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81" r:id="rId4"/>
    <p:sldId id="262" r:id="rId5"/>
    <p:sldId id="259" r:id="rId6"/>
    <p:sldId id="260" r:id="rId7"/>
    <p:sldId id="261" r:id="rId8"/>
    <p:sldId id="308" r:id="rId9"/>
    <p:sldId id="309" r:id="rId10"/>
    <p:sldId id="270" r:id="rId11"/>
    <p:sldId id="306" r:id="rId12"/>
    <p:sldId id="277" r:id="rId13"/>
    <p:sldId id="307" r:id="rId14"/>
    <p:sldId id="258" r:id="rId15"/>
    <p:sldId id="257" r:id="rId16"/>
    <p:sldId id="278" r:id="rId17"/>
    <p:sldId id="288" r:id="rId18"/>
    <p:sldId id="289" r:id="rId19"/>
    <p:sldId id="290" r:id="rId20"/>
    <p:sldId id="265" r:id="rId21"/>
    <p:sldId id="263" r:id="rId22"/>
    <p:sldId id="291" r:id="rId23"/>
    <p:sldId id="279" r:id="rId24"/>
    <p:sldId id="280" r:id="rId25"/>
    <p:sldId id="285" r:id="rId26"/>
    <p:sldId id="292" r:id="rId27"/>
    <p:sldId id="293" r:id="rId28"/>
    <p:sldId id="286" r:id="rId29"/>
    <p:sldId id="294" r:id="rId30"/>
    <p:sldId id="274" r:id="rId31"/>
    <p:sldId id="296" r:id="rId32"/>
    <p:sldId id="295" r:id="rId33"/>
    <p:sldId id="298" r:id="rId34"/>
    <p:sldId id="297" r:id="rId35"/>
    <p:sldId id="299" r:id="rId36"/>
    <p:sldId id="300" r:id="rId37"/>
    <p:sldId id="303" r:id="rId38"/>
    <p:sldId id="302" r:id="rId39"/>
    <p:sldId id="301" r:id="rId40"/>
    <p:sldId id="305" r:id="rId41"/>
    <p:sldId id="304" r:id="rId42"/>
    <p:sldId id="284" r:id="rId43"/>
    <p:sldId id="310" r:id="rId44"/>
    <p:sldId id="311" r:id="rId4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>
      <p:cViewPr varScale="1">
        <p:scale>
          <a:sx n="112" d="100"/>
          <a:sy n="112" d="100"/>
        </p:scale>
        <p:origin x="76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D055-85B0-4116-9CE8-5C5A882EBB5D}" type="datetimeFigureOut">
              <a:rPr lang="cs-CZ" smtClean="0"/>
              <a:t>2. 12. 2019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BEB4-C638-4179-A352-CACB13D1D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9275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D055-85B0-4116-9CE8-5C5A882EBB5D}" type="datetimeFigureOut">
              <a:rPr lang="cs-CZ" smtClean="0"/>
              <a:t>2. 12. 2019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BEB4-C638-4179-A352-CACB13D1D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9143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D055-85B0-4116-9CE8-5C5A882EBB5D}" type="datetimeFigureOut">
              <a:rPr lang="cs-CZ" smtClean="0"/>
              <a:t>2. 12. 2019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BEB4-C638-4179-A352-CACB13D1D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4151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D055-85B0-4116-9CE8-5C5A882EBB5D}" type="datetimeFigureOut">
              <a:rPr lang="cs-CZ" smtClean="0"/>
              <a:t>2. 12. 2019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BEB4-C638-4179-A352-CACB13D1D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2153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D055-85B0-4116-9CE8-5C5A882EBB5D}" type="datetimeFigureOut">
              <a:rPr lang="cs-CZ" smtClean="0"/>
              <a:t>2. 12. 2019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BEB4-C638-4179-A352-CACB13D1D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7371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D055-85B0-4116-9CE8-5C5A882EBB5D}" type="datetimeFigureOut">
              <a:rPr lang="cs-CZ" smtClean="0"/>
              <a:t>2. 12. 2019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BEB4-C638-4179-A352-CACB13D1D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3958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D055-85B0-4116-9CE8-5C5A882EBB5D}" type="datetimeFigureOut">
              <a:rPr lang="cs-CZ" smtClean="0"/>
              <a:t>2. 12. 2019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BEB4-C638-4179-A352-CACB13D1D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3367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D055-85B0-4116-9CE8-5C5A882EBB5D}" type="datetimeFigureOut">
              <a:rPr lang="cs-CZ" smtClean="0"/>
              <a:t>2. 12. 2019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BEB4-C638-4179-A352-CACB13D1D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2332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D055-85B0-4116-9CE8-5C5A882EBB5D}" type="datetimeFigureOut">
              <a:rPr lang="cs-CZ" smtClean="0"/>
              <a:t>2. 12. 2019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BEB4-C638-4179-A352-CACB13D1D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9582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D055-85B0-4116-9CE8-5C5A882EBB5D}" type="datetimeFigureOut">
              <a:rPr lang="cs-CZ" smtClean="0"/>
              <a:t>2. 12. 2019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BEB4-C638-4179-A352-CACB13D1D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6113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D055-85B0-4116-9CE8-5C5A882EBB5D}" type="datetimeFigureOut">
              <a:rPr lang="cs-CZ" smtClean="0"/>
              <a:t>2. 12. 2019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BEB4-C638-4179-A352-CACB13D1D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8827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AED055-85B0-4116-9CE8-5C5A882EBB5D}" type="datetimeFigureOut">
              <a:rPr lang="cs-CZ" smtClean="0"/>
              <a:t>2. 12. 2019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F0BEB4-C638-4179-A352-CACB13D1D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2141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9ZNrxn5niyg" TargetMode="External"/><Relationship Id="rId2" Type="http://schemas.openxmlformats.org/officeDocument/2006/relationships/hyperlink" Target="https://www.youtube.com/watch?v=q8ir8rVl2Z4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2AMu-G51yTY" TargetMode="Externa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PnFKaaOSPmk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Sigmund Freud a nevědomí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94212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Vývoj osobnosti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Libido</a:t>
            </a:r>
            <a:r>
              <a:rPr lang="cs-CZ" sz="2400" dirty="0" smtClean="0"/>
              <a:t> produkuje energii, příběh psychického vývoje je příběhem projevení této energie v různých lokacích během života</a:t>
            </a:r>
          </a:p>
          <a:p>
            <a:r>
              <a:rPr lang="cs-CZ" sz="2400" b="1" dirty="0" smtClean="0"/>
              <a:t>Orální, Anální, Falické (Latentní), Genitální:</a:t>
            </a:r>
            <a:r>
              <a:rPr lang="cs-CZ" sz="2400" dirty="0" smtClean="0"/>
              <a:t> vznik struktur Ego a Superego, realizace a přesun zdroje slasti ID</a:t>
            </a:r>
          </a:p>
          <a:p>
            <a:r>
              <a:rPr lang="cs-CZ" sz="2400" dirty="0" smtClean="0"/>
              <a:t>Místo uspokojení slasti = psychický problém x charakter v dospělosti (např.  cucání palce, anální humor).</a:t>
            </a:r>
          </a:p>
          <a:p>
            <a:r>
              <a:rPr lang="cs-CZ" sz="2400" dirty="0" smtClean="0"/>
              <a:t>Orální a anální charakter= </a:t>
            </a:r>
            <a:r>
              <a:rPr lang="cs-CZ" sz="2400" b="1" dirty="0" smtClean="0"/>
              <a:t>fixace</a:t>
            </a:r>
          </a:p>
          <a:p>
            <a:r>
              <a:rPr lang="cs-CZ" sz="2400" dirty="0" smtClean="0"/>
              <a:t>Dospělost je dokončením vývoje – „milovat a pracovat</a:t>
            </a:r>
            <a:r>
              <a:rPr lang="cs-CZ" dirty="0" smtClean="0"/>
              <a:t>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65163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Vývojové úkoly/konflikty/fixace</a:t>
            </a:r>
            <a:endParaRPr lang="cs-CZ" dirty="0"/>
          </a:p>
        </p:txBody>
      </p:sp>
      <p:pic>
        <p:nvPicPr>
          <p:cNvPr id="1026" name="Picture 2" descr="Výsledek obrázku pro vývoj Freud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916832"/>
            <a:ext cx="5904656" cy="338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47555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Obranné mechanismy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u="sng" dirty="0" smtClean="0"/>
              <a:t>Jakou mají funkci……?</a:t>
            </a:r>
          </a:p>
          <a:p>
            <a:pPr marL="0" indent="0">
              <a:buNone/>
            </a:pPr>
            <a:r>
              <a:rPr lang="cs-CZ" sz="1500" b="1" dirty="0" smtClean="0"/>
              <a:t>Identifikace</a:t>
            </a:r>
          </a:p>
          <a:p>
            <a:pPr marL="0" indent="0">
              <a:buNone/>
            </a:pPr>
            <a:r>
              <a:rPr lang="cs-CZ" sz="1500" b="1" dirty="0" smtClean="0"/>
              <a:t>Fixace</a:t>
            </a:r>
          </a:p>
          <a:p>
            <a:pPr marL="0" indent="0">
              <a:buNone/>
            </a:pPr>
            <a:r>
              <a:rPr lang="cs-CZ" sz="1500" b="1" dirty="0" smtClean="0"/>
              <a:t>Regrese</a:t>
            </a:r>
            <a:endParaRPr lang="cs-CZ" sz="1500" b="1" dirty="0"/>
          </a:p>
          <a:p>
            <a:pPr marL="0" indent="0">
              <a:buNone/>
            </a:pPr>
            <a:r>
              <a:rPr lang="cs-CZ" sz="1500" b="1" dirty="0" smtClean="0"/>
              <a:t>Racionalizace/Intelektualizace</a:t>
            </a:r>
          </a:p>
          <a:p>
            <a:pPr marL="0" indent="0">
              <a:buNone/>
            </a:pPr>
            <a:r>
              <a:rPr lang="cs-CZ" sz="1500" b="1" dirty="0" smtClean="0"/>
              <a:t>Humor</a:t>
            </a:r>
          </a:p>
          <a:p>
            <a:pPr marL="0" indent="0">
              <a:buNone/>
            </a:pPr>
            <a:r>
              <a:rPr lang="cs-CZ" sz="1500" dirty="0" smtClean="0"/>
              <a:t>Intelektualizace</a:t>
            </a:r>
          </a:p>
          <a:p>
            <a:pPr marL="0" indent="0">
              <a:buNone/>
            </a:pPr>
            <a:r>
              <a:rPr lang="cs-CZ" sz="1500" dirty="0" smtClean="0"/>
              <a:t>Reaktivní výkon</a:t>
            </a:r>
            <a:endParaRPr lang="cs-CZ" sz="1500" dirty="0"/>
          </a:p>
          <a:p>
            <a:pPr marL="0" indent="0">
              <a:buNone/>
            </a:pPr>
            <a:r>
              <a:rPr lang="cs-CZ" sz="1500" b="1" dirty="0" smtClean="0"/>
              <a:t>Popření</a:t>
            </a:r>
          </a:p>
          <a:p>
            <a:pPr marL="0" indent="0">
              <a:buNone/>
            </a:pPr>
            <a:r>
              <a:rPr lang="cs-CZ" sz="1500" b="1" dirty="0" smtClean="0"/>
              <a:t>Projekce </a:t>
            </a:r>
            <a:r>
              <a:rPr lang="cs-CZ" sz="1500" dirty="0" smtClean="0"/>
              <a:t>(subjekt)</a:t>
            </a:r>
          </a:p>
          <a:p>
            <a:pPr marL="0" indent="0">
              <a:buNone/>
            </a:pPr>
            <a:r>
              <a:rPr lang="cs-CZ" sz="1500" dirty="0" smtClean="0"/>
              <a:t>Přemístění (objekt)</a:t>
            </a:r>
          </a:p>
          <a:p>
            <a:pPr marL="0" indent="0">
              <a:buNone/>
            </a:pPr>
            <a:r>
              <a:rPr lang="cs-CZ" sz="1500" dirty="0" smtClean="0"/>
              <a:t>Fantazie</a:t>
            </a:r>
          </a:p>
          <a:p>
            <a:pPr marL="0" indent="0">
              <a:buNone/>
            </a:pPr>
            <a:r>
              <a:rPr lang="cs-CZ" sz="1500" dirty="0" smtClean="0"/>
              <a:t>Sublimace</a:t>
            </a:r>
          </a:p>
          <a:p>
            <a:pPr marL="0" indent="0">
              <a:buNone/>
            </a:pPr>
            <a:r>
              <a:rPr lang="cs-CZ" sz="2400" dirty="0" smtClean="0"/>
              <a:t>(Základy položil Freud, dále Anna </a:t>
            </a:r>
            <a:r>
              <a:rPr lang="cs-CZ" sz="2400" dirty="0" err="1" smtClean="0"/>
              <a:t>Freudová</a:t>
            </a:r>
            <a:r>
              <a:rPr lang="cs-CZ" sz="2400" dirty="0" smtClean="0"/>
              <a:t> a mnozí další)</a:t>
            </a:r>
          </a:p>
          <a:p>
            <a:pPr marL="0" indent="0">
              <a:buNone/>
            </a:pPr>
            <a:endParaRPr lang="cs-CZ" sz="2400" dirty="0" smtClean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6504302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Obranné mechanismy – k zamyšlení: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mezi nimi rozdíl, v čem?</a:t>
            </a:r>
          </a:p>
          <a:p>
            <a:r>
              <a:rPr lang="cs-CZ" dirty="0" smtClean="0"/>
              <a:t>Který běžně využíváte?</a:t>
            </a:r>
          </a:p>
          <a:p>
            <a:r>
              <a:rPr lang="cs-CZ" dirty="0" smtClean="0"/>
              <a:t>Jaké je reálné nebezpečí pro osobnost používání 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90582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Chybné úkony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Freud – předpoklad, že léčíme pomocí slov – verbalizace, ANALÝZA</a:t>
            </a:r>
          </a:p>
          <a:p>
            <a:r>
              <a:rPr lang="cs-CZ" sz="2400" dirty="0"/>
              <a:t>D</a:t>
            </a:r>
            <a:r>
              <a:rPr lang="cs-CZ" sz="2400" dirty="0" smtClean="0"/>
              <a:t>ostat se nějak k podvědomí, je tedy úkolem terapeuta – ale jak?</a:t>
            </a:r>
          </a:p>
          <a:p>
            <a:endParaRPr lang="cs-CZ" sz="2400" dirty="0" smtClean="0"/>
          </a:p>
          <a:p>
            <a:r>
              <a:rPr lang="cs-CZ" sz="2400" dirty="0" smtClean="0"/>
              <a:t>Chybné úkony (PARAPRAXE) - porozuměti jim je jedna možnost ( další metody: asociace, hypnóza, sny…)</a:t>
            </a:r>
          </a:p>
          <a:p>
            <a:r>
              <a:rPr lang="cs-CZ" sz="2400" dirty="0" smtClean="0"/>
              <a:t>Verbální: přeřeknutí se (skryté myšlenky, chtíč)</a:t>
            </a:r>
          </a:p>
          <a:p>
            <a:r>
              <a:rPr lang="cs-CZ" sz="2400" dirty="0" smtClean="0"/>
              <a:t>Činnostní- </a:t>
            </a:r>
            <a:r>
              <a:rPr lang="cs-CZ" sz="2400" dirty="0"/>
              <a:t>z</a:t>
            </a:r>
            <a:r>
              <a:rPr lang="cs-CZ" sz="2400" dirty="0" smtClean="0"/>
              <a:t>apomenutí klíčů, rozbití věci (může být  i </a:t>
            </a:r>
            <a:r>
              <a:rPr lang="cs-CZ" sz="2400" dirty="0" err="1" smtClean="0"/>
              <a:t>sebetrestání</a:t>
            </a:r>
            <a:r>
              <a:rPr lang="cs-CZ" sz="2400" dirty="0" smtClean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54176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Chybné úkony, přeřeknutí, humor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060848"/>
            <a:ext cx="5616624" cy="3888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07838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Humor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Princip: Dva podněty, které jsou neobvykle postaveny vedle sebe… Ale proč je tolik vtipů neslušných?</a:t>
            </a:r>
          </a:p>
          <a:p>
            <a:endParaRPr lang="cs-CZ" dirty="0" smtClean="0"/>
          </a:p>
          <a:p>
            <a:r>
              <a:rPr lang="cs-CZ" b="1" u="sng" dirty="0" smtClean="0"/>
              <a:t>Vysvětlete humor a fungování vtipů z pozice psychoanalýzy</a:t>
            </a:r>
          </a:p>
          <a:p>
            <a:r>
              <a:rPr lang="cs-CZ" b="1" u="sng" dirty="0" smtClean="0"/>
              <a:t>Které vtipy jsou špatné/kdy se nesmějeme?</a:t>
            </a:r>
            <a:endParaRPr lang="cs-CZ" b="1" u="sng" dirty="0"/>
          </a:p>
        </p:txBody>
      </p:sp>
    </p:spTree>
    <p:extLst>
      <p:ext uri="{BB962C8B-B14F-4D97-AF65-F5344CB8AC3E}">
        <p14:creationId xmlns:p14="http://schemas.microsoft.com/office/powerpoint/2010/main" val="31775419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b="1" dirty="0" smtClean="0"/>
              <a:t>Humor:</a:t>
            </a: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Celá </a:t>
            </a:r>
            <a:r>
              <a:rPr lang="cs-CZ" dirty="0"/>
              <a:t>Freudova teorie: </a:t>
            </a:r>
            <a:r>
              <a:rPr lang="cs-CZ" b="1" u="sng" dirty="0"/>
              <a:t>vnitřní konflikty, zpracování úzkosti, které vzbuzují…</a:t>
            </a:r>
          </a:p>
          <a:p>
            <a:r>
              <a:rPr lang="cs-CZ" dirty="0"/>
              <a:t>Zdání, že mluvím o něčem jiném x náhle se projeví </a:t>
            </a:r>
            <a:r>
              <a:rPr lang="cs-CZ" b="1" dirty="0"/>
              <a:t>opravdové téma</a:t>
            </a:r>
            <a:r>
              <a:rPr lang="cs-CZ" dirty="0"/>
              <a:t>. Role překvapení:  směju se dřív, než se ego a superego stačí vzpamatovat. (potom někdy pocit viny)</a:t>
            </a:r>
          </a:p>
          <a:p>
            <a:r>
              <a:rPr lang="cs-CZ" dirty="0"/>
              <a:t>Vtip umožňuje zpracovat zakázané (sexuální, agresivní) impulsy způsobem, který vylučuje úzkost.</a:t>
            </a:r>
          </a:p>
          <a:p>
            <a:r>
              <a:rPr lang="cs-CZ" dirty="0"/>
              <a:t>Je jedním z obranných mechanismů (sublimace). Velmi účinný, efektivní a, pokud je opravdový, neškodný</a:t>
            </a:r>
          </a:p>
        </p:txBody>
      </p:sp>
    </p:spTree>
    <p:extLst>
      <p:ext uri="{BB962C8B-B14F-4D97-AF65-F5344CB8AC3E}">
        <p14:creationId xmlns:p14="http://schemas.microsoft.com/office/powerpoint/2010/main" val="1020069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14351" y="1158162"/>
            <a:ext cx="7797662" cy="1246635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2700" b="1" dirty="0"/>
              <a:t>ALE :  Jaký je rozdíl mezi dobrými a špatnými vtipy?</a:t>
            </a:r>
            <a:r>
              <a:rPr lang="cs-CZ" sz="2700" dirty="0"/>
              <a:t/>
            </a:r>
            <a:br>
              <a:rPr lang="cs-CZ" sz="2700" dirty="0"/>
            </a:b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I.</a:t>
            </a:r>
          </a:p>
          <a:p>
            <a:r>
              <a:rPr lang="cs-CZ" dirty="0" smtClean="0"/>
              <a:t>II.</a:t>
            </a:r>
          </a:p>
          <a:p>
            <a:r>
              <a:rPr lang="cs-CZ" dirty="0" smtClean="0"/>
              <a:t>III.</a:t>
            </a:r>
          </a:p>
          <a:p>
            <a:r>
              <a:rPr lang="cs-CZ" dirty="0" smtClean="0"/>
              <a:t>IV.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5375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400" b="1" dirty="0"/>
              <a:t>Jaký je rozdíl mezi dobrými a špatnými vtipy</a:t>
            </a:r>
            <a:r>
              <a:rPr lang="cs-CZ" sz="2400" b="1" dirty="0" smtClean="0"/>
              <a:t>? KDY VTIP NENÍ VTIPNÝ:</a:t>
            </a:r>
            <a:r>
              <a:rPr lang="cs-CZ" sz="2400" dirty="0"/>
              <a:t/>
            </a:r>
            <a:br>
              <a:rPr lang="cs-CZ" sz="2400" dirty="0"/>
            </a:b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500" dirty="0"/>
              <a:t>Typy humoru – např. anální humor… český a francouzský humor?</a:t>
            </a:r>
          </a:p>
          <a:p>
            <a:r>
              <a:rPr lang="cs-CZ" sz="1500" dirty="0"/>
              <a:t>Rozdíl ve vnímání vtipů (např. narážejících na sexualitu) mezi lidmi – v čem je rozdíl??? Kdo se </a:t>
            </a:r>
            <a:r>
              <a:rPr lang="cs-CZ" sz="1500" dirty="0" smtClean="0"/>
              <a:t>nesměje?</a:t>
            </a:r>
            <a:endParaRPr lang="cs-CZ" sz="1500" dirty="0"/>
          </a:p>
          <a:p>
            <a:r>
              <a:rPr lang="cs-CZ" sz="1500" dirty="0"/>
              <a:t>Rasistické a ponižující vtipy na menšiny… </a:t>
            </a:r>
            <a:r>
              <a:rPr lang="cs-CZ" sz="1500" b="1" dirty="0"/>
              <a:t>skrytá </a:t>
            </a:r>
            <a:r>
              <a:rPr lang="cs-CZ" sz="1500" b="1" dirty="0" err="1"/>
              <a:t>hostilita</a:t>
            </a:r>
            <a:r>
              <a:rPr lang="cs-CZ" sz="1500" b="1" dirty="0"/>
              <a:t> </a:t>
            </a:r>
            <a:r>
              <a:rPr lang="cs-CZ" sz="1500" dirty="0"/>
              <a:t>vůči nějaké skupině, kterou cítíme, vnímáme. Jak? Vliv kontextu. Kdo, kde, jak vtip říká</a:t>
            </a:r>
            <a:r>
              <a:rPr lang="cs-CZ" sz="1500" dirty="0" smtClean="0"/>
              <a:t>…</a:t>
            </a:r>
          </a:p>
          <a:p>
            <a:endParaRPr lang="cs-CZ" sz="1500" dirty="0"/>
          </a:p>
          <a:p>
            <a:endParaRPr lang="cs-CZ" sz="1500" dirty="0" smtClean="0"/>
          </a:p>
          <a:p>
            <a:r>
              <a:rPr lang="cs-CZ" sz="1900" b="1" dirty="0" smtClean="0"/>
              <a:t>Princip </a:t>
            </a:r>
            <a:r>
              <a:rPr lang="cs-CZ" sz="1900" b="1" dirty="0"/>
              <a:t>špatného vtipu: </a:t>
            </a:r>
            <a:endParaRPr lang="cs-CZ" sz="1900" b="1" dirty="0" smtClean="0"/>
          </a:p>
          <a:p>
            <a:r>
              <a:rPr lang="cs-CZ" sz="1900" dirty="0" smtClean="0"/>
              <a:t>I. Skrytá </a:t>
            </a:r>
            <a:r>
              <a:rPr lang="cs-CZ" sz="1900" dirty="0"/>
              <a:t>agrese = </a:t>
            </a:r>
            <a:r>
              <a:rPr lang="cs-CZ" sz="1900" dirty="0" err="1" smtClean="0"/>
              <a:t>hostilita</a:t>
            </a:r>
            <a:r>
              <a:rPr lang="cs-CZ" sz="1900" dirty="0" smtClean="0"/>
              <a:t> </a:t>
            </a:r>
          </a:p>
          <a:p>
            <a:r>
              <a:rPr lang="cs-CZ" sz="1900" dirty="0" smtClean="0"/>
              <a:t>II. Příliš </a:t>
            </a:r>
            <a:r>
              <a:rPr lang="cs-CZ" sz="1900" dirty="0"/>
              <a:t>přímo na věc. </a:t>
            </a:r>
            <a:endParaRPr lang="cs-CZ" sz="1900" dirty="0" smtClean="0"/>
          </a:p>
          <a:p>
            <a:r>
              <a:rPr lang="cs-CZ" sz="1900" dirty="0" smtClean="0"/>
              <a:t>III. Někdy </a:t>
            </a:r>
            <a:r>
              <a:rPr lang="cs-CZ" sz="1900" dirty="0"/>
              <a:t>impuls není skrytý, a přesto se lidé smějí. </a:t>
            </a:r>
            <a:endParaRPr lang="cs-CZ" sz="1900" dirty="0" smtClean="0"/>
          </a:p>
          <a:p>
            <a:r>
              <a:rPr lang="cs-CZ" sz="1900" dirty="0" smtClean="0"/>
              <a:t>IV. Impuls </a:t>
            </a:r>
            <a:r>
              <a:rPr lang="cs-CZ" sz="1900" dirty="0"/>
              <a:t>musí být sdílený a lidé ho tak musí vnímat.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3029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/>
              <a:t>Témata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Struktura osobnosti</a:t>
            </a:r>
          </a:p>
          <a:p>
            <a:r>
              <a:rPr lang="cs-CZ" sz="2800" dirty="0" smtClean="0"/>
              <a:t>Vývoj osobnosti</a:t>
            </a:r>
          </a:p>
          <a:p>
            <a:r>
              <a:rPr lang="cs-CZ" sz="2800" dirty="0" err="1" smtClean="0"/>
              <a:t>Parapraxe</a:t>
            </a:r>
            <a:r>
              <a:rPr lang="cs-CZ" sz="2800" dirty="0" smtClean="0"/>
              <a:t>  a sny</a:t>
            </a:r>
          </a:p>
          <a:p>
            <a:r>
              <a:rPr lang="cs-CZ" sz="2800" dirty="0" smtClean="0"/>
              <a:t>Obranné mechanismy</a:t>
            </a:r>
          </a:p>
          <a:p>
            <a:r>
              <a:rPr lang="cs-CZ" sz="2800" dirty="0" smtClean="0"/>
              <a:t>Zhodnocení teorie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32486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Sny</a:t>
            </a:r>
            <a:endParaRPr lang="cs-CZ" dirty="0"/>
          </a:p>
        </p:txBody>
      </p:sp>
      <p:pic>
        <p:nvPicPr>
          <p:cNvPr id="614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988840"/>
            <a:ext cx="7848872" cy="4536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461357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Sny: Já není pánem ve svém domě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000" dirty="0" smtClean="0"/>
              <a:t>Psychická energie z id - má svůj cíl, objekt, ten je korigován egem, principem reality, pokud možno, i superegem (výchova, morálka)</a:t>
            </a:r>
          </a:p>
          <a:p>
            <a:endParaRPr lang="cs-CZ" sz="2000" dirty="0" smtClean="0"/>
          </a:p>
          <a:p>
            <a:r>
              <a:rPr lang="cs-CZ" sz="2000" dirty="0" smtClean="0"/>
              <a:t>V noci má ego slabou moc – objekty mimo provoz – sny jsou realizací našich zapovězených tužeb (sexualita, tabu) a našich nepřiznaných, nezjevených strachů a komplexů</a:t>
            </a:r>
          </a:p>
          <a:p>
            <a:endParaRPr lang="cs-CZ" sz="2000" dirty="0" smtClean="0"/>
          </a:p>
          <a:p>
            <a:r>
              <a:rPr lang="cs-CZ" sz="2000" dirty="0" smtClean="0"/>
              <a:t>Freud – „sny jsou klíčem k duši“</a:t>
            </a:r>
          </a:p>
          <a:p>
            <a:r>
              <a:rPr lang="cs-CZ" sz="2000" b="1" dirty="0" smtClean="0"/>
              <a:t>KNIHA VÝKLAD SNŮ: text k nastudování</a:t>
            </a:r>
          </a:p>
          <a:p>
            <a:r>
              <a:rPr lang="cs-CZ" sz="2000" b="1" dirty="0" smtClean="0"/>
              <a:t>Princip (výkladu snů) – snová práce, zhuštění, různé zdroje snů, nejen symboly !</a:t>
            </a:r>
          </a:p>
          <a:p>
            <a:r>
              <a:rPr lang="cs-CZ" sz="2000" b="1" dirty="0" smtClean="0"/>
              <a:t>Zdroje snů</a:t>
            </a:r>
          </a:p>
          <a:p>
            <a:r>
              <a:rPr lang="cs-CZ" sz="2000" b="1" dirty="0" smtClean="0"/>
              <a:t>Snová prác</a:t>
            </a:r>
            <a:r>
              <a:rPr lang="cs-CZ" sz="2000" dirty="0" smtClean="0"/>
              <a:t>e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2317074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Kritika psychoanalýzy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98313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I. Kritika teorie</a:t>
            </a:r>
            <a:r>
              <a:rPr lang="cs-CZ" b="1" dirty="0"/>
              <a:t>: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 smtClean="0"/>
              <a:t>(</a:t>
            </a:r>
            <a:r>
              <a:rPr lang="cs-CZ" sz="2700" dirty="0" smtClean="0"/>
              <a:t>hodnocení skrz znaky dobré teorie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43975"/>
            <a:ext cx="8229600" cy="55012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 smtClean="0"/>
              <a:t>TEORIE:</a:t>
            </a:r>
          </a:p>
          <a:p>
            <a:pPr marL="0" indent="0">
              <a:buNone/>
            </a:pPr>
            <a:r>
              <a:rPr lang="cs-CZ" sz="2400" dirty="0" smtClean="0"/>
              <a:t>a</a:t>
            </a:r>
            <a:r>
              <a:rPr lang="cs-CZ" sz="2400" dirty="0"/>
              <a:t>) soubor premis, relevantních pro předmět zkoumání, které jsou v logickém vztahu a tvoří systém</a:t>
            </a:r>
          </a:p>
          <a:p>
            <a:pPr marL="0" indent="0">
              <a:buNone/>
            </a:pPr>
            <a:r>
              <a:rPr lang="cs-CZ" sz="2400" dirty="0"/>
              <a:t>b) soubor definic, které dávají premisy do vztahu pozorovatelných skutečností</a:t>
            </a:r>
          </a:p>
          <a:p>
            <a:pPr marL="0" indent="0">
              <a:buNone/>
            </a:pPr>
            <a:r>
              <a:rPr lang="cs-CZ" sz="2400" dirty="0"/>
              <a:t>PRAVIDLA: </a:t>
            </a:r>
          </a:p>
          <a:p>
            <a:r>
              <a:rPr lang="cs-CZ" sz="2400" dirty="0"/>
              <a:t>Musí být jasná syntax. Musí být operacionalizované pojmy, definice.</a:t>
            </a:r>
          </a:p>
          <a:p>
            <a:endParaRPr lang="cs-CZ" sz="2400" b="1" dirty="0" smtClean="0"/>
          </a:p>
          <a:p>
            <a:r>
              <a:rPr lang="cs-CZ" sz="2400" b="1" dirty="0" smtClean="0"/>
              <a:t>Nutné </a:t>
            </a:r>
            <a:r>
              <a:rPr lang="cs-CZ" sz="2400" b="1" dirty="0"/>
              <a:t>vlastnosti:</a:t>
            </a:r>
          </a:p>
          <a:p>
            <a:r>
              <a:rPr lang="cs-CZ" sz="2400" dirty="0">
                <a:solidFill>
                  <a:srgbClr val="FF0000"/>
                </a:solidFill>
              </a:rPr>
              <a:t>Verifikovatelnost</a:t>
            </a:r>
            <a:r>
              <a:rPr lang="cs-CZ" sz="2400" dirty="0"/>
              <a:t>. </a:t>
            </a:r>
            <a:r>
              <a:rPr lang="cs-CZ" sz="2400" dirty="0" smtClean="0"/>
              <a:t>(je možné testovat hypotézy)</a:t>
            </a:r>
            <a:endParaRPr lang="cs-CZ" sz="2400" dirty="0"/>
          </a:p>
          <a:p>
            <a:r>
              <a:rPr lang="cs-CZ" sz="2400" dirty="0">
                <a:solidFill>
                  <a:srgbClr val="FF0000"/>
                </a:solidFill>
              </a:rPr>
              <a:t>Obsažnost</a:t>
            </a:r>
            <a:r>
              <a:rPr lang="cs-CZ" sz="2400" dirty="0"/>
              <a:t> (jak velké pole zasahují?)</a:t>
            </a:r>
          </a:p>
          <a:p>
            <a:r>
              <a:rPr lang="cs-CZ" sz="2400" dirty="0">
                <a:solidFill>
                  <a:srgbClr val="FF0000"/>
                </a:solidFill>
              </a:rPr>
              <a:t>Heuristika</a:t>
            </a:r>
            <a:r>
              <a:rPr lang="cs-CZ" sz="2400" dirty="0"/>
              <a:t> (jaký mají dopad na realitu?)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434698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err="1" smtClean="0"/>
              <a:t>II.Kritika</a:t>
            </a:r>
            <a:r>
              <a:rPr lang="cs-CZ" sz="4000" b="1" dirty="0" smtClean="0"/>
              <a:t> z pragmatického pohledu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Psychologická teorie osobnosti se snaží dát smysl (zmatečné a traumatizující) lidské zkušenosti</a:t>
            </a:r>
          </a:p>
          <a:p>
            <a:endParaRPr lang="cs-CZ" sz="2400" dirty="0" smtClean="0"/>
          </a:p>
          <a:p>
            <a:r>
              <a:rPr lang="cs-CZ" sz="2400" dirty="0" smtClean="0"/>
              <a:t>Otázka 1: </a:t>
            </a:r>
            <a:r>
              <a:rPr lang="cs-CZ" sz="2400" b="1" dirty="0" smtClean="0"/>
              <a:t>Jak dobře dokáže popsat teorie naši zkušenost? </a:t>
            </a:r>
            <a:r>
              <a:rPr lang="cs-CZ" sz="2400" dirty="0" smtClean="0"/>
              <a:t>Odpovídá jí/částečně/nedostatečně/ jde proti ní</a:t>
            </a:r>
          </a:p>
          <a:p>
            <a:endParaRPr lang="cs-CZ" sz="2400" dirty="0" smtClean="0"/>
          </a:p>
          <a:p>
            <a:r>
              <a:rPr lang="cs-CZ" sz="2400" dirty="0" smtClean="0"/>
              <a:t>Otázka 2</a:t>
            </a:r>
            <a:r>
              <a:rPr lang="cs-CZ" sz="2400" b="1" dirty="0" smtClean="0"/>
              <a:t>: Jak nám pomáhá chápat, co člověku chybí a co je pro něj možné udělat?</a:t>
            </a:r>
          </a:p>
          <a:p>
            <a:endParaRPr lang="cs-CZ" sz="2400" b="1" dirty="0" smtClean="0"/>
          </a:p>
          <a:p>
            <a:r>
              <a:rPr lang="cs-CZ" sz="2400" b="1" dirty="0" smtClean="0"/>
              <a:t>Otázka 3: Jak „umožňuje“ funkční terapii?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12656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Vyhodnoťte SAMI psychoanalytickou teorii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A)  Jaká je nejsilnější (a zároveň nejslabší) stránka psychoanalytické teorie?</a:t>
            </a:r>
          </a:p>
          <a:p>
            <a:pPr marL="0" indent="0">
              <a:buNone/>
            </a:pPr>
            <a:r>
              <a:rPr lang="cs-CZ" dirty="0" smtClean="0"/>
              <a:t>B) TEORIE: 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Verifikovatelnosti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Obsažnosti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Heuristiky</a:t>
            </a:r>
          </a:p>
          <a:p>
            <a:pPr marL="0" indent="0">
              <a:buNone/>
            </a:pPr>
            <a:r>
              <a:rPr lang="cs-CZ" dirty="0" smtClean="0"/>
              <a:t>C) Jak ji využiji, kde, v mé práci? Proč já osobně ji chci nebo nechci používat?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47901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/>
              <a:t>Kritika psychoanalýzy </a:t>
            </a:r>
            <a:r>
              <a:rPr lang="cs-CZ" b="1" dirty="0" smtClean="0"/>
              <a:t> odborníky?</a:t>
            </a:r>
            <a:r>
              <a:rPr lang="cs-CZ" sz="2700" dirty="0"/>
              <a:t/>
            </a:r>
            <a:br>
              <a:rPr lang="cs-CZ" sz="2700" dirty="0"/>
            </a:b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I.</a:t>
            </a:r>
          </a:p>
          <a:p>
            <a:r>
              <a:rPr lang="cs-CZ" dirty="0" smtClean="0"/>
              <a:t>II.</a:t>
            </a:r>
          </a:p>
          <a:p>
            <a:r>
              <a:rPr lang="cs-CZ" dirty="0" smtClean="0"/>
              <a:t>III.</a:t>
            </a:r>
          </a:p>
          <a:p>
            <a:r>
              <a:rPr lang="cs-CZ" dirty="0" smtClean="0"/>
              <a:t>IV.</a:t>
            </a:r>
          </a:p>
          <a:p>
            <a:r>
              <a:rPr lang="cs-CZ" dirty="0" smtClean="0"/>
              <a:t>V.</a:t>
            </a:r>
          </a:p>
          <a:p>
            <a:r>
              <a:rPr lang="cs-CZ" dirty="0" smtClean="0"/>
              <a:t>VI.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9593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3316" y="1308619"/>
            <a:ext cx="7797662" cy="863974"/>
          </a:xfrm>
        </p:spPr>
        <p:txBody>
          <a:bodyPr>
            <a:normAutofit/>
          </a:bodyPr>
          <a:lstStyle/>
          <a:p>
            <a:r>
              <a:rPr lang="cs-CZ" sz="4000" b="1" dirty="0"/>
              <a:t>Kritika </a:t>
            </a:r>
            <a:r>
              <a:rPr lang="cs-CZ" sz="4000" b="1" dirty="0" smtClean="0"/>
              <a:t>psychoanalýzy </a:t>
            </a:r>
            <a:r>
              <a:rPr lang="cs-CZ" sz="4000" b="1" dirty="0" err="1" smtClean="0"/>
              <a:t>odobrníky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5983" y="2481775"/>
            <a:ext cx="7796030" cy="2763196"/>
          </a:xfrm>
        </p:spPr>
        <p:txBody>
          <a:bodyPr>
            <a:normAutofit fontScale="55000" lnSpcReduction="20000"/>
          </a:bodyPr>
          <a:lstStyle/>
          <a:p>
            <a:r>
              <a:rPr lang="cs-CZ" dirty="0" smtClean="0"/>
              <a:t>I. Přílišná </a:t>
            </a:r>
            <a:r>
              <a:rPr lang="cs-CZ" dirty="0"/>
              <a:t>komplexita  - nedodržují princip </a:t>
            </a:r>
            <a:r>
              <a:rPr lang="cs-CZ" dirty="0" err="1"/>
              <a:t>Occamovy</a:t>
            </a:r>
            <a:r>
              <a:rPr lang="cs-CZ" dirty="0"/>
              <a:t> břitvy / </a:t>
            </a:r>
            <a:r>
              <a:rPr lang="cs-CZ" dirty="0" smtClean="0"/>
              <a:t>PROTIARGUMENT</a:t>
            </a:r>
          </a:p>
          <a:p>
            <a:r>
              <a:rPr lang="cs-CZ" dirty="0" smtClean="0"/>
              <a:t>II. Metoda </a:t>
            </a:r>
            <a:r>
              <a:rPr lang="cs-CZ" dirty="0"/>
              <a:t>případových studií – jasné nevýhody/ PROTIARGUMENT:</a:t>
            </a:r>
          </a:p>
          <a:p>
            <a:r>
              <a:rPr lang="cs-CZ" dirty="0" smtClean="0"/>
              <a:t>III. Vágní </a:t>
            </a:r>
            <a:r>
              <a:rPr lang="cs-CZ" dirty="0"/>
              <a:t>definice – co tím přesně myslí? (psychická energie)/ PROTIARGUMENT:</a:t>
            </a:r>
          </a:p>
          <a:p>
            <a:r>
              <a:rPr lang="cs-CZ" dirty="0" smtClean="0"/>
              <a:t>IV. Netestovatelnost </a:t>
            </a:r>
            <a:r>
              <a:rPr lang="cs-CZ" dirty="0"/>
              <a:t>– žádný experiment jí nemůže vyvrátit, je to náboženství? / PROTIARGUMENT:</a:t>
            </a:r>
          </a:p>
          <a:p>
            <a:r>
              <a:rPr lang="cs-CZ" dirty="0" err="1" smtClean="0"/>
              <a:t>V.Sexismus</a:t>
            </a:r>
            <a:r>
              <a:rPr lang="cs-CZ" dirty="0" smtClean="0"/>
              <a:t> </a:t>
            </a:r>
            <a:r>
              <a:rPr lang="cs-CZ" dirty="0"/>
              <a:t>– ženy tráví příliš času litováním toho, že nejsou muži /PROTIARGUMENT:</a:t>
            </a:r>
          </a:p>
          <a:p>
            <a:r>
              <a:rPr lang="cs-CZ" dirty="0" err="1" smtClean="0"/>
              <a:t>VI.Jediný</a:t>
            </a:r>
            <a:r>
              <a:rPr lang="cs-CZ" dirty="0" smtClean="0"/>
              <a:t> </a:t>
            </a:r>
            <a:r>
              <a:rPr lang="cs-CZ" dirty="0"/>
              <a:t>motiv – sex, sex, sex (a agrese)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6787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Vyhodnocení psychoanalytické teorie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97287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dirty="0"/>
              <a:t>Proč (a jak) přeci jenom studovat Freuda:</a:t>
            </a:r>
            <a:r>
              <a:rPr lang="cs-CZ" sz="2400" dirty="0"/>
              <a:t/>
            </a:r>
            <a:br>
              <a:rPr lang="cs-CZ" sz="2400" dirty="0"/>
            </a:b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4351" y="1417638"/>
            <a:ext cx="7796030" cy="4171602"/>
          </a:xfrm>
        </p:spPr>
        <p:txBody>
          <a:bodyPr>
            <a:noAutofit/>
          </a:bodyPr>
          <a:lstStyle/>
          <a:p>
            <a:pPr lvl="0"/>
            <a:r>
              <a:rPr lang="cs-CZ" sz="2400" dirty="0" smtClean="0"/>
              <a:t>Mnoho </a:t>
            </a:r>
            <a:r>
              <a:rPr lang="cs-CZ" sz="2400" dirty="0"/>
              <a:t>témat, které se nikomu jinému nezdařily (včetně těch, do nichž se nikomu jinému nechtělo), skvělá vysvětlení psychických jevů, která se hodí</a:t>
            </a:r>
          </a:p>
          <a:p>
            <a:pPr lvl="0"/>
            <a:r>
              <a:rPr lang="cs-CZ" sz="2400" dirty="0"/>
              <a:t>Psychoterapeutická praxe: metody, které kdekdo používá a nechce vědět, že jsou od Freuda</a:t>
            </a:r>
          </a:p>
          <a:p>
            <a:pPr lvl="0"/>
            <a:r>
              <a:rPr lang="cs-CZ" sz="2400" dirty="0"/>
              <a:t>Díky Freudovi je být nenormální normální (agrese, vina, duševní nemoc) a nemůžeme za to!</a:t>
            </a:r>
          </a:p>
          <a:p>
            <a:pPr lvl="0"/>
            <a:r>
              <a:rPr lang="cs-CZ" sz="2400" dirty="0"/>
              <a:t>Z těchto mnoha důvodů: impakt, vliv, na kulturu, vědu, </a:t>
            </a:r>
            <a:r>
              <a:rPr lang="cs-CZ" sz="2400" dirty="0" smtClean="0"/>
              <a:t>svět</a:t>
            </a:r>
            <a:endParaRPr lang="cs-CZ" sz="2400" dirty="0"/>
          </a:p>
          <a:p>
            <a:r>
              <a:rPr lang="cs-CZ" sz="2400" u="sng" dirty="0"/>
              <a:t>A </a:t>
            </a:r>
            <a:r>
              <a:rPr lang="cs-CZ" sz="2400" u="sng" dirty="0" smtClean="0"/>
              <a:t>jak?… </a:t>
            </a:r>
            <a:r>
              <a:rPr lang="cs-CZ" sz="2400" dirty="0"/>
              <a:t>kriticky, třeba pomocí teorií jeho následovníků.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208391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Klíčové myšlenky psychoanalýzy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Psychický determinismus – </a:t>
            </a:r>
            <a:r>
              <a:rPr lang="cs-CZ" sz="2000" dirty="0" smtClean="0"/>
              <a:t>nic není náhoda, všechno má svoji specifickou příčinu – kde?</a:t>
            </a:r>
          </a:p>
          <a:p>
            <a:endParaRPr lang="cs-CZ" dirty="0" smtClean="0"/>
          </a:p>
          <a:p>
            <a:r>
              <a:rPr lang="cs-CZ" dirty="0" smtClean="0"/>
              <a:t>Vnitřní struktura -  </a:t>
            </a:r>
            <a:r>
              <a:rPr lang="cs-CZ" sz="2000" dirty="0" smtClean="0"/>
              <a:t>oddělené části, každá má svoji funkci</a:t>
            </a:r>
          </a:p>
          <a:p>
            <a:endParaRPr lang="cs-CZ" dirty="0" smtClean="0"/>
          </a:p>
          <a:p>
            <a:r>
              <a:rPr lang="cs-CZ" dirty="0" smtClean="0"/>
              <a:t>Vnitřní konflikt</a:t>
            </a:r>
          </a:p>
          <a:p>
            <a:endParaRPr lang="cs-CZ" dirty="0" smtClean="0"/>
          </a:p>
          <a:p>
            <a:r>
              <a:rPr lang="cs-CZ" dirty="0" smtClean="0"/>
              <a:t>Mentální energie – </a:t>
            </a:r>
            <a:r>
              <a:rPr lang="cs-CZ" sz="2000" dirty="0" smtClean="0"/>
              <a:t>libido, metafora principu zachování energie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12144765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Kde se nachází psychoanalýza na kontinuu?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b="1" dirty="0"/>
              <a:t>Každá teorie osobnosti je soubor tvrzení o lidském chování, které odpovídají na hlavní otázky po povaze lidské osobnosti</a:t>
            </a:r>
            <a:r>
              <a:rPr lang="cs-CZ" b="1" dirty="0" smtClean="0"/>
              <a:t>.</a:t>
            </a:r>
          </a:p>
          <a:p>
            <a:endParaRPr lang="cs-CZ" b="1" dirty="0"/>
          </a:p>
          <a:p>
            <a:pPr lvl="0"/>
            <a:r>
              <a:rPr lang="cs-CZ" dirty="0"/>
              <a:t>Teorie se mohou (vzhledem k těm tvrzením) nacházet na </a:t>
            </a:r>
            <a:r>
              <a:rPr lang="cs-CZ" dirty="0" smtClean="0"/>
              <a:t>kontinuu (např. 1-10):</a:t>
            </a:r>
            <a:endParaRPr lang="cs-CZ" dirty="0"/>
          </a:p>
          <a:p>
            <a:r>
              <a:rPr lang="cs-CZ" dirty="0"/>
              <a:t>Vědomé ………………………… nevědomé procesy</a:t>
            </a:r>
          </a:p>
          <a:p>
            <a:r>
              <a:rPr lang="cs-CZ" dirty="0"/>
              <a:t>Výsledky učení …………………. proces učení</a:t>
            </a:r>
          </a:p>
          <a:p>
            <a:r>
              <a:rPr lang="cs-CZ" dirty="0"/>
              <a:t>Dědičnost………………………….. prostředí</a:t>
            </a:r>
          </a:p>
          <a:p>
            <a:r>
              <a:rPr lang="cs-CZ" dirty="0"/>
              <a:t>Minulost…………………………přítomnost</a:t>
            </a:r>
          </a:p>
          <a:p>
            <a:r>
              <a:rPr lang="cs-CZ" dirty="0"/>
              <a:t>Holistický přístup…………………………analytický přístup</a:t>
            </a:r>
          </a:p>
          <a:p>
            <a:r>
              <a:rPr lang="cs-CZ" dirty="0"/>
              <a:t>Osoba …………………………situace</a:t>
            </a:r>
          </a:p>
          <a:p>
            <a:r>
              <a:rPr lang="cs-CZ" dirty="0"/>
              <a:t>Účelové ……………………mechanistické chování</a:t>
            </a:r>
          </a:p>
          <a:p>
            <a:r>
              <a:rPr lang="cs-CZ" dirty="0"/>
              <a:t>Několik ……………………mnoho motivů</a:t>
            </a:r>
          </a:p>
          <a:p>
            <a:r>
              <a:rPr lang="cs-CZ" dirty="0"/>
              <a:t>Normální …………………nenormální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030295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Navážeme příště…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Kde a jak kritizovali Freudovi nejslavnější následovníci a odpůrci…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559512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14351" y="476671"/>
            <a:ext cx="7797662" cy="1440161"/>
          </a:xfrm>
        </p:spPr>
        <p:txBody>
          <a:bodyPr>
            <a:normAutofit fontScale="90000"/>
          </a:bodyPr>
          <a:lstStyle/>
          <a:p>
            <a:r>
              <a:rPr lang="cs-CZ" sz="4000" b="1" dirty="0" smtClean="0"/>
              <a:t>Kritika následovníků: Odbourat </a:t>
            </a:r>
            <a:r>
              <a:rPr lang="cs-CZ" sz="4000" b="1" dirty="0"/>
              <a:t>Freuda nebo ho konstruktivně kritizovat?</a:t>
            </a:r>
            <a:r>
              <a:rPr lang="cs-CZ" sz="2400" dirty="0"/>
              <a:t/>
            </a:r>
            <a:br>
              <a:rPr lang="cs-CZ" sz="2400" dirty="0"/>
            </a:b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4320480"/>
          </a:xfrm>
        </p:spPr>
        <p:txBody>
          <a:bodyPr>
            <a:normAutofit/>
          </a:bodyPr>
          <a:lstStyle/>
          <a:p>
            <a:r>
              <a:rPr lang="cs-CZ" sz="2400" dirty="0" smtClean="0"/>
              <a:t>Začala jeho dcera… společná snaha o revizi některých </a:t>
            </a:r>
            <a:r>
              <a:rPr lang="cs-CZ" sz="2400" dirty="0"/>
              <a:t>evidentně přehnaných témat. </a:t>
            </a:r>
          </a:p>
          <a:p>
            <a:r>
              <a:rPr lang="cs-CZ" sz="2400" dirty="0"/>
              <a:t>Motivem možná ne jenom sexuální pud… boj o moc, sociální motivy, archetypy, vazba…</a:t>
            </a:r>
          </a:p>
          <a:p>
            <a:r>
              <a:rPr lang="cs-CZ" sz="2400" dirty="0" smtClean="0"/>
              <a:t>Reinterpretace x revize Freuda… schvaloval by </a:t>
            </a:r>
            <a:r>
              <a:rPr lang="cs-CZ" sz="2400" dirty="0"/>
              <a:t>to Freud?</a:t>
            </a:r>
          </a:p>
          <a:p>
            <a:r>
              <a:rPr lang="cs-CZ" sz="2400" dirty="0"/>
              <a:t>Zachování/rozvíjení klíčového </a:t>
            </a:r>
            <a:r>
              <a:rPr lang="cs-CZ" sz="2400" dirty="0" smtClean="0"/>
              <a:t>konceptu – </a:t>
            </a:r>
            <a:r>
              <a:rPr lang="cs-CZ" sz="2400" dirty="0" err="1" smtClean="0"/>
              <a:t>Neopsychoanalýza</a:t>
            </a:r>
            <a:r>
              <a:rPr lang="cs-CZ" sz="2400" dirty="0" smtClean="0"/>
              <a:t>, hlubinná psychologie, jiné směry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28801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Pojmový guláš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Psychoanalýza</a:t>
            </a:r>
          </a:p>
          <a:p>
            <a:r>
              <a:rPr lang="cs-CZ" dirty="0" smtClean="0"/>
              <a:t>Hlubinná psychologie</a:t>
            </a:r>
          </a:p>
          <a:p>
            <a:r>
              <a:rPr lang="cs-CZ" dirty="0" err="1" smtClean="0"/>
              <a:t>Neopsychoanalýza</a:t>
            </a:r>
            <a:endParaRPr lang="cs-CZ" dirty="0" smtClean="0"/>
          </a:p>
          <a:p>
            <a:r>
              <a:rPr lang="cs-CZ" dirty="0" err="1" smtClean="0"/>
              <a:t>Egopsychologie</a:t>
            </a:r>
            <a:endParaRPr lang="cs-CZ" dirty="0" smtClean="0"/>
          </a:p>
          <a:p>
            <a:r>
              <a:rPr lang="cs-CZ" dirty="0" smtClean="0"/>
              <a:t>Analytická psychologie</a:t>
            </a:r>
          </a:p>
          <a:p>
            <a:r>
              <a:rPr lang="cs-CZ" dirty="0" smtClean="0"/>
              <a:t>Individuální psychologie</a:t>
            </a:r>
          </a:p>
          <a:p>
            <a:r>
              <a:rPr lang="cs-CZ" dirty="0" smtClean="0"/>
              <a:t>Psychologie objektové vazby</a:t>
            </a:r>
          </a:p>
          <a:p>
            <a:r>
              <a:rPr lang="cs-CZ" dirty="0" err="1" smtClean="0"/>
              <a:t>Neuropsychoanalýza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474721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Společná témata </a:t>
            </a:r>
            <a:r>
              <a:rPr lang="cs-CZ" dirty="0" err="1" smtClean="0"/>
              <a:t>neo</a:t>
            </a:r>
            <a:r>
              <a:rPr lang="cs-CZ" dirty="0" smtClean="0"/>
              <a:t> – </a:t>
            </a:r>
            <a:r>
              <a:rPr lang="cs-CZ" dirty="0" err="1" smtClean="0"/>
              <a:t>freudiánského</a:t>
            </a:r>
            <a:r>
              <a:rPr lang="cs-CZ" dirty="0" smtClean="0"/>
              <a:t> myšlení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Ego</a:t>
            </a:r>
            <a:r>
              <a:rPr lang="cs-CZ" sz="2400" dirty="0" smtClean="0"/>
              <a:t> jako nejdůležitější koncept osobnosti – </a:t>
            </a:r>
            <a:r>
              <a:rPr lang="cs-CZ" sz="2400" dirty="0" err="1" smtClean="0"/>
              <a:t>Freudová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b="1" dirty="0" smtClean="0"/>
              <a:t>Sociální kontext, sociální fenomény </a:t>
            </a:r>
            <a:r>
              <a:rPr lang="cs-CZ" sz="2400" dirty="0" smtClean="0"/>
              <a:t>jako tvůrce osobnosti – jiné motivy než sexualita  - psychosociální teorie, moc, úzkost a agrese – Adler, </a:t>
            </a:r>
            <a:r>
              <a:rPr lang="cs-CZ" sz="2400" dirty="0" err="1" smtClean="0"/>
              <a:t>Erikson</a:t>
            </a:r>
            <a:r>
              <a:rPr lang="cs-CZ" sz="2400" dirty="0" smtClean="0"/>
              <a:t>, Horneyová, </a:t>
            </a:r>
            <a:r>
              <a:rPr lang="cs-CZ" sz="2400" dirty="0" err="1" smtClean="0"/>
              <a:t>Sullivan</a:t>
            </a:r>
            <a:r>
              <a:rPr lang="cs-CZ" sz="2400" dirty="0" smtClean="0"/>
              <a:t>, </a:t>
            </a:r>
            <a:r>
              <a:rPr lang="cs-CZ" sz="2400" dirty="0" err="1" smtClean="0"/>
              <a:t>Fromm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b="1" dirty="0" smtClean="0"/>
              <a:t>Fokus</a:t>
            </a:r>
            <a:r>
              <a:rPr lang="cs-CZ" sz="2400" dirty="0" smtClean="0"/>
              <a:t> </a:t>
            </a:r>
            <a:r>
              <a:rPr lang="cs-CZ" sz="2400" b="1" dirty="0" smtClean="0"/>
              <a:t>na mezilidské vztahy </a:t>
            </a:r>
            <a:r>
              <a:rPr lang="cs-CZ" sz="2400" dirty="0" smtClean="0"/>
              <a:t>– subjekt objektová vazba, </a:t>
            </a:r>
            <a:r>
              <a:rPr lang="cs-CZ" sz="2400" dirty="0" err="1" smtClean="0"/>
              <a:t>attachment</a:t>
            </a:r>
            <a:r>
              <a:rPr lang="cs-CZ" sz="2400" dirty="0" smtClean="0"/>
              <a:t> – Kleinová, </a:t>
            </a:r>
            <a:r>
              <a:rPr lang="cs-CZ" sz="2400" dirty="0" err="1" smtClean="0"/>
              <a:t>Winnicott</a:t>
            </a:r>
            <a:r>
              <a:rPr lang="cs-CZ" sz="2400" dirty="0" smtClean="0"/>
              <a:t>, </a:t>
            </a:r>
            <a:r>
              <a:rPr lang="cs-CZ" sz="2400" dirty="0" err="1" smtClean="0"/>
              <a:t>Bowlby</a:t>
            </a:r>
            <a:r>
              <a:rPr lang="cs-CZ" sz="2400" dirty="0" smtClean="0"/>
              <a:t>, </a:t>
            </a:r>
            <a:r>
              <a:rPr lang="cs-CZ" sz="2400" dirty="0" err="1" smtClean="0"/>
              <a:t>Ainsworthová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smtClean="0"/>
              <a:t>Blíže ke svobodné vůli, dále od determinace</a:t>
            </a:r>
          </a:p>
        </p:txBody>
      </p:sp>
    </p:spTree>
    <p:extLst>
      <p:ext uri="{BB962C8B-B14F-4D97-AF65-F5344CB8AC3E}">
        <p14:creationId xmlns:p14="http://schemas.microsoft.com/office/powerpoint/2010/main" val="309626586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Alfred Adler (1870 – 1937)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Byl prvním hlavním žákem Freuda, předsedou psychoanalytické společnosti, zavržen</a:t>
            </a:r>
          </a:p>
          <a:p>
            <a:r>
              <a:rPr lang="cs-CZ" b="1" dirty="0" smtClean="0"/>
              <a:t>Motiv: sociální zájem </a:t>
            </a:r>
            <a:r>
              <a:rPr lang="cs-CZ" dirty="0" smtClean="0"/>
              <a:t>– touha vztahovat se pozitivně ke společnosti, nadřazenost x podřazenost; komplex méněcennosti</a:t>
            </a:r>
          </a:p>
          <a:p>
            <a:r>
              <a:rPr lang="cs-CZ" dirty="0" smtClean="0"/>
              <a:t>Vliv rodiny, prostředí, kultury, společnosti</a:t>
            </a:r>
          </a:p>
          <a:p>
            <a:r>
              <a:rPr lang="cs-CZ" dirty="0" smtClean="0"/>
              <a:t>Obstát: </a:t>
            </a:r>
            <a:r>
              <a:rPr lang="cs-CZ" b="1" dirty="0" smtClean="0"/>
              <a:t>maskulinní protest </a:t>
            </a:r>
            <a:r>
              <a:rPr lang="cs-CZ" dirty="0" smtClean="0"/>
              <a:t>– machistický styl, vychází z toho, co se po chlapcích požaduje</a:t>
            </a:r>
          </a:p>
          <a:p>
            <a:r>
              <a:rPr lang="cs-CZ" b="1" dirty="0" smtClean="0"/>
              <a:t>Orgánová méněcennost</a:t>
            </a:r>
          </a:p>
          <a:p>
            <a:r>
              <a:rPr lang="cs-CZ" b="1" dirty="0" smtClean="0"/>
              <a:t>Sourozenecké pozice</a:t>
            </a:r>
          </a:p>
          <a:p>
            <a:r>
              <a:rPr lang="cs-CZ" dirty="0" smtClean="0"/>
              <a:t>Výsledkem: individuální životní styl (Možná cesta: spolupráce,  rovnost ne nadřazenost)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349967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Carl Gustav Jung (1875 – 1961)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Last </a:t>
            </a:r>
            <a:r>
              <a:rPr lang="cs-CZ" sz="2400" dirty="0" err="1" smtClean="0"/>
              <a:t>Goodbye</a:t>
            </a:r>
            <a:r>
              <a:rPr lang="cs-CZ" sz="2400" dirty="0"/>
              <a:t>: </a:t>
            </a:r>
            <a:r>
              <a:rPr lang="cs-CZ" sz="2400" dirty="0">
                <a:hlinkClick r:id="rId2"/>
              </a:rPr>
              <a:t>https://</a:t>
            </a:r>
            <a:r>
              <a:rPr lang="cs-CZ" sz="2400" dirty="0" smtClean="0">
                <a:hlinkClick r:id="rId2"/>
              </a:rPr>
              <a:t>www.youtube.com/watch?v=q8ir8rVl2Z4</a:t>
            </a:r>
            <a:endParaRPr lang="cs-CZ" sz="2400" dirty="0" smtClean="0"/>
          </a:p>
          <a:p>
            <a:r>
              <a:rPr lang="cs-CZ" sz="2400" b="1" dirty="0" smtClean="0"/>
              <a:t>Nebezpečná metoda:</a:t>
            </a:r>
          </a:p>
          <a:p>
            <a:r>
              <a:rPr lang="cs-CZ" sz="2400" dirty="0"/>
              <a:t>https://www.youtube.com/watch?v=UH4BtJHkrD8</a:t>
            </a:r>
            <a:endParaRPr lang="cs-CZ" sz="2400" dirty="0" smtClean="0"/>
          </a:p>
          <a:p>
            <a:r>
              <a:rPr lang="cs-CZ" sz="2400" dirty="0">
                <a:hlinkClick r:id="rId3"/>
              </a:rPr>
              <a:t>https://</a:t>
            </a:r>
            <a:r>
              <a:rPr lang="cs-CZ" sz="2400" dirty="0" smtClean="0">
                <a:hlinkClick r:id="rId3"/>
              </a:rPr>
              <a:t>www.youtube.com/watch?v=9ZNrxn5niyg</a:t>
            </a:r>
            <a:endParaRPr lang="cs-CZ" sz="2400" dirty="0" smtClean="0"/>
          </a:p>
          <a:p>
            <a:r>
              <a:rPr lang="cs-CZ" sz="2400" dirty="0" smtClean="0"/>
              <a:t>Face to Face</a:t>
            </a:r>
          </a:p>
          <a:p>
            <a:r>
              <a:rPr lang="cs-CZ" sz="2400" dirty="0">
                <a:hlinkClick r:id="rId4"/>
              </a:rPr>
              <a:t>https://</a:t>
            </a:r>
            <a:r>
              <a:rPr lang="cs-CZ" sz="2400" dirty="0" smtClean="0">
                <a:hlinkClick r:id="rId4"/>
              </a:rPr>
              <a:t>www.youtube.com/watch?v=2AMu-G51yTY</a:t>
            </a:r>
            <a:endParaRPr lang="cs-CZ" sz="2400" dirty="0" smtClean="0"/>
          </a:p>
          <a:p>
            <a:r>
              <a:rPr lang="cs-CZ" sz="2400" dirty="0" smtClean="0"/>
              <a:t>(shlédněte doma)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430156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Erik </a:t>
            </a:r>
            <a:r>
              <a:rPr lang="cs-CZ" dirty="0" err="1" smtClean="0"/>
              <a:t>Erikson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Psychosociální teorie</a:t>
            </a:r>
            <a:r>
              <a:rPr lang="cs-CZ" dirty="0" smtClean="0"/>
              <a:t> –  fyziologické versus sociální a kulturní tlaky </a:t>
            </a:r>
          </a:p>
          <a:p>
            <a:r>
              <a:rPr lang="cs-CZ" dirty="0"/>
              <a:t>E</a:t>
            </a:r>
            <a:r>
              <a:rPr lang="cs-CZ" dirty="0" smtClean="0"/>
              <a:t>pigenetický princip</a:t>
            </a:r>
          </a:p>
          <a:p>
            <a:r>
              <a:rPr lang="cs-CZ" b="1" dirty="0" smtClean="0"/>
              <a:t>Identita a ego</a:t>
            </a:r>
          </a:p>
          <a:p>
            <a:r>
              <a:rPr lang="cs-CZ" dirty="0" smtClean="0"/>
              <a:t>Vývojový konflikt vývojová krize- vývojové stádium</a:t>
            </a:r>
          </a:p>
          <a:p>
            <a:r>
              <a:rPr lang="cs-CZ" dirty="0" smtClean="0"/>
              <a:t>Svoboda nebo determinace?</a:t>
            </a:r>
          </a:p>
          <a:p>
            <a:r>
              <a:rPr lang="cs-CZ" dirty="0" smtClean="0"/>
              <a:t>Osm nebo devět věků člověka?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726988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Erik </a:t>
            </a:r>
            <a:r>
              <a:rPr lang="cs-CZ" dirty="0" err="1" smtClean="0"/>
              <a:t>Erikson</a:t>
            </a:r>
            <a:r>
              <a:rPr lang="cs-CZ" dirty="0" smtClean="0"/>
              <a:t> (1902 – 1994)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91237" y="1932223"/>
            <a:ext cx="5761526" cy="3861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543757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Anna Freud, Karen </a:t>
            </a:r>
            <a:r>
              <a:rPr lang="cs-CZ" dirty="0" err="1" smtClean="0"/>
              <a:t>Horney</a:t>
            </a:r>
            <a:r>
              <a:rPr lang="cs-CZ" dirty="0" smtClean="0"/>
              <a:t>, Melanie Klein – ženský princip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smtClean="0"/>
              <a:t>Anna Freud </a:t>
            </a:r>
            <a:r>
              <a:rPr lang="cs-CZ" dirty="0" smtClean="0"/>
              <a:t>– „dcera svého otce“, dětská psychologie a psychiatrie, Obranné mechanismy Ega</a:t>
            </a:r>
          </a:p>
          <a:p>
            <a:endParaRPr lang="cs-CZ" dirty="0" smtClean="0"/>
          </a:p>
          <a:p>
            <a:r>
              <a:rPr lang="cs-CZ" b="1" dirty="0" smtClean="0"/>
              <a:t>Karen </a:t>
            </a:r>
            <a:r>
              <a:rPr lang="cs-CZ" b="1" dirty="0" err="1" smtClean="0"/>
              <a:t>Horney</a:t>
            </a:r>
            <a:r>
              <a:rPr lang="cs-CZ" dirty="0" smtClean="0"/>
              <a:t>(1885 – 1952) – prošla analýzou, životní hledání nezávislosti (na mužích ?), vymezení proti „deterministickému sexismu“, proti pojmu „závisti penisu“  (kastrační komplex) dává „závist dělohy“</a:t>
            </a:r>
          </a:p>
          <a:p>
            <a:endParaRPr lang="cs-CZ" dirty="0" smtClean="0"/>
          </a:p>
          <a:p>
            <a:r>
              <a:rPr lang="cs-CZ" b="1" dirty="0" smtClean="0"/>
              <a:t>Melanie Klein </a:t>
            </a:r>
            <a:r>
              <a:rPr lang="cs-CZ" dirty="0" smtClean="0"/>
              <a:t>(1882 – 1960) – subjekt/objektové vztahy, dobrý a špatný prs (pudové nastavení dítěte, hrozba ztráty, překonání </a:t>
            </a:r>
            <a:r>
              <a:rPr lang="cs-CZ" dirty="0" err="1" smtClean="0"/>
              <a:t>hostility</a:t>
            </a:r>
            <a:r>
              <a:rPr lang="cs-CZ" dirty="0" smtClean="0"/>
              <a:t>), „</a:t>
            </a:r>
            <a:r>
              <a:rPr lang="cs-CZ" dirty="0" err="1" smtClean="0"/>
              <a:t>splitting</a:t>
            </a:r>
            <a:r>
              <a:rPr lang="cs-CZ" dirty="0" smtClean="0"/>
              <a:t>“ (štěpení) v hrách dítěte; cílem je </a:t>
            </a:r>
            <a:r>
              <a:rPr lang="cs-CZ" dirty="0" err="1" smtClean="0"/>
              <a:t>integtrovat</a:t>
            </a:r>
            <a:r>
              <a:rPr lang="cs-CZ" dirty="0" smtClean="0"/>
              <a:t> dobrou a špatnou matku (kritika: </a:t>
            </a:r>
            <a:r>
              <a:rPr lang="cs-CZ" dirty="0" err="1" smtClean="0"/>
              <a:t>Erikson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3193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Model osobnosti</a:t>
            </a:r>
            <a:br>
              <a:rPr lang="cs-CZ" dirty="0" smtClean="0"/>
            </a:br>
            <a:r>
              <a:rPr lang="cs-CZ" dirty="0" smtClean="0"/>
              <a:t>Strukturální</a:t>
            </a:r>
            <a:endParaRPr lang="cs-CZ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628800"/>
            <a:ext cx="5112568" cy="4968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565222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 a analýza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35696" y="2204864"/>
            <a:ext cx="5328592" cy="3240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32270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Attachment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smtClean="0"/>
              <a:t>John </a:t>
            </a:r>
            <a:r>
              <a:rPr lang="cs-CZ" b="1" dirty="0" err="1" smtClean="0"/>
              <a:t>Bowlby</a:t>
            </a:r>
            <a:r>
              <a:rPr lang="cs-CZ" b="1" dirty="0" smtClean="0"/>
              <a:t>, Mary </a:t>
            </a:r>
            <a:r>
              <a:rPr lang="cs-CZ" b="1" dirty="0" err="1" smtClean="0"/>
              <a:t>Ainsworth</a:t>
            </a:r>
            <a:r>
              <a:rPr lang="cs-CZ" b="1" dirty="0" smtClean="0"/>
              <a:t> </a:t>
            </a:r>
            <a:r>
              <a:rPr lang="cs-CZ" dirty="0" smtClean="0"/>
              <a:t>– teorie výjimečného formující vztahu, který je vzorem pro naše budoucí vztahy</a:t>
            </a:r>
          </a:p>
          <a:p>
            <a:r>
              <a:rPr lang="cs-CZ" dirty="0" smtClean="0"/>
              <a:t>Moderní aplikace </a:t>
            </a:r>
            <a:r>
              <a:rPr lang="cs-CZ" dirty="0" err="1" smtClean="0"/>
              <a:t>Eriksona</a:t>
            </a:r>
            <a:r>
              <a:rPr lang="cs-CZ" dirty="0" smtClean="0"/>
              <a:t> – subjekt objektových vztahů</a:t>
            </a:r>
          </a:p>
          <a:p>
            <a:r>
              <a:rPr lang="cs-CZ" dirty="0" err="1" smtClean="0"/>
              <a:t>Ainsworth</a:t>
            </a:r>
            <a:r>
              <a:rPr lang="cs-CZ" dirty="0" smtClean="0"/>
              <a:t>: typy </a:t>
            </a:r>
            <a:r>
              <a:rPr lang="cs-CZ" dirty="0" err="1" smtClean="0"/>
              <a:t>attachementu</a:t>
            </a:r>
            <a:r>
              <a:rPr lang="cs-CZ" dirty="0"/>
              <a:t>;</a:t>
            </a:r>
            <a:r>
              <a:rPr lang="cs-CZ" dirty="0" smtClean="0"/>
              <a:t> „normální je plakat“</a:t>
            </a:r>
          </a:p>
          <a:p>
            <a:endParaRPr lang="cs-CZ" dirty="0" smtClean="0"/>
          </a:p>
          <a:p>
            <a:r>
              <a:rPr lang="cs-CZ" b="1" dirty="0" smtClean="0"/>
              <a:t>Témata:</a:t>
            </a:r>
            <a:r>
              <a:rPr lang="cs-CZ" dirty="0" smtClean="0"/>
              <a:t> Adopce /</a:t>
            </a:r>
            <a:r>
              <a:rPr lang="cs-CZ" dirty="0" err="1" smtClean="0"/>
              <a:t>Attachment</a:t>
            </a:r>
            <a:r>
              <a:rPr lang="cs-CZ" dirty="0" smtClean="0"/>
              <a:t> s otcem/ Mezikulturní studie/ </a:t>
            </a:r>
            <a:r>
              <a:rPr lang="cs-CZ" dirty="0" err="1"/>
              <a:t>A</a:t>
            </a:r>
            <a:r>
              <a:rPr lang="cs-CZ" dirty="0" err="1" smtClean="0"/>
              <a:t>ttachment</a:t>
            </a:r>
            <a:r>
              <a:rPr lang="cs-CZ" dirty="0" smtClean="0"/>
              <a:t> v dospělosti</a:t>
            </a:r>
          </a:p>
          <a:p>
            <a:endParaRPr lang="cs-CZ" dirty="0" smtClean="0"/>
          </a:p>
          <a:p>
            <a:r>
              <a:rPr lang="cs-CZ" b="1" dirty="0" smtClean="0"/>
              <a:t>Test neznámé situace</a:t>
            </a:r>
            <a:r>
              <a:rPr lang="cs-CZ" b="1" dirty="0"/>
              <a:t>:  </a:t>
            </a:r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www.youtube.com/watch?v=PnFKaaOSPmk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340357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Vztah k moderní </a:t>
            </a:r>
            <a:r>
              <a:rPr lang="cs-CZ" sz="4000" dirty="0" err="1" smtClean="0"/>
              <a:t>biopsychologii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Neurovědy versus </a:t>
            </a:r>
            <a:r>
              <a:rPr lang="cs-CZ" sz="2400" dirty="0" err="1" smtClean="0"/>
              <a:t>psychonanalýza</a:t>
            </a:r>
            <a:endParaRPr lang="cs-CZ" sz="2400" dirty="0" smtClean="0"/>
          </a:p>
          <a:p>
            <a:r>
              <a:rPr lang="cs-CZ" sz="2400" dirty="0" smtClean="0"/>
              <a:t>Struktury mozku  - jaký je vztah ke strukturám freudovským</a:t>
            </a:r>
          </a:p>
          <a:p>
            <a:r>
              <a:rPr lang="cs-CZ" sz="2400" b="1" dirty="0" err="1" smtClean="0"/>
              <a:t>Neuropsychoanalýza</a:t>
            </a:r>
            <a:r>
              <a:rPr lang="cs-CZ" sz="2400" b="1" dirty="0" smtClean="0"/>
              <a:t> </a:t>
            </a:r>
            <a:r>
              <a:rPr lang="cs-CZ" sz="2400" dirty="0" smtClean="0"/>
              <a:t>– nejnovější směřování psychoanalýzy, které se snaží být objektivně vědecké – </a:t>
            </a:r>
            <a:r>
              <a:rPr lang="cs-CZ" sz="2400" dirty="0" smtClean="0"/>
              <a:t>„</a:t>
            </a:r>
            <a:r>
              <a:rPr lang="cs-CZ" sz="2400" dirty="0" err="1" smtClean="0"/>
              <a:t>Where</a:t>
            </a:r>
            <a:r>
              <a:rPr lang="cs-CZ" sz="2400" dirty="0" smtClean="0"/>
              <a:t> </a:t>
            </a:r>
            <a:r>
              <a:rPr lang="cs-CZ" sz="2400" dirty="0" smtClean="0"/>
              <a:t>mind </a:t>
            </a:r>
            <a:r>
              <a:rPr lang="cs-CZ" sz="2400" dirty="0" err="1" smtClean="0"/>
              <a:t>meets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smtClean="0"/>
              <a:t>brain“</a:t>
            </a:r>
            <a:endParaRPr lang="cs-CZ" sz="2400" dirty="0" smtClean="0"/>
          </a:p>
          <a:p>
            <a:endParaRPr lang="cs-CZ" sz="2400" b="1" dirty="0" smtClean="0"/>
          </a:p>
          <a:p>
            <a:r>
              <a:rPr lang="cs-CZ" sz="2400" b="1" dirty="0" smtClean="0"/>
              <a:t>(</a:t>
            </a:r>
            <a:r>
              <a:rPr lang="cs-CZ" sz="2400" dirty="0" smtClean="0"/>
              <a:t>Zároveň dává </a:t>
            </a:r>
            <a:r>
              <a:rPr lang="cs-CZ" sz="2400" i="1" u="sng" dirty="0" smtClean="0"/>
              <a:t>smysl</a:t>
            </a:r>
            <a:r>
              <a:rPr lang="cs-CZ" sz="2400" i="1" dirty="0" smtClean="0"/>
              <a:t> neurovědám</a:t>
            </a:r>
            <a:r>
              <a:rPr lang="cs-CZ" i="1" dirty="0" smtClean="0"/>
              <a:t>)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402958952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Povinná ČETBA 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b="1" dirty="0" smtClean="0"/>
              <a:t>S. Freud: Výklad snů:</a:t>
            </a:r>
          </a:p>
          <a:p>
            <a:pPr marL="400050" indent="-400050">
              <a:buAutoNum type="romanUcPeriod"/>
            </a:pPr>
            <a:r>
              <a:rPr lang="cs-CZ" sz="1800" dirty="0" smtClean="0"/>
              <a:t>1.A Poměr snu k životu za bdění----E. Psychologické zvláštnosti snu)</a:t>
            </a:r>
          </a:p>
          <a:p>
            <a:pPr marL="400050" indent="-400050">
              <a:buAutoNum type="romanUcPeriod"/>
            </a:pPr>
            <a:r>
              <a:rPr lang="cs-CZ" sz="1800" dirty="0" smtClean="0"/>
              <a:t>2. Metoda výkladu snu a 3. Sen splňuje přání</a:t>
            </a:r>
          </a:p>
          <a:p>
            <a:pPr marL="400050" indent="-400050">
              <a:buAutoNum type="romanUcPeriod"/>
            </a:pPr>
            <a:endParaRPr lang="cs-CZ" sz="1800" dirty="0"/>
          </a:p>
          <a:p>
            <a:pPr marL="0" indent="0">
              <a:buNone/>
            </a:pPr>
            <a:r>
              <a:rPr lang="cs-CZ" sz="1800" b="1" dirty="0" smtClean="0"/>
              <a:t>Otázky: </a:t>
            </a:r>
          </a:p>
          <a:p>
            <a:pPr marL="0" indent="0">
              <a:buNone/>
            </a:pPr>
            <a:r>
              <a:rPr lang="cs-CZ" sz="1800" dirty="0" smtClean="0"/>
              <a:t>Rozdíl bdění a snění?</a:t>
            </a:r>
          </a:p>
          <a:p>
            <a:pPr marL="0" indent="0">
              <a:buNone/>
            </a:pPr>
            <a:r>
              <a:rPr lang="cs-CZ" sz="1800" dirty="0" smtClean="0"/>
              <a:t>Jaké jsou různé  zdroje snů?</a:t>
            </a:r>
          </a:p>
          <a:p>
            <a:pPr marL="0" indent="0">
              <a:buNone/>
            </a:pPr>
            <a:r>
              <a:rPr lang="cs-CZ" sz="1800" dirty="0" smtClean="0"/>
              <a:t>Proč sny zapomínáme?</a:t>
            </a:r>
          </a:p>
          <a:p>
            <a:pPr marL="0" indent="0">
              <a:buNone/>
            </a:pPr>
            <a:r>
              <a:rPr lang="cs-CZ" sz="1800" dirty="0" smtClean="0"/>
              <a:t>Jak  Freud analyzuje sny? Metoda.</a:t>
            </a:r>
          </a:p>
          <a:p>
            <a:pPr marL="0" indent="0">
              <a:buNone/>
            </a:pPr>
            <a:r>
              <a:rPr lang="cs-CZ" sz="1800" dirty="0" smtClean="0"/>
              <a:t>Kritika Freudovy teorie snů. Co nefunguje, je </a:t>
            </a:r>
            <a:r>
              <a:rPr lang="cs-CZ" sz="1800" dirty="0" err="1" smtClean="0"/>
              <a:t>protiintuitivní</a:t>
            </a:r>
            <a:r>
              <a:rPr lang="cs-CZ" sz="1800" dirty="0" smtClean="0"/>
              <a:t>?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85762508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Povinná četba 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 smtClean="0"/>
              <a:t>Jung: Duše moderního člověka:</a:t>
            </a:r>
          </a:p>
          <a:p>
            <a:pPr marL="571500" indent="-571500">
              <a:buAutoNum type="romanUcPeriod"/>
            </a:pPr>
            <a:r>
              <a:rPr lang="cs-CZ" sz="2400" dirty="0" smtClean="0"/>
              <a:t>Základní problém současné psychologie</a:t>
            </a:r>
          </a:p>
          <a:p>
            <a:pPr marL="571500" indent="-571500">
              <a:buAutoNum type="romanUcPeriod"/>
            </a:pPr>
            <a:r>
              <a:rPr lang="cs-CZ" sz="2400" dirty="0" smtClean="0"/>
              <a:t>Protiklad Freud a Jung</a:t>
            </a:r>
          </a:p>
          <a:p>
            <a:pPr marL="571500" indent="-571500">
              <a:buAutoNum type="romanUcPeriod"/>
            </a:pPr>
            <a:r>
              <a:rPr lang="cs-CZ" sz="2400" dirty="0" smtClean="0"/>
              <a:t>Problém </a:t>
            </a:r>
            <a:r>
              <a:rPr lang="cs-CZ" sz="2400" dirty="0"/>
              <a:t>d</a:t>
            </a:r>
            <a:r>
              <a:rPr lang="cs-CZ" sz="2400" dirty="0" smtClean="0"/>
              <a:t>uše moderního člověka</a:t>
            </a:r>
          </a:p>
          <a:p>
            <a:pPr marL="571500" indent="-571500">
              <a:buAutoNum type="romanUcPeriod"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b="1" dirty="0" err="1" smtClean="0"/>
              <a:t>Psychoanalysis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after</a:t>
            </a:r>
            <a:r>
              <a:rPr lang="cs-CZ" sz="2400" b="1" dirty="0" smtClean="0"/>
              <a:t> Freud (</a:t>
            </a:r>
            <a:r>
              <a:rPr lang="cs-CZ" sz="2400" b="1" dirty="0" err="1" smtClean="0"/>
              <a:t>sken</a:t>
            </a:r>
            <a:r>
              <a:rPr lang="cs-CZ" sz="2400" b="1" dirty="0" smtClean="0"/>
              <a:t>): </a:t>
            </a:r>
          </a:p>
          <a:p>
            <a:pPr marL="0" indent="0">
              <a:buNone/>
            </a:pPr>
            <a:r>
              <a:rPr lang="cs-CZ" sz="2400" dirty="0" smtClean="0"/>
              <a:t>Základní směry po Freudovi, v čem konkrétním se lišili jeho následovníci</a:t>
            </a:r>
          </a:p>
          <a:p>
            <a:pPr marL="0" indent="0">
              <a:buNone/>
            </a:pPr>
            <a:r>
              <a:rPr lang="cs-CZ" sz="2400" dirty="0" smtClean="0"/>
              <a:t>Soudobý vývoj psychoanalýzy a psychoanalytický výzkum!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35737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Model osobnosti</a:t>
            </a:r>
            <a:br>
              <a:rPr lang="cs-CZ" dirty="0" smtClean="0"/>
            </a:br>
            <a:r>
              <a:rPr lang="cs-CZ" dirty="0" smtClean="0"/>
              <a:t>Strukturální x topografický</a:t>
            </a:r>
            <a:endParaRPr lang="cs-CZ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628800"/>
            <a:ext cx="5256583" cy="4248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7159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Model ledovce</a:t>
            </a:r>
            <a:endParaRPr lang="cs-CZ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196752"/>
            <a:ext cx="6048672" cy="5184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0472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Model fungování osobnosti</a:t>
            </a:r>
            <a:endParaRPr lang="cs-CZ" sz="4000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600200"/>
            <a:ext cx="7488832" cy="4853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2972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Mechanismy dynamiky osobnosti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Interakce Id, Ego, Superego</a:t>
            </a:r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b="1" dirty="0" smtClean="0"/>
              <a:t>Katexe</a:t>
            </a:r>
            <a:r>
              <a:rPr lang="cs-CZ" dirty="0"/>
              <a:t> = proudění duševní energie (libida) ke zdroji uspokojení</a:t>
            </a:r>
            <a:br>
              <a:rPr lang="cs-CZ" dirty="0"/>
            </a:br>
            <a:r>
              <a:rPr lang="cs-CZ" dirty="0"/>
              <a:t>→ </a:t>
            </a:r>
            <a:r>
              <a:rPr lang="cs-CZ" b="1" dirty="0"/>
              <a:t>Objektová katexe</a:t>
            </a:r>
            <a:r>
              <a:rPr lang="cs-CZ" dirty="0"/>
              <a:t> - zdroj uspokojení je vnější (osoba, činnost,..)</a:t>
            </a:r>
            <a:br>
              <a:rPr lang="cs-CZ" dirty="0"/>
            </a:br>
            <a:r>
              <a:rPr lang="cs-CZ" dirty="0"/>
              <a:t>→ </a:t>
            </a:r>
            <a:r>
              <a:rPr lang="cs-CZ" b="1" dirty="0"/>
              <a:t>Ego-katexe</a:t>
            </a:r>
            <a:r>
              <a:rPr lang="cs-CZ" dirty="0"/>
              <a:t> - zdroj uspokojení je vnitřní (sebeláska, …)</a:t>
            </a:r>
            <a:br>
              <a:rPr lang="cs-CZ" dirty="0"/>
            </a:br>
            <a:r>
              <a:rPr lang="cs-CZ" dirty="0"/>
              <a:t>→ </a:t>
            </a:r>
            <a:r>
              <a:rPr lang="cs-CZ" b="1" dirty="0" err="1"/>
              <a:t>Antikatexe</a:t>
            </a:r>
            <a:r>
              <a:rPr lang="cs-CZ" dirty="0"/>
              <a:t> - jejím účelem je zabránit </a:t>
            </a:r>
            <a:r>
              <a:rPr lang="cs-CZ" dirty="0" err="1"/>
              <a:t>katexi</a:t>
            </a:r>
            <a:r>
              <a:rPr lang="cs-CZ" dirty="0"/>
              <a:t> Id</a:t>
            </a:r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Základní konflikty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b="1" dirty="0"/>
              <a:t>Id versus Ego</a:t>
            </a:r>
            <a:r>
              <a:rPr lang="cs-CZ" dirty="0"/>
              <a:t>: Id se snaží o okamžité uspokojení, ego se ale snaží o úpravu tohoto požadavku na základě testování </a:t>
            </a:r>
            <a:r>
              <a:rPr lang="cs-CZ" dirty="0" smtClean="0"/>
              <a:t>reality, </a:t>
            </a:r>
          </a:p>
          <a:p>
            <a:r>
              <a:rPr lang="cs-CZ" b="1" dirty="0" smtClean="0"/>
              <a:t>Id versus Superego</a:t>
            </a:r>
            <a:r>
              <a:rPr lang="cs-CZ" dirty="0" smtClean="0"/>
              <a:t>: Požadavky Id, vůči kterým vystupuje Superego na základě jejich neetické povahy, </a:t>
            </a:r>
          </a:p>
          <a:p>
            <a:r>
              <a:rPr lang="cs-CZ" b="1" dirty="0" smtClean="0"/>
              <a:t>Ego versus Superego</a:t>
            </a:r>
            <a:r>
              <a:rPr lang="cs-CZ" dirty="0" smtClean="0"/>
              <a:t>: touha pustit do něčeho, co rozumově hodnotíte jako etické, ale můžete  se přitom cítit provinile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Základní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smtClean="0">
                <a:solidFill>
                  <a:srgbClr val="FF0000"/>
                </a:solidFill>
              </a:rPr>
              <a:t>PUDY: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b="1" dirty="0" err="1"/>
              <a:t>Éros</a:t>
            </a:r>
            <a:r>
              <a:rPr lang="cs-CZ" b="1" dirty="0"/>
              <a:t> je pud života</a:t>
            </a:r>
            <a:r>
              <a:rPr lang="cs-CZ" dirty="0"/>
              <a:t>, princip slasti, hlavní zaměření je </a:t>
            </a:r>
            <a:r>
              <a:rPr lang="cs-CZ" dirty="0" smtClean="0"/>
              <a:t>sexuální</a:t>
            </a:r>
          </a:p>
          <a:p>
            <a:r>
              <a:rPr lang="cs-CZ" b="1" dirty="0" err="1" smtClean="0"/>
              <a:t>Thanatos</a:t>
            </a:r>
            <a:r>
              <a:rPr lang="cs-CZ" b="1" dirty="0" smtClean="0"/>
              <a:t> </a:t>
            </a:r>
            <a:r>
              <a:rPr lang="cs-CZ" b="1" dirty="0"/>
              <a:t>je naopak pud smrti</a:t>
            </a:r>
            <a:r>
              <a:rPr lang="cs-CZ" dirty="0"/>
              <a:t>, princip nirvány. </a:t>
            </a:r>
          </a:p>
        </p:txBody>
      </p:sp>
    </p:spTree>
    <p:extLst>
      <p:ext uri="{BB962C8B-B14F-4D97-AF65-F5344CB8AC3E}">
        <p14:creationId xmlns:p14="http://schemas.microsoft.com/office/powerpoint/2010/main" val="30667007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Psychoanalýza a co chtěla řešit: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…</a:t>
            </a:r>
            <a:r>
              <a:rPr lang="cs-CZ" sz="3400" dirty="0" smtClean="0">
                <a:solidFill>
                  <a:srgbClr val="FF0000"/>
                </a:solidFill>
              </a:rPr>
              <a:t>přijít na kloub psychogenním nemocem (když přišla na to, ŽE jsou psychogenní):</a:t>
            </a:r>
          </a:p>
          <a:p>
            <a:endParaRPr lang="cs-CZ" sz="3400" b="1" dirty="0" smtClean="0"/>
          </a:p>
          <a:p>
            <a:pPr>
              <a:lnSpc>
                <a:spcPct val="120000"/>
              </a:lnSpc>
            </a:pPr>
            <a:r>
              <a:rPr lang="cs-CZ" sz="4000" b="1" dirty="0" smtClean="0"/>
              <a:t>Psychoanalýza</a:t>
            </a:r>
            <a:r>
              <a:rPr lang="cs-CZ" sz="4000" b="1" dirty="0"/>
              <a:t> </a:t>
            </a:r>
            <a:r>
              <a:rPr lang="cs-CZ" sz="4000" dirty="0" smtClean="0"/>
              <a:t>metoda </a:t>
            </a:r>
            <a:r>
              <a:rPr lang="cs-CZ" sz="4000" dirty="0"/>
              <a:t>léčby psychických poruch; vychází z teorie </a:t>
            </a:r>
            <a:r>
              <a:rPr lang="cs-CZ" sz="4000" b="1" u="sng" dirty="0"/>
              <a:t>podvědomě potlačených konfliktů </a:t>
            </a:r>
            <a:r>
              <a:rPr lang="cs-CZ" sz="4000" dirty="0"/>
              <a:t>(zejména sexuálních) a jejich vlivu na duševní stav a chování</a:t>
            </a:r>
            <a:r>
              <a:rPr lang="cs-CZ" sz="4000" dirty="0" smtClean="0"/>
              <a:t>. Je </a:t>
            </a:r>
            <a:r>
              <a:rPr lang="cs-CZ" sz="4000" dirty="0"/>
              <a:t>založená na </a:t>
            </a:r>
            <a:r>
              <a:rPr lang="cs-CZ" sz="4000" b="1" dirty="0"/>
              <a:t>odhalování a uvědomování podvědomých </a:t>
            </a:r>
            <a:r>
              <a:rPr lang="cs-CZ" sz="4000" b="1" dirty="0" smtClean="0"/>
              <a:t>konfliktů (asociace ----interpretace)</a:t>
            </a:r>
          </a:p>
          <a:p>
            <a:pPr>
              <a:lnSpc>
                <a:spcPct val="120000"/>
              </a:lnSpc>
            </a:pPr>
            <a:endParaRPr lang="cs-CZ" sz="4000" dirty="0"/>
          </a:p>
          <a:p>
            <a:r>
              <a:rPr lang="cs-CZ" sz="3400" b="1" dirty="0" smtClean="0"/>
              <a:t>PATOLOGIE:</a:t>
            </a:r>
          </a:p>
          <a:p>
            <a:r>
              <a:rPr lang="cs-CZ" sz="3400" b="1" dirty="0" smtClean="0"/>
              <a:t>Hysterie</a:t>
            </a:r>
            <a:r>
              <a:rPr lang="cs-CZ" sz="3400" b="1" dirty="0"/>
              <a:t>:</a:t>
            </a:r>
            <a:r>
              <a:rPr lang="cs-CZ" sz="3400" dirty="0" smtClean="0"/>
              <a:t> </a:t>
            </a:r>
            <a:r>
              <a:rPr lang="cs-CZ" sz="3400" dirty="0"/>
              <a:t>funkční nervové </a:t>
            </a:r>
            <a:r>
              <a:rPr lang="cs-CZ" sz="3400" dirty="0" smtClean="0"/>
              <a:t>onemocnění, projevuje </a:t>
            </a:r>
            <a:r>
              <a:rPr lang="cs-CZ" sz="3400" dirty="0"/>
              <a:t>se </a:t>
            </a:r>
            <a:r>
              <a:rPr lang="cs-CZ" sz="3400" dirty="0" smtClean="0"/>
              <a:t>prudkými </a:t>
            </a:r>
            <a:r>
              <a:rPr lang="cs-CZ" sz="3400" dirty="0"/>
              <a:t>změnami nálad, egocentrismem, afektivitou </a:t>
            </a:r>
            <a:r>
              <a:rPr lang="cs-CZ" sz="3400" dirty="0" smtClean="0"/>
              <a:t>a </a:t>
            </a:r>
            <a:r>
              <a:rPr lang="cs-CZ" sz="3400" dirty="0"/>
              <a:t>různými tělesnými </a:t>
            </a:r>
            <a:r>
              <a:rPr lang="cs-CZ" sz="3400" dirty="0" smtClean="0"/>
              <a:t>poruchami (</a:t>
            </a:r>
            <a:r>
              <a:rPr lang="cs-CZ" sz="3400" dirty="0" err="1" smtClean="0"/>
              <a:t>stupor</a:t>
            </a:r>
            <a:r>
              <a:rPr lang="cs-CZ" sz="3400" dirty="0" smtClean="0"/>
              <a:t>, mutismus)</a:t>
            </a:r>
          </a:p>
          <a:p>
            <a:r>
              <a:rPr lang="cs-CZ" sz="3400" b="1" dirty="0" smtClean="0"/>
              <a:t>Neuróza</a:t>
            </a:r>
            <a:r>
              <a:rPr lang="cs-CZ" sz="3400" b="1" dirty="0"/>
              <a:t>:</a:t>
            </a:r>
            <a:r>
              <a:rPr lang="cs-CZ" sz="3400" dirty="0" smtClean="0"/>
              <a:t> </a:t>
            </a:r>
            <a:r>
              <a:rPr lang="cs-CZ" sz="3400" dirty="0"/>
              <a:t>funkční psychická porucha bez primárního </a:t>
            </a:r>
            <a:r>
              <a:rPr lang="cs-CZ" sz="3400" dirty="0" smtClean="0"/>
              <a:t>organického poškození. Doprovází </a:t>
            </a:r>
            <a:r>
              <a:rPr lang="cs-CZ" sz="3400" dirty="0"/>
              <a:t>jí narušená schopnost přizpůsobení, porucha myšlení, jednání, cítění. Nemocný si poruchu uvědomuje a trpí </a:t>
            </a:r>
            <a:r>
              <a:rPr lang="cs-CZ" sz="3400" dirty="0" smtClean="0"/>
              <a:t>jí. Příčinou jsou konfliktní </a:t>
            </a:r>
            <a:r>
              <a:rPr lang="cs-CZ" sz="3400" dirty="0"/>
              <a:t>stavy</a:t>
            </a:r>
            <a:r>
              <a:rPr lang="cs-CZ" sz="3400" dirty="0" smtClean="0"/>
              <a:t>. (</a:t>
            </a:r>
            <a:r>
              <a:rPr lang="cs-CZ" sz="3400" dirty="0" smtClean="0">
                <a:solidFill>
                  <a:srgbClr val="FF0000"/>
                </a:solidFill>
              </a:rPr>
              <a:t>Všichni jsme neurotici?</a:t>
            </a:r>
            <a:r>
              <a:rPr lang="cs-CZ" sz="3400" dirty="0" smtClean="0"/>
              <a:t>)</a:t>
            </a:r>
          </a:p>
          <a:p>
            <a:r>
              <a:rPr lang="cs-CZ" sz="3400" b="1" dirty="0" smtClean="0"/>
              <a:t>Chybné úkony</a:t>
            </a:r>
          </a:p>
          <a:p>
            <a:r>
              <a:rPr lang="cs-CZ" sz="3400" b="1" dirty="0" smtClean="0"/>
              <a:t>Obranné </a:t>
            </a:r>
            <a:r>
              <a:rPr lang="cs-CZ" sz="3400" b="1" dirty="0" err="1" smtClean="0"/>
              <a:t>mechanism</a:t>
            </a:r>
            <a:endParaRPr lang="cs-CZ" sz="3400" b="1" dirty="0" smtClean="0"/>
          </a:p>
          <a:p>
            <a:r>
              <a:rPr lang="cs-CZ" sz="3400" b="1" dirty="0" smtClean="0"/>
              <a:t>Fixace</a:t>
            </a:r>
          </a:p>
          <a:p>
            <a:r>
              <a:rPr lang="cs-CZ" sz="3400" b="1" dirty="0"/>
              <a:t>Fobie</a:t>
            </a:r>
          </a:p>
          <a:p>
            <a:endParaRPr lang="cs-CZ" sz="3400" dirty="0" smtClean="0"/>
          </a:p>
          <a:p>
            <a:pPr marL="0" indent="0">
              <a:buNone/>
            </a:pPr>
            <a:r>
              <a:rPr lang="cs-CZ" sz="3400" b="1" dirty="0" smtClean="0"/>
              <a:t>Katarze</a:t>
            </a:r>
            <a:r>
              <a:rPr lang="cs-CZ" sz="3400" b="1" dirty="0"/>
              <a:t> </a:t>
            </a:r>
            <a:r>
              <a:rPr lang="cs-CZ" sz="3400" dirty="0"/>
              <a:t>je uvolnění či snížení emocionálního napětí a přetlaku. V psychoanalýze je to stav </a:t>
            </a:r>
            <a:r>
              <a:rPr lang="cs-CZ" sz="3400" dirty="0" smtClean="0"/>
              <a:t>odreagování </a:t>
            </a:r>
            <a:r>
              <a:rPr lang="cs-CZ" sz="3400" dirty="0"/>
              <a:t>po znovu prožitých negativních emocionálních zážitků, které byly potlačeny do </a:t>
            </a:r>
            <a:r>
              <a:rPr lang="cs-CZ" sz="3400" dirty="0" smtClean="0"/>
              <a:t>nevědomí </a:t>
            </a:r>
            <a:r>
              <a:rPr lang="cs-CZ" sz="3400" dirty="0"/>
              <a:t>a vyvolaly chorobné stavy</a:t>
            </a:r>
            <a:r>
              <a:rPr lang="cs-CZ" sz="3400" dirty="0" smtClean="0"/>
              <a:t>.</a:t>
            </a:r>
            <a:endParaRPr lang="cs-CZ" sz="3400" dirty="0"/>
          </a:p>
        </p:txBody>
      </p:sp>
    </p:spTree>
    <p:extLst>
      <p:ext uri="{BB962C8B-B14F-4D97-AF65-F5344CB8AC3E}">
        <p14:creationId xmlns:p14="http://schemas.microsoft.com/office/powerpoint/2010/main" val="133383886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1586</TotalTime>
  <Words>1601</Words>
  <Application>Microsoft Office PowerPoint</Application>
  <PresentationFormat>Předvádění na obrazovce (4:3)</PresentationFormat>
  <Paragraphs>266</Paragraphs>
  <Slides>44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44</vt:i4>
      </vt:variant>
    </vt:vector>
  </HeadingPairs>
  <TitlesOfParts>
    <vt:vector size="47" baseType="lpstr">
      <vt:lpstr>Arial</vt:lpstr>
      <vt:lpstr>Calibri</vt:lpstr>
      <vt:lpstr>Motiv systému Office</vt:lpstr>
      <vt:lpstr>Sigmund Freud a nevědomí</vt:lpstr>
      <vt:lpstr>Témata</vt:lpstr>
      <vt:lpstr>Klíčové myšlenky psychoanalýzy</vt:lpstr>
      <vt:lpstr>Model osobnosti Strukturální</vt:lpstr>
      <vt:lpstr>Model osobnosti Strukturální x topografický</vt:lpstr>
      <vt:lpstr>Model ledovce</vt:lpstr>
      <vt:lpstr>Model fungování osobnosti</vt:lpstr>
      <vt:lpstr>Mechanismy dynamiky osobnosti</vt:lpstr>
      <vt:lpstr>Psychoanalýza a co chtěla řešit:</vt:lpstr>
      <vt:lpstr>Vývoj osobnosti</vt:lpstr>
      <vt:lpstr>Vývojové úkoly/konflikty/fixace</vt:lpstr>
      <vt:lpstr>Obranné mechanismy</vt:lpstr>
      <vt:lpstr>Obranné mechanismy – k zamyšlení:</vt:lpstr>
      <vt:lpstr>Chybné úkony</vt:lpstr>
      <vt:lpstr>Chybné úkony, přeřeknutí, humor</vt:lpstr>
      <vt:lpstr>Humor</vt:lpstr>
      <vt:lpstr> Humor:</vt:lpstr>
      <vt:lpstr> ALE :  Jaký je rozdíl mezi dobrými a špatnými vtipy? </vt:lpstr>
      <vt:lpstr>Jaký je rozdíl mezi dobrými a špatnými vtipy? KDY VTIP NENÍ VTIPNÝ: </vt:lpstr>
      <vt:lpstr>Sny</vt:lpstr>
      <vt:lpstr>Sny: Já není pánem ve svém domě </vt:lpstr>
      <vt:lpstr>Kritika psychoanalýzy</vt:lpstr>
      <vt:lpstr>I. Kritika teorie:  (hodnocení skrz znaky dobré teorie)</vt:lpstr>
      <vt:lpstr>II.Kritika z pragmatického pohledu</vt:lpstr>
      <vt:lpstr>Vyhodnoťte SAMI psychoanalytickou teorii</vt:lpstr>
      <vt:lpstr> Kritika psychoanalýzy  odborníky? </vt:lpstr>
      <vt:lpstr>Kritika psychoanalýzy odobrníky</vt:lpstr>
      <vt:lpstr>Vyhodnocení psychoanalytické teorie</vt:lpstr>
      <vt:lpstr>Proč (a jak) přeci jenom studovat Freuda: </vt:lpstr>
      <vt:lpstr>Kde se nachází psychoanalýza na kontinuu?</vt:lpstr>
      <vt:lpstr>Navážeme příště…</vt:lpstr>
      <vt:lpstr>Kritika následovníků: Odbourat Freuda nebo ho konstruktivně kritizovat? </vt:lpstr>
      <vt:lpstr>Pojmový guláš</vt:lpstr>
      <vt:lpstr>Společná témata neo – freudiánského myšlení</vt:lpstr>
      <vt:lpstr>Alfred Adler (1870 – 1937)</vt:lpstr>
      <vt:lpstr>Carl Gustav Jung (1875 – 1961)</vt:lpstr>
      <vt:lpstr>Erik Erikson</vt:lpstr>
      <vt:lpstr>Erik Erikson (1902 – 1994)</vt:lpstr>
      <vt:lpstr>Anna Freud, Karen Horney, Melanie Klein – ženský princip</vt:lpstr>
      <vt:lpstr>Život a analýza</vt:lpstr>
      <vt:lpstr>Attachment</vt:lpstr>
      <vt:lpstr>Vztah k moderní biopsychologii</vt:lpstr>
      <vt:lpstr>Povinná ČETBA I.</vt:lpstr>
      <vt:lpstr>Povinná četba II.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Sigmund Freud a nevědomí</dc:title>
  <dc:creator>Strobachová</dc:creator>
  <cp:lastModifiedBy>Denglerova</cp:lastModifiedBy>
  <cp:revision>49</cp:revision>
  <dcterms:created xsi:type="dcterms:W3CDTF">2015-03-31T08:16:35Z</dcterms:created>
  <dcterms:modified xsi:type="dcterms:W3CDTF">2019-12-02T09:54:13Z</dcterms:modified>
</cp:coreProperties>
</file>