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s.muni.cz/auth/th/xhbre/diplomova_prace_cely_text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raisingchildren.net.a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c9-Yjj-vD8" TargetMode="External"/><Relationship Id="rId2" Type="http://schemas.openxmlformats.org/officeDocument/2006/relationships/hyperlink" Target="http://www.ranapec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apece.cz/brno/pomucky-a-literatura/" TargetMode="External"/><Relationship Id="rId2" Type="http://schemas.openxmlformats.org/officeDocument/2006/relationships/hyperlink" Target="http://www.ranapece.cz/stimulace-zrak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Raná péče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Bc. Radka Machálková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0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Výzkumné šetření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Diplomová práce: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„Poradce rané péče u rodin dítěte se zrakovým  a kombinovaným postižením jako pomáhající profese“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https://is.muni.cz/auth/th/xhbre/diplomova_prace_cely_text.pdf</a:t>
            </a:r>
            <a:endParaRPr lang="cs-CZ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Autor: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Šárka Hlubocká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Cíl: analýza vlivu profese na osobnost, prožívání a život pracovníků; zkoumání psychické a fyzické náročnosti práce a subjektivní prožívání jednotlivých pracovníků středisek rané péče; zjištění motivace pracovníků pro vykonávání této profese a prevence a zvládání zátěžových situací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Metodologie: 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Typ výzkumu: kvalitativní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Techniky: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polostrukturovaný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rozhovor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Výzkumný vzorek: pracovníci středisek rané péče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Pohlaví, věk, rodinný vztah, počet dětí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Délka praxe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375" y="6015348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20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Výzkumné šetření</a:t>
            </a:r>
            <a:br>
              <a:rPr lang="cs-CZ" sz="4000" dirty="0" smtClean="0">
                <a:latin typeface="Arial Black" panose="020B0A04020102020204" pitchFamily="34" charset="0"/>
              </a:rPr>
            </a:br>
            <a:r>
              <a:rPr lang="cs-CZ" sz="2400" dirty="0" smtClean="0">
                <a:latin typeface="Arial Black" panose="020B0A04020102020204" pitchFamily="34" charset="0"/>
              </a:rPr>
              <a:t>stanovení kategorií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94861"/>
              </p:ext>
            </p:extLst>
          </p:nvPr>
        </p:nvGraphicFramePr>
        <p:xfrm>
          <a:off x="1870243" y="2639665"/>
          <a:ext cx="8457610" cy="2669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7610">
                  <a:extLst>
                    <a:ext uri="{9D8B030D-6E8A-4147-A177-3AD203B41FA5}">
                      <a16:colId xmlns:a16="http://schemas.microsoft.com/office/drawing/2014/main" val="25910011"/>
                    </a:ext>
                  </a:extLst>
                </a:gridCol>
              </a:tblGrid>
              <a:tr h="39692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15396"/>
                  </a:ext>
                </a:extLst>
              </a:tr>
              <a:tr h="39692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Vliv osobnostních specifik v kontextu profese poradce rané péče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936002"/>
                  </a:ext>
                </a:extLst>
              </a:tr>
              <a:tr h="39692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Motivace pracovníků rané péče pro vykonávání jejich pomáhající profese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653128"/>
                  </a:ext>
                </a:extLst>
              </a:tr>
              <a:tr h="39692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Vliv pomáhající profese poradce rané péče na osobní život informantek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29999"/>
                  </a:ext>
                </a:extLst>
              </a:tr>
              <a:tr h="39692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Vnímání náročnosti profese poradce rané péče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159505"/>
                  </a:ext>
                </a:extLst>
              </a:tr>
              <a:tr h="68511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Mechanismy zvládání zátěžových situací týkajících se profese poradce rané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péče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29684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375" y="6015348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04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 Black" panose="020B0A04020102020204" pitchFamily="34" charset="0"/>
              </a:rPr>
              <a:t>Výzkumné šetření</a:t>
            </a:r>
            <a:br>
              <a:rPr lang="cs-CZ" sz="4000" dirty="0">
                <a:latin typeface="Arial Black" panose="020B0A04020102020204" pitchFamily="34" charset="0"/>
              </a:rPr>
            </a:br>
            <a:r>
              <a:rPr lang="cs-CZ" sz="2400" dirty="0">
                <a:latin typeface="Arial Black" panose="020B0A04020102020204" pitchFamily="34" charset="0"/>
              </a:rPr>
              <a:t>stanovení </a:t>
            </a:r>
            <a:r>
              <a:rPr lang="cs-CZ" sz="2400" dirty="0" smtClean="0">
                <a:latin typeface="Arial Black" panose="020B0A04020102020204" pitchFamily="34" charset="0"/>
              </a:rPr>
              <a:t>INDIKÁTORŮ</a:t>
            </a:r>
            <a:endParaRPr lang="cs-CZ" sz="24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863128"/>
              </p:ext>
            </p:extLst>
          </p:nvPr>
        </p:nvGraphicFramePr>
        <p:xfrm>
          <a:off x="1069848" y="1958667"/>
          <a:ext cx="10058400" cy="4123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6979007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710752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 č. 1. : Vliv osobnostních specifik v kontextu profese poradce rané péče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51384"/>
                  </a:ext>
                </a:extLst>
              </a:tr>
              <a:tr h="3694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Indikátory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3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Optimistický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přístup k životu a pozitivní naladění</a:t>
                      </a:r>
                      <a:endParaRPr lang="cs-CZ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Velká míra adaptability a kreativity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„Baví mě vymýšlet nové činnosti a pomůcky pro děti, společně s rodiči hledat dobré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řešení pro jejich různé situace, do kterých se dostávají“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Trpělivost a tolerance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„V této práci je důležité člověka nesoudit a dívat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na problém také jeho očima.“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0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Empatie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„Je třeba upozadit sebe sama, vnímat svět okolo a naslouchat.“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60100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355" y="6082234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36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355851"/>
              </p:ext>
            </p:extLst>
          </p:nvPr>
        </p:nvGraphicFramePr>
        <p:xfrm>
          <a:off x="1069848" y="407793"/>
          <a:ext cx="10058400" cy="5764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6979007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710752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 č.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2.: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Motivace pracovníků rané péče pro vykonávání jejich pomáhající profese</a:t>
                      </a:r>
                    </a:p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51384"/>
                  </a:ext>
                </a:extLst>
              </a:tr>
              <a:tr h="3694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Indikátory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3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Změna aktuálního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zaměstnání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„Nevěděla jsem přesně,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čeho jdu, ale chtěla jsem práci s dětmi – s nimi se mi vždy nejlépe pracovalo.“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Různorodost činností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„Při objevení služby rané péče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mého studia na vysoké škole mě velice zaujala různorodost práce – kancelář,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terén, různorodost rodin a diagnóz u dětí, také různorodost přístupů k výchově a péči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dítě.“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Osobnostní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profesní růst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„Myslím si, že opravdu osobnostně rostu. Cítím se ovlivněna příběhy a toto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zapracovává do mého myšlení. Také rozlišuji mezi tím, co je problém, a co už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0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Posílení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kompetencí k řešení problémů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„Někdy mi rodiny nesednou,</a:t>
                      </a:r>
                    </a:p>
                    <a:p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 je třeba se adaptovat na danou situaci.”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60100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3594" y="6172200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65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291736"/>
              </p:ext>
            </p:extLst>
          </p:nvPr>
        </p:nvGraphicFramePr>
        <p:xfrm>
          <a:off x="1069848" y="321598"/>
          <a:ext cx="100584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6979007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710752094"/>
                    </a:ext>
                  </a:extLst>
                </a:gridCol>
              </a:tblGrid>
              <a:tr h="603218">
                <a:tc gridSpan="2"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 č.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Vliv pomáhající profese poradce rané péče na osobní život informantek</a:t>
                      </a:r>
                      <a:endParaRPr lang="cs-CZ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51384"/>
                  </a:ext>
                </a:extLst>
              </a:tr>
              <a:tr h="34817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Indikátory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34374"/>
                  </a:ext>
                </a:extLst>
              </a:tr>
              <a:tr h="1378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Vliv práce na partnerský vztah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Růst komunikačních dovedností; „občas mám problém mluvit s ním jako partner s partnerem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ne jako s klientem. Pokud má partner nějaký problém, mám tendence používat na něj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terapeutické techniky.“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6190"/>
                  </a:ext>
                </a:extLst>
              </a:tr>
              <a:tr h="8617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Vliv na rodinu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„Rodina je pro mě na prvním místě,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snažím se práci přizpůsobit rodině a ne naopak.“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4534"/>
                  </a:ext>
                </a:extLst>
              </a:tr>
              <a:tr h="215435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Flexibilní pracovní doba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„Mohu pracovat z domu, takže si práci fyzicky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domů nosím. Je však na mě, jak si čas rozvrhnu a myslím si, že se mi daří rodinu a práci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 sebe dobře oddělit.“ 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„Trápila jsem se a přemýšlela intenzivně nad rodinami. Pak jsem se naučila, že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odpovědnost je vždy na rodičích a konečné slovo mají oni.“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02984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838" y="6172200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6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423001"/>
              </p:ext>
            </p:extLst>
          </p:nvPr>
        </p:nvGraphicFramePr>
        <p:xfrm>
          <a:off x="1069848" y="567133"/>
          <a:ext cx="10058400" cy="576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6979007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710752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 č.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4.: Vnímání náročnosti profese poradce rané péče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51384"/>
                  </a:ext>
                </a:extLst>
              </a:tr>
              <a:tr h="3694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Indikátory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3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Psychická náročnost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„Pracujete s rodinami, které nečekaly, že bude něco špatně. Pracujete s nimi v době,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kdy by měly prožívat své nejradostnější období.“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Terénní práce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„Není to jen o práci v rodině, je třeba sednout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auta, jet tam a řídit, přijet svěží. A potom odřídit s plnou hlavou myšlenek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zpátky.“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Nesprávná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organizace času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„Nejvíce mě stresuje,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když mám výjezd každý den. Mám stresy z toho, jak to budu stíhat, kdy to zapíšu a jak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potom skloubím práci s rodinou.“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0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Vztahy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 klienty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„Ta rodina pro mě představovala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velký stres. Hodně jsem se díky tomu ale naučila a jezdila na konzultace stoprocentně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připravená. Moje vedoucí mě v té rodině nechala záměrně přesně z tohoto důvodu.“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60100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580" y="614503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25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610806"/>
              </p:ext>
            </p:extLst>
          </p:nvPr>
        </p:nvGraphicFramePr>
        <p:xfrm>
          <a:off x="1069848" y="402713"/>
          <a:ext cx="10058400" cy="5495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6979007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710752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 č.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5: 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Mechanismy zvládání zátěžových situací týkajících se profese poradce rané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péče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51384"/>
                  </a:ext>
                </a:extLst>
              </a:tr>
              <a:tr h="3694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Indikátory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3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Fyzické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vyčerpání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Cvičení,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jóga; „Někdy mám potřebu při fyzické únavě ještě více zabrat, ale už po svém.</a:t>
                      </a:r>
                    </a:p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Nejlepším způsobem fyzického odpočinku je pro mě lezení na stěně.“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6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Konzultace, sdílení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Kamarádky, kolegyně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3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Zpětná vazba od klienta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„Zeptám se jich, co jim konzultace přinesla, co bylo přínosné a co ne. Chci</a:t>
                      </a:r>
                    </a:p>
                    <a:p>
                      <a:r>
                        <a:rPr lang="cs-CZ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zreflektovat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to, co visí ve vzduchu, pojmenovat to a pobavit se o tom.“ 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0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Individuální supervize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„Chodím k terapeutce, kterou máme sjednanou. Je to člověk zvenčí, takže nám dá jiný pohled na věc. V mém případě to třeba bylo podezření na domácí násilí, tak jsem potřebovala vědět, jak postupovat při rozhovoru v rodině. Také jsem tam řešila problém v pracovním týmu.“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60100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580" y="614503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4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98" y="1770421"/>
            <a:ext cx="4762500" cy="47625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64467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Arial Black" panose="020B0A04020102020204" pitchFamily="34" charset="0"/>
              </a:rPr>
              <a:t>Popis služby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§54, zákon č. 108/2006 Sb., o sociálních službách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Terénní služba doplněná o ambulantní formu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Poskytovaná dítěti a rodičům dítěte ve věku do 7 let*, které je zdravotně postižené, nebo jehož vývoj je ohrožen v důsledku nepříznivého zdravotního stavu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Služba je zaměřena na podporu rodiny a podporu vývoje dítěte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činnosti: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Výchovné, vzdělávací a aktivizační činnosti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Zprostředkování kontaktu se společenským prostředím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Sociálně terapeutické činnosti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Pomoc při uplatňování práv, oprávněných zájmů a při obstarávání osobních záležitostí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4543" y="6172200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Arial Black" panose="020B0A04020102020204" pitchFamily="34" charset="0"/>
              </a:rPr>
              <a:t>Early </a:t>
            </a:r>
            <a:r>
              <a:rPr lang="cs-CZ" sz="4800" dirty="0" err="1" smtClean="0">
                <a:latin typeface="Arial Black" panose="020B0A04020102020204" pitchFamily="34" charset="0"/>
              </a:rPr>
              <a:t>intervention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636776"/>
            <a:ext cx="10058400" cy="453542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raisingchildren.net.au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intervention as early as possible is the best way to support the development of children with disability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therapies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by many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via video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conferencing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care and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kindergarten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specialist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setting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 EI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works best when it’s targeted at your child’s individual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EI:</a:t>
            </a:r>
          </a:p>
          <a:p>
            <a:pPr lvl="1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Occupational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help with fine motor skills, play and self-help skills like dressing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toileting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help with motor skills like balance, sitting, crawling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Speech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help with speech, language, eating and drinking skills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3375" y="6089904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Arial Black" panose="020B0A04020102020204" pitchFamily="34" charset="0"/>
              </a:rPr>
              <a:t>Společnost pro ranou péči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www.ranapece.cz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; FB: Společnost pro ranou péči, pobočka Brno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https://www.youtube.com/watch?v=Dc9-Yjj-vD8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Terénní sociální služba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Cíl: sociální integrace rodiny a zmírnění důsledků postižení na vývoj dítěte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Poskytování péče v domácím prostředí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základním rozsahu je služba bezplatná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Jednotlivé pobočky dle krajů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Brno: zrakové postižení, zrakové postižení v kombinaci s dalším zdravotním postižením, ohrožení vývoje v oblasti zrakového vnímání v důsledku nepříznivého zdravotního stavu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Kapacita: 170 klientských rodin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5087" y="6172200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9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Základní činnosti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výchovné, vzdělávací a aktivizační: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Zhodnocení aktuální úrovně schopností a dovedností dítěte.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Mapování míry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potřebné podpory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rodičů ve vedení dítěte se znevýhodněním.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Poradenství rodičům a blízkým osobám v oblasti přístupu a práce u znevýhodněného dítěte.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Možnost zařadit dítě do některého z realizovaných podpůrných programů (program podpory psychomotorického vývoje dítěte, program stimulace zraku).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Poradenství k podpoře psychomotorického vývoje dítěte.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Využití metod a technik k podpoře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psychomotorického vývoje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dítěte, praktická ukázka, instruktáž rodičů.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Provedení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funkčního vyšetření zraku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dítěte.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Doporučení, zapůjčení vhodných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hraček, pomůcek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podpoře psychomotorického vývoje dítěte.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Zapůjčení literatury, videomateriálů.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Semináře a přednášky pro rodiče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7655" y="6062472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Základní činnosti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Zprostředkování kontaktu se společenským prostředím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Zprostředkování kontaktů s dalšími rodinami v obdobné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situaci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Skupinová setkávání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rodičů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Sdílení s ostatními rodiči na webu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poskytovatele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Sociálně terapeutické činnosti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Podpůrný poradenský rozhovor, aktivní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naslouchání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Podpora mapování vlastní situace klientem a plánování dalšího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postupu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Podpora vymezení priorit u klienta a jejich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dosahování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Využití metod a technik ke zkvalitnění vzájemné komunikace (rodič/pracovník, rodič/dítě, rodič/rodič, rodič/okolí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Pomoc při vyhledání a oslovení návazné služby v regionu</a:t>
            </a:r>
          </a:p>
          <a:p>
            <a:pPr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367" y="6169097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Základní činnosti</a:t>
            </a:r>
            <a:endParaRPr lang="en-US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Pomoc při uplatňování práv, oprávněných zájmů a při obstarávání osobních záležitostí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Doprovod k jednání s úřady, specialisty.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Zpracování vyjádření, doporučení, zprávy z pohledu poradce.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Zprostředkování kontaktů na podpůrné odborníky, organizace.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Pomoc při zařazení dítěte do školského zařízení (SPC, MŠ, ZŠ….).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Informační podpora v oblasti dávek, pomůcek v souvislosti se situací klienta</a:t>
            </a: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http://www.ranapece.cz/stimulace-zraku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http://www.ranapece.cz/brno/pomucky-a-literatura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2519" y="5958785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2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416" y="1828800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Konec první části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 Black" panose="020B0A04020102020204" pitchFamily="34" charset="0"/>
              </a:rPr>
              <a:t>Poradce rané péče</a:t>
            </a:r>
            <a:endParaRPr lang="cs-CZ" sz="4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Specializovaný výcvik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Riziko syndromu vyhoření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Etický kodex: vztah  mezi pracovníkem a klientem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Komunikační dovednost: vedení rozhovoru, flexibilní argumentace, navazování kontaktu, zjednodušení odborné problematiky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394" y="5882612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458</TotalTime>
  <Words>1458</Words>
  <Application>Microsoft Office PowerPoint</Application>
  <PresentationFormat>Širokoúhlá obrazovka</PresentationFormat>
  <Paragraphs>167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Rockwell</vt:lpstr>
      <vt:lpstr>Rockwell Condensed</vt:lpstr>
      <vt:lpstr>Wingdings</vt:lpstr>
      <vt:lpstr>Dřevo</vt:lpstr>
      <vt:lpstr>Raná péče</vt:lpstr>
      <vt:lpstr>Popis služby</vt:lpstr>
      <vt:lpstr>Early intervention</vt:lpstr>
      <vt:lpstr>Společnost pro ranou péči</vt:lpstr>
      <vt:lpstr>Základní činnosti </vt:lpstr>
      <vt:lpstr>Základní činnosti</vt:lpstr>
      <vt:lpstr>Základní činnosti</vt:lpstr>
      <vt:lpstr>Konec první části</vt:lpstr>
      <vt:lpstr>Poradce rané péče</vt:lpstr>
      <vt:lpstr>Výzkumné šetření</vt:lpstr>
      <vt:lpstr>Výzkumné šetření stanovení kategorií</vt:lpstr>
      <vt:lpstr>Výzkumné šetření stanovení INDIKÁTORŮ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Raná péče</dc:title>
  <dc:creator>Radka Machálková</dc:creator>
  <cp:lastModifiedBy>Radka Machálková</cp:lastModifiedBy>
  <cp:revision>74</cp:revision>
  <dcterms:created xsi:type="dcterms:W3CDTF">2019-10-05T16:49:02Z</dcterms:created>
  <dcterms:modified xsi:type="dcterms:W3CDTF">2019-10-07T15:18:57Z</dcterms:modified>
</cp:coreProperties>
</file>