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6FB10-58BF-4108-88DC-A4869D9F209F}" type="datetimeFigureOut">
              <a:rPr lang="cs-CZ" smtClean="0"/>
              <a:t>11. 11. 2019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AF615-1156-44E9-9351-4B83DA523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297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AF615-1156-44E9-9351-4B83DA52377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880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A417-3B9B-421D-AA7A-66B249407BB3}" type="datetimeFigureOut">
              <a:rPr lang="cs-CZ" smtClean="0"/>
              <a:t>11. 11. 2019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68D2-A9EF-414C-AEC5-DA62D184EF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643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A417-3B9B-421D-AA7A-66B249407BB3}" type="datetimeFigureOut">
              <a:rPr lang="cs-CZ" smtClean="0"/>
              <a:t>11. 11. 2019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68D2-A9EF-414C-AEC5-DA62D184EF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8332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A417-3B9B-421D-AA7A-66B249407BB3}" type="datetimeFigureOut">
              <a:rPr lang="cs-CZ" smtClean="0"/>
              <a:t>11. 11. 2019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68D2-A9EF-414C-AEC5-DA62D184EF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790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A417-3B9B-421D-AA7A-66B249407BB3}" type="datetimeFigureOut">
              <a:rPr lang="cs-CZ" smtClean="0"/>
              <a:t>11. 11. 2019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68D2-A9EF-414C-AEC5-DA62D184EF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18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A417-3B9B-421D-AA7A-66B249407BB3}" type="datetimeFigureOut">
              <a:rPr lang="cs-CZ" smtClean="0"/>
              <a:t>11. 11. 2019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68D2-A9EF-414C-AEC5-DA62D184EF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936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A417-3B9B-421D-AA7A-66B249407BB3}" type="datetimeFigureOut">
              <a:rPr lang="cs-CZ" smtClean="0"/>
              <a:t>11. 11. 2019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68D2-A9EF-414C-AEC5-DA62D184EF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147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A417-3B9B-421D-AA7A-66B249407BB3}" type="datetimeFigureOut">
              <a:rPr lang="cs-CZ" smtClean="0"/>
              <a:t>11. 11. 2019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68D2-A9EF-414C-AEC5-DA62D184EF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0115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A417-3B9B-421D-AA7A-66B249407BB3}" type="datetimeFigureOut">
              <a:rPr lang="cs-CZ" smtClean="0"/>
              <a:t>11. 11. 2019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68D2-A9EF-414C-AEC5-DA62D184EF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465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A417-3B9B-421D-AA7A-66B249407BB3}" type="datetimeFigureOut">
              <a:rPr lang="cs-CZ" smtClean="0"/>
              <a:t>11. 11. 2019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68D2-A9EF-414C-AEC5-DA62D184EF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07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A417-3B9B-421D-AA7A-66B249407BB3}" type="datetimeFigureOut">
              <a:rPr lang="cs-CZ" smtClean="0"/>
              <a:t>11. 11. 2019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68D2-A9EF-414C-AEC5-DA62D184EF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88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A417-3B9B-421D-AA7A-66B249407BB3}" type="datetimeFigureOut">
              <a:rPr lang="cs-CZ" smtClean="0"/>
              <a:t>11. 11. 2019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68D2-A9EF-414C-AEC5-DA62D184EF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75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4A417-3B9B-421D-AA7A-66B249407BB3}" type="datetimeFigureOut">
              <a:rPr lang="cs-CZ" smtClean="0"/>
              <a:t>11. 11. 2019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B68D2-A9EF-414C-AEC5-DA62D184EF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59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276872"/>
            <a:ext cx="7772400" cy="1470025"/>
          </a:xfrm>
        </p:spPr>
        <p:txBody>
          <a:bodyPr>
            <a:normAutofit/>
          </a:bodyPr>
          <a:lstStyle/>
          <a:p>
            <a:r>
              <a:rPr lang="cs-CZ" sz="7200" dirty="0" err="1" smtClean="0"/>
              <a:t>Snoezelen</a:t>
            </a:r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val="66082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dirty="0" smtClean="0"/>
              <a:t>Pomůcky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Vizuální</a:t>
            </a:r>
            <a:r>
              <a:rPr lang="cs-CZ" sz="2400" dirty="0" smtClean="0"/>
              <a:t> (hvězdné nebe, optická vlákna, projektory, světelná koule, bublinkové válce)</a:t>
            </a:r>
            <a:endParaRPr lang="cs-CZ" sz="2400" dirty="0"/>
          </a:p>
          <a:p>
            <a:r>
              <a:rPr lang="cs-CZ" sz="2400" b="1" dirty="0" smtClean="0"/>
              <a:t>Auditivní</a:t>
            </a:r>
            <a:r>
              <a:rPr lang="cs-CZ" sz="2400" dirty="0" smtClean="0"/>
              <a:t> (hudební nástroje, reproduktory, hudební panel)</a:t>
            </a:r>
          </a:p>
          <a:p>
            <a:r>
              <a:rPr lang="cs-CZ" sz="2400" b="1" dirty="0" smtClean="0"/>
              <a:t>Vibrační</a:t>
            </a:r>
            <a:r>
              <a:rPr lang="cs-CZ" sz="2400" dirty="0" smtClean="0"/>
              <a:t> (vak, křeslo, podložka, deska)</a:t>
            </a:r>
          </a:p>
          <a:p>
            <a:r>
              <a:rPr lang="cs-CZ" sz="2400" b="1" dirty="0" smtClean="0"/>
              <a:t>Nábytek</a:t>
            </a:r>
            <a:r>
              <a:rPr lang="cs-CZ" sz="2400" dirty="0" smtClean="0"/>
              <a:t> (vodní postel, matrace, vaky)</a:t>
            </a:r>
            <a:endParaRPr lang="cs-CZ" sz="2400" dirty="0"/>
          </a:p>
        </p:txBody>
      </p:sp>
      <p:pic>
        <p:nvPicPr>
          <p:cNvPr id="1026" name="Picture 2" descr="Výsledek obrázku pro optická vlak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48458"/>
            <a:ext cx="3128510" cy="312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bublinkový vál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503" y="3131718"/>
            <a:ext cx="2163985" cy="354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hvězdné nebe snoezel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51581"/>
            <a:ext cx="3128511" cy="312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68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273">
            <a:off x="-82424" y="-112831"/>
            <a:ext cx="3589045" cy="458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15447" y="622841"/>
            <a:ext cx="4730475" cy="35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79931" y="3288822"/>
            <a:ext cx="4059591" cy="304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57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/>
          </a:bodyPr>
          <a:lstStyle/>
          <a:p>
            <a:r>
              <a:rPr lang="cs-CZ" sz="5400" dirty="0" smtClean="0"/>
              <a:t>Děkuji za pozornost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32406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112568"/>
          </a:xfrm>
        </p:spPr>
        <p:txBody>
          <a:bodyPr/>
          <a:lstStyle/>
          <a:p>
            <a:r>
              <a:rPr lang="cs-CZ" dirty="0" err="1" smtClean="0"/>
              <a:t>Cleland</a:t>
            </a:r>
            <a:r>
              <a:rPr lang="cs-CZ" dirty="0" smtClean="0"/>
              <a:t>, </a:t>
            </a:r>
            <a:r>
              <a:rPr lang="cs-CZ" dirty="0" err="1" smtClean="0"/>
              <a:t>Clark</a:t>
            </a:r>
            <a:r>
              <a:rPr lang="cs-CZ" dirty="0" smtClean="0"/>
              <a:t> – 60. léta 20. století USA sensory </a:t>
            </a:r>
            <a:r>
              <a:rPr lang="cs-CZ" dirty="0" err="1" smtClean="0"/>
              <a:t>cafeteria</a:t>
            </a:r>
            <a:endParaRPr lang="cs-CZ" dirty="0" smtClean="0"/>
          </a:p>
          <a:p>
            <a:r>
              <a:rPr lang="cs-CZ" dirty="0" smtClean="0"/>
              <a:t>Ad </a:t>
            </a:r>
            <a:r>
              <a:rPr lang="cs-CZ" dirty="0" err="1" smtClean="0"/>
              <a:t>Verhaul</a:t>
            </a:r>
            <a:r>
              <a:rPr lang="cs-CZ" dirty="0" smtClean="0"/>
              <a:t>, Jan </a:t>
            </a:r>
            <a:r>
              <a:rPr lang="cs-CZ" dirty="0" err="1" smtClean="0"/>
              <a:t>Hulsegge</a:t>
            </a:r>
            <a:r>
              <a:rPr lang="cs-CZ" dirty="0" smtClean="0"/>
              <a:t> – 70. léta 20. stol. Nizozemsko, pro lidi s více vadami</a:t>
            </a:r>
          </a:p>
          <a:p>
            <a:r>
              <a:rPr lang="cs-CZ" dirty="0" smtClean="0"/>
              <a:t>Koncept relaxačních místností poskytujících širokou škálu smyslových zkušeností.</a:t>
            </a:r>
          </a:p>
          <a:p>
            <a:r>
              <a:rPr lang="cs-CZ" dirty="0" err="1" smtClean="0"/>
              <a:t>Snoezelen</a:t>
            </a:r>
            <a:r>
              <a:rPr lang="cs-CZ" dirty="0" smtClean="0"/>
              <a:t> – </a:t>
            </a:r>
            <a:r>
              <a:rPr lang="cs-CZ" dirty="0" err="1" smtClean="0"/>
              <a:t>snuffelen</a:t>
            </a:r>
            <a:r>
              <a:rPr lang="cs-CZ" dirty="0" smtClean="0"/>
              <a:t> = </a:t>
            </a:r>
            <a:r>
              <a:rPr lang="cs-CZ" dirty="0"/>
              <a:t>čichat a </a:t>
            </a:r>
            <a:r>
              <a:rPr lang="cs-CZ" dirty="0" err="1" smtClean="0"/>
              <a:t>doezelen</a:t>
            </a:r>
            <a:r>
              <a:rPr lang="cs-CZ" dirty="0"/>
              <a:t> </a:t>
            </a:r>
            <a:r>
              <a:rPr lang="cs-CZ" dirty="0" smtClean="0"/>
              <a:t>= dřímat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089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112568"/>
          </a:xfrm>
        </p:spPr>
        <p:txBody>
          <a:bodyPr/>
          <a:lstStyle/>
          <a:p>
            <a:r>
              <a:rPr lang="cs-CZ" dirty="0" smtClean="0"/>
              <a:t>MSE – </a:t>
            </a:r>
            <a:r>
              <a:rPr lang="cs-CZ" dirty="0" err="1" smtClean="0"/>
              <a:t>Multisensory</a:t>
            </a:r>
            <a:r>
              <a:rPr lang="cs-CZ" dirty="0" smtClean="0"/>
              <a:t> </a:t>
            </a:r>
            <a:r>
              <a:rPr lang="cs-CZ" dirty="0" err="1" smtClean="0"/>
              <a:t>Environment</a:t>
            </a:r>
            <a:endParaRPr lang="cs-CZ" dirty="0" smtClean="0"/>
          </a:p>
          <a:p>
            <a:r>
              <a:rPr lang="cs-CZ" dirty="0" smtClean="0"/>
              <a:t>ČR – 90. léta 20. století</a:t>
            </a:r>
          </a:p>
          <a:p>
            <a:r>
              <a:rPr lang="cs-CZ" dirty="0" smtClean="0"/>
              <a:t>2002 – ISNA (</a:t>
            </a:r>
            <a:r>
              <a:rPr lang="cs-CZ" dirty="0"/>
              <a:t>International </a:t>
            </a:r>
            <a:r>
              <a:rPr lang="cs-CZ" dirty="0" err="1"/>
              <a:t>Snoezelen</a:t>
            </a:r>
            <a:r>
              <a:rPr lang="cs-CZ" dirty="0"/>
              <a:t> </a:t>
            </a:r>
            <a:r>
              <a:rPr lang="cs-CZ" dirty="0" err="1" smtClean="0"/>
              <a:t>Association</a:t>
            </a:r>
            <a:r>
              <a:rPr lang="cs-CZ" dirty="0" smtClean="0"/>
              <a:t>)</a:t>
            </a:r>
          </a:p>
          <a:p>
            <a:r>
              <a:rPr lang="cs-CZ" dirty="0" smtClean="0"/>
              <a:t>2012 – rozdělení na ISNA – MSE a ISNA – </a:t>
            </a:r>
            <a:r>
              <a:rPr lang="cs-CZ" dirty="0" err="1" smtClean="0"/>
              <a:t>Snoezelen</a:t>
            </a:r>
            <a:r>
              <a:rPr lang="cs-CZ" dirty="0" smtClean="0"/>
              <a:t> Professional</a:t>
            </a:r>
          </a:p>
          <a:p>
            <a:r>
              <a:rPr lang="cs-CZ" dirty="0" smtClean="0"/>
              <a:t>2013 –  Česká a Slovenská republika členem ISNA-MSE , zastoupená prostřednictvím asociace ISNA-MSE® v čele s Mgr. Renátou </a:t>
            </a:r>
            <a:r>
              <a:rPr lang="cs-CZ" dirty="0" err="1" smtClean="0"/>
              <a:t>Filatovou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188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706090"/>
          </a:xfrm>
        </p:spPr>
        <p:txBody>
          <a:bodyPr>
            <a:noAutofit/>
          </a:bodyPr>
          <a:lstStyle/>
          <a:p>
            <a:r>
              <a:rPr lang="cs-CZ" dirty="0" smtClean="0"/>
              <a:t>Definice INSA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Snoezelen</a:t>
            </a:r>
            <a:r>
              <a:rPr lang="cs-CZ" dirty="0" smtClean="0"/>
              <a:t> produkuje pocit pohody a působí uvolnění, přivádí lidi do klidu, ale také je aktivizuje, probouzí zájem, řídí a srovnává podněty, vyvolává vzpomínky, organizuje člověka, odebírá strach a přináší jistotu, vede člověka, navozuje a podporuje vztahy, jednoduše přináší radost.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85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Snoezelen</a:t>
            </a:r>
            <a:r>
              <a:rPr lang="cs-CZ" dirty="0" smtClean="0"/>
              <a:t> jako…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069160"/>
          </a:xfrm>
        </p:spPr>
        <p:txBody>
          <a:bodyPr>
            <a:normAutofit/>
          </a:bodyPr>
          <a:lstStyle/>
          <a:p>
            <a:r>
              <a:rPr lang="cs-CZ" b="1" dirty="0" smtClean="0"/>
              <a:t>Metoda práce </a:t>
            </a:r>
            <a:r>
              <a:rPr lang="cs-CZ" dirty="0" smtClean="0"/>
              <a:t>– terapeutický přístup (terapeut reguluje podněty, sleduje určitý cíl)</a:t>
            </a:r>
          </a:p>
          <a:p>
            <a:endParaRPr lang="cs-CZ" dirty="0" smtClean="0"/>
          </a:p>
          <a:p>
            <a:r>
              <a:rPr lang="cs-CZ" b="1" dirty="0" smtClean="0"/>
              <a:t>Prostor</a:t>
            </a:r>
            <a:r>
              <a:rPr lang="cs-CZ" dirty="0" smtClean="0"/>
              <a:t> – speciálně upravená místnost, ve které na smysly jedince působí různé podněty</a:t>
            </a:r>
          </a:p>
          <a:p>
            <a:endParaRPr lang="cs-CZ" dirty="0" smtClean="0"/>
          </a:p>
          <a:p>
            <a:r>
              <a:rPr lang="cs-CZ" b="1" dirty="0" smtClean="0"/>
              <a:t>Volnočasová aktivita </a:t>
            </a:r>
            <a:r>
              <a:rPr lang="cs-CZ" dirty="0" smtClean="0"/>
              <a:t>– možnost, jak smysluplně trávit volný čas, příležitost pro získávání nových zkušeností a zážitků</a:t>
            </a:r>
          </a:p>
        </p:txBody>
      </p:sp>
    </p:spTree>
    <p:extLst>
      <p:ext uri="{BB962C8B-B14F-4D97-AF65-F5344CB8AC3E}">
        <p14:creationId xmlns:p14="http://schemas.microsoft.com/office/powerpoint/2010/main" val="92550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cs-CZ" dirty="0" smtClean="0"/>
              <a:t>Principy </a:t>
            </a:r>
            <a:r>
              <a:rPr lang="cs-CZ" dirty="0" err="1" smtClean="0"/>
              <a:t>snoezelenu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5328592"/>
          </a:xfrm>
        </p:spPr>
        <p:txBody>
          <a:bodyPr>
            <a:normAutofit fontScale="92500"/>
          </a:bodyPr>
          <a:lstStyle/>
          <a:p>
            <a:r>
              <a:rPr lang="cs-CZ" sz="2400" b="1" dirty="0" smtClean="0"/>
              <a:t>Individuální přístup </a:t>
            </a:r>
            <a:r>
              <a:rPr lang="cs-CZ" sz="2400" dirty="0" smtClean="0"/>
              <a:t>– brát v úvahu potřeby jedince, jeho schopnosti, předpoklady a preference</a:t>
            </a:r>
          </a:p>
          <a:p>
            <a:endParaRPr lang="cs-CZ" sz="2400" dirty="0" smtClean="0"/>
          </a:p>
          <a:p>
            <a:r>
              <a:rPr lang="cs-CZ" sz="2400" b="1" dirty="0" smtClean="0"/>
              <a:t>Nedirektivní přístup </a:t>
            </a:r>
            <a:r>
              <a:rPr lang="cs-CZ" sz="2400" dirty="0" smtClean="0"/>
              <a:t>– dobrovolnost </a:t>
            </a:r>
            <a:r>
              <a:rPr lang="cs-CZ" sz="2400" dirty="0"/>
              <a:t>a svoboda bez </a:t>
            </a:r>
            <a:r>
              <a:rPr lang="cs-CZ" sz="2400" dirty="0" smtClean="0"/>
              <a:t>nátlaku, především svoboda pohybu </a:t>
            </a:r>
            <a:r>
              <a:rPr lang="cs-CZ" sz="2400" dirty="0"/>
              <a:t>a chování se v místnosti, </a:t>
            </a:r>
            <a:r>
              <a:rPr lang="cs-CZ" sz="2400" dirty="0" smtClean="0"/>
              <a:t>jedinec se může </a:t>
            </a:r>
            <a:r>
              <a:rPr lang="cs-CZ" sz="2400" dirty="0"/>
              <a:t>volně pohybovat, zkoumat prostředí </a:t>
            </a:r>
            <a:r>
              <a:rPr lang="cs-CZ" sz="2400" dirty="0" smtClean="0"/>
              <a:t>a podněty</a:t>
            </a:r>
          </a:p>
          <a:p>
            <a:endParaRPr lang="cs-CZ" sz="2400" dirty="0" smtClean="0"/>
          </a:p>
          <a:p>
            <a:r>
              <a:rPr lang="cs-CZ" sz="2400" b="1" dirty="0" smtClean="0"/>
              <a:t>Možnost volby a výběru</a:t>
            </a:r>
            <a:r>
              <a:rPr lang="cs-CZ" sz="2400" dirty="0" smtClean="0"/>
              <a:t> – jedinec se dle svých </a:t>
            </a:r>
            <a:r>
              <a:rPr lang="cs-CZ" sz="2400" dirty="0"/>
              <a:t>možností </a:t>
            </a:r>
            <a:r>
              <a:rPr lang="cs-CZ" sz="2400" dirty="0" smtClean="0"/>
              <a:t>rozhoduje sám </a:t>
            </a:r>
            <a:r>
              <a:rPr lang="cs-CZ" sz="2400" dirty="0"/>
              <a:t>a iniciativa by měla vycházet od </a:t>
            </a:r>
            <a:r>
              <a:rPr lang="cs-CZ" sz="2400" dirty="0" smtClean="0"/>
              <a:t>něj, průvodce jedince </a:t>
            </a:r>
            <a:r>
              <a:rPr lang="cs-CZ" sz="2400" dirty="0"/>
              <a:t>respektuje a přizpůsobuje se jeho </a:t>
            </a:r>
            <a:r>
              <a:rPr lang="cs-CZ" sz="2400" dirty="0" smtClean="0"/>
              <a:t>volbě</a:t>
            </a:r>
          </a:p>
          <a:p>
            <a:endParaRPr lang="cs-CZ" sz="2400" dirty="0" smtClean="0"/>
          </a:p>
          <a:p>
            <a:r>
              <a:rPr lang="cs-CZ" sz="2400" b="1" dirty="0" smtClean="0"/>
              <a:t>Správná časová délka (strukturovanost) </a:t>
            </a:r>
            <a:r>
              <a:rPr lang="cs-CZ" sz="2400" dirty="0" smtClean="0"/>
              <a:t>– důležité je jak navození klidné atmosféry, tak také pozvolné ukončení pobytu ve </a:t>
            </a:r>
            <a:r>
              <a:rPr lang="cs-CZ" sz="2400" dirty="0" err="1" smtClean="0"/>
              <a:t>snoezelenu</a:t>
            </a:r>
            <a:r>
              <a:rPr lang="cs-CZ" sz="2400" dirty="0" smtClean="0"/>
              <a:t>, délka pobytu je závislá na individuálních možnostech jedince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41292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</a:t>
            </a:r>
            <a:r>
              <a:rPr lang="cs-CZ" dirty="0" err="1" smtClean="0"/>
              <a:t>snoezelenu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Stimulace</a:t>
            </a:r>
            <a:r>
              <a:rPr lang="cs-CZ" dirty="0" smtClean="0"/>
              <a:t> – především smyslová (zraková, hmatová, sluchová, čichová, chuťová)</a:t>
            </a:r>
          </a:p>
          <a:p>
            <a:endParaRPr lang="cs-CZ" dirty="0" smtClean="0"/>
          </a:p>
          <a:p>
            <a:r>
              <a:rPr lang="cs-CZ" b="1" dirty="0" smtClean="0"/>
              <a:t>Rozvoj</a:t>
            </a:r>
            <a:r>
              <a:rPr lang="cs-CZ" dirty="0" smtClean="0"/>
              <a:t> – kognitivních procesů, komunikace, emocionality, motoriky, sociálních dovedností, motivace</a:t>
            </a:r>
          </a:p>
          <a:p>
            <a:endParaRPr lang="cs-CZ" dirty="0" smtClean="0"/>
          </a:p>
          <a:p>
            <a:r>
              <a:rPr lang="cs-CZ" b="1" dirty="0" smtClean="0"/>
              <a:t>Relaxace</a:t>
            </a:r>
            <a:r>
              <a:rPr lang="cs-CZ" dirty="0" smtClean="0"/>
              <a:t> – uvolnění, odpočinek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657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5121"/>
            <a:ext cx="8229600" cy="1143000"/>
          </a:xfrm>
        </p:spPr>
        <p:txBody>
          <a:bodyPr/>
          <a:lstStyle/>
          <a:p>
            <a:r>
              <a:rPr lang="cs-CZ" dirty="0" err="1" smtClean="0"/>
              <a:t>Snoezelen</a:t>
            </a:r>
            <a:r>
              <a:rPr lang="cs-CZ" dirty="0" smtClean="0"/>
              <a:t> pro</a:t>
            </a:r>
            <a:r>
              <a:rPr lang="cs-CZ" sz="4800" dirty="0" smtClean="0"/>
              <a:t>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5001419"/>
          </a:xfrm>
        </p:spPr>
        <p:txBody>
          <a:bodyPr/>
          <a:lstStyle/>
          <a:p>
            <a:r>
              <a:rPr lang="cs-CZ" dirty="0" smtClean="0"/>
              <a:t>Mentální postižení</a:t>
            </a:r>
          </a:p>
          <a:p>
            <a:r>
              <a:rPr lang="cs-CZ" dirty="0" smtClean="0"/>
              <a:t>Tělesné postižení</a:t>
            </a:r>
          </a:p>
          <a:p>
            <a:r>
              <a:rPr lang="cs-CZ" dirty="0" smtClean="0"/>
              <a:t>Smyslové postižení</a:t>
            </a:r>
          </a:p>
          <a:p>
            <a:r>
              <a:rPr lang="cs-CZ" dirty="0" smtClean="0"/>
              <a:t>PAS</a:t>
            </a:r>
          </a:p>
          <a:p>
            <a:r>
              <a:rPr lang="cs-CZ" dirty="0" smtClean="0"/>
              <a:t>Demence</a:t>
            </a:r>
          </a:p>
          <a:p>
            <a:r>
              <a:rPr lang="cs-CZ" dirty="0" smtClean="0"/>
              <a:t>Psychiatrická onemocnění</a:t>
            </a:r>
          </a:p>
          <a:p>
            <a:r>
              <a:rPr lang="cs-CZ" dirty="0" smtClean="0"/>
              <a:t>Poruchy aktivity a pozornosti</a:t>
            </a:r>
          </a:p>
          <a:p>
            <a:r>
              <a:rPr lang="cs-CZ" dirty="0" smtClean="0"/>
              <a:t>Intaktní populace</a:t>
            </a:r>
          </a:p>
        </p:txBody>
      </p:sp>
    </p:spTree>
    <p:extLst>
      <p:ext uri="{BB962C8B-B14F-4D97-AF65-F5344CB8AC3E}">
        <p14:creationId xmlns:p14="http://schemas.microsoft.com/office/powerpoint/2010/main" val="1028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dirty="0" smtClean="0"/>
              <a:t>Typy </a:t>
            </a:r>
            <a:r>
              <a:rPr lang="cs-CZ" dirty="0" err="1" smtClean="0"/>
              <a:t>snoezelenu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4339" y="1052736"/>
            <a:ext cx="8759240" cy="5688631"/>
          </a:xfrm>
        </p:spPr>
        <p:txBody>
          <a:bodyPr/>
          <a:lstStyle/>
          <a:p>
            <a:r>
              <a:rPr lang="cs-CZ" b="1" dirty="0" smtClean="0"/>
              <a:t>Bílá místnost </a:t>
            </a:r>
            <a:r>
              <a:rPr lang="cs-CZ" dirty="0" smtClean="0"/>
              <a:t>– převládají bílé plochy vhodné k promítání obrazů</a:t>
            </a:r>
          </a:p>
          <a:p>
            <a:endParaRPr lang="cs-CZ" dirty="0" smtClean="0"/>
          </a:p>
          <a:p>
            <a:endParaRPr lang="cs-CZ" b="1" dirty="0" smtClean="0"/>
          </a:p>
          <a:p>
            <a:r>
              <a:rPr lang="cs-CZ" b="1" dirty="0" smtClean="0"/>
              <a:t>Šedá místnost </a:t>
            </a:r>
            <a:r>
              <a:rPr lang="cs-CZ" dirty="0" smtClean="0"/>
              <a:t>– omezené podněty, které umožňují soustředit se na sebe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Tmavá místnost </a:t>
            </a:r>
            <a:r>
              <a:rPr lang="cs-CZ" dirty="0" smtClean="0"/>
              <a:t>– vhodná pro vizuální stimulaci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56792"/>
            <a:ext cx="3570336" cy="179409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36" y="3867441"/>
            <a:ext cx="2657872" cy="177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7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211</TotalTime>
  <Words>443</Words>
  <Application>Microsoft Office PowerPoint</Application>
  <PresentationFormat>Předvádění na obrazovce (4:3)</PresentationFormat>
  <Paragraphs>57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Calibri</vt:lpstr>
      <vt:lpstr>Motiv systému Office</vt:lpstr>
      <vt:lpstr>Snoezelen</vt:lpstr>
      <vt:lpstr>Historie</vt:lpstr>
      <vt:lpstr>Prezentace aplikace PowerPoint</vt:lpstr>
      <vt:lpstr>Definice INSA </vt:lpstr>
      <vt:lpstr>Snoezelen jako…</vt:lpstr>
      <vt:lpstr>Principy snoezelenu</vt:lpstr>
      <vt:lpstr>Cíle snoezelenu</vt:lpstr>
      <vt:lpstr>Snoezelen pro…</vt:lpstr>
      <vt:lpstr>Typy snoezelenu</vt:lpstr>
      <vt:lpstr>Pomůcky</vt:lpstr>
      <vt:lpstr>Prezentace aplikace PowerPoint</vt:lpstr>
      <vt:lpstr>Děkuji za pozornost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Snoezelen</dc:title>
  <dc:creator>Kateřina Huková</dc:creator>
  <cp:lastModifiedBy>Pipeková</cp:lastModifiedBy>
  <cp:revision>33</cp:revision>
  <dcterms:created xsi:type="dcterms:W3CDTF">2019-10-05T16:27:43Z</dcterms:created>
  <dcterms:modified xsi:type="dcterms:W3CDTF">2019-11-11T12:48:00Z</dcterms:modified>
</cp:coreProperties>
</file>