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5" r:id="rId2"/>
    <p:sldId id="257" r:id="rId3"/>
    <p:sldId id="312" r:id="rId4"/>
    <p:sldId id="258" r:id="rId5"/>
    <p:sldId id="259" r:id="rId6"/>
    <p:sldId id="260" r:id="rId7"/>
    <p:sldId id="309" r:id="rId8"/>
    <p:sldId id="311" r:id="rId9"/>
    <p:sldId id="261" r:id="rId10"/>
    <p:sldId id="262" r:id="rId11"/>
    <p:sldId id="263" r:id="rId12"/>
    <p:sldId id="264" r:id="rId13"/>
    <p:sldId id="265" r:id="rId14"/>
    <p:sldId id="303" r:id="rId15"/>
    <p:sldId id="304" r:id="rId16"/>
    <p:sldId id="305" r:id="rId17"/>
    <p:sldId id="306" r:id="rId18"/>
    <p:sldId id="266" r:id="rId19"/>
    <p:sldId id="267" r:id="rId20"/>
    <p:sldId id="268" r:id="rId21"/>
    <p:sldId id="269" r:id="rId22"/>
    <p:sldId id="270" r:id="rId23"/>
    <p:sldId id="271" r:id="rId24"/>
    <p:sldId id="275" r:id="rId25"/>
    <p:sldId id="276" r:id="rId26"/>
    <p:sldId id="281" r:id="rId27"/>
    <p:sldId id="314" r:id="rId28"/>
    <p:sldId id="277" r:id="rId29"/>
    <p:sldId id="278" r:id="rId30"/>
    <p:sldId id="279" r:id="rId31"/>
    <p:sldId id="280" r:id="rId32"/>
    <p:sldId id="283" r:id="rId33"/>
    <p:sldId id="284" r:id="rId34"/>
    <p:sldId id="285" r:id="rId35"/>
    <p:sldId id="307" r:id="rId36"/>
    <p:sldId id="308" r:id="rId37"/>
    <p:sldId id="286" r:id="rId38"/>
    <p:sldId id="316" r:id="rId39"/>
    <p:sldId id="317" r:id="rId40"/>
    <p:sldId id="287" r:id="rId41"/>
    <p:sldId id="288" r:id="rId42"/>
    <p:sldId id="289" r:id="rId43"/>
    <p:sldId id="290" r:id="rId44"/>
    <p:sldId id="291" r:id="rId45"/>
    <p:sldId id="310" r:id="rId46"/>
    <p:sldId id="292" r:id="rId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2" d="100"/>
          <a:sy n="62" d="100"/>
        </p:scale>
        <p:origin x="141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3BDE6-5DF2-49ED-9F66-F86DF2944CA3}" type="datetimeFigureOut">
              <a:rPr lang="cs-CZ" smtClean="0"/>
              <a:t>10.12.2019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D5F8F-3E85-4E89-84EB-E0C3E0B4B724}" type="slidenum">
              <a:rPr lang="cs-CZ" smtClean="0"/>
              <a:t>‹#›</a:t>
            </a:fld>
            <a:endParaRPr lang="cs-CZ"/>
          </a:p>
        </p:txBody>
      </p:sp>
    </p:spTree>
    <p:extLst>
      <p:ext uri="{BB962C8B-B14F-4D97-AF65-F5344CB8AC3E}">
        <p14:creationId xmlns:p14="http://schemas.microsoft.com/office/powerpoint/2010/main" val="251691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143000" y="685800"/>
            <a:ext cx="4572000" cy="3429000"/>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t>K popisům os:</a:t>
            </a:r>
          </a:p>
          <a:p>
            <a:pPr>
              <a:buFontTx/>
              <a:buChar char="-"/>
            </a:pPr>
            <a:r>
              <a:rPr lang="cs-CZ"/>
              <a:t>Málo individualistických hodnot (bydlení s přáteli, cestování)</a:t>
            </a:r>
          </a:p>
          <a:p>
            <a:pPr>
              <a:buFontTx/>
              <a:buChar char="-"/>
            </a:pPr>
            <a:r>
              <a:rPr lang="cs-CZ"/>
              <a:t>Holky i kluci – srovnatelný počet svateb i dětí</a:t>
            </a:r>
          </a:p>
          <a:p>
            <a:pPr>
              <a:buFontTx/>
              <a:buChar char="-"/>
            </a:pPr>
            <a:r>
              <a:rPr lang="cs-CZ"/>
              <a:t>Minimum opakovaných partnerství (jen dva kluci plánují rozvod)</a:t>
            </a:r>
          </a:p>
          <a:p>
            <a:pPr>
              <a:buFontTx/>
              <a:buChar char="-"/>
            </a:pPr>
            <a:r>
              <a:rPr lang="cs-CZ"/>
              <a:t>Holky – rigidnější časová dráha, střídání jednotlivých etap, život končí ve 30, méně pracovní, individualistické i materialistické realizace</a:t>
            </a:r>
          </a:p>
          <a:p>
            <a:pPr>
              <a:buFontTx/>
              <a:buChar char="-"/>
            </a:pPr>
            <a:endParaRPr lang="cs-CZ"/>
          </a:p>
        </p:txBody>
      </p:sp>
    </p:spTree>
    <p:extLst>
      <p:ext uri="{BB962C8B-B14F-4D97-AF65-F5344CB8AC3E}">
        <p14:creationId xmlns:p14="http://schemas.microsoft.com/office/powerpoint/2010/main" val="29752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Tree>
    <p:extLst>
      <p:ext uri="{BB962C8B-B14F-4D97-AF65-F5344CB8AC3E}">
        <p14:creationId xmlns:p14="http://schemas.microsoft.com/office/powerpoint/2010/main" val="305916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667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34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22608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10.12.2019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10.12.2019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t>10.12.2019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t>10.12.2019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10.12.2019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10.12.2019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10.12.2019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10.12.2019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ABDE21-130B-4739-B5C7-AD5917FB7170}"/>
              </a:ext>
            </a:extLst>
          </p:cNvPr>
          <p:cNvSpPr>
            <a:spLocks noGrp="1"/>
          </p:cNvSpPr>
          <p:nvPr>
            <p:ph type="title"/>
          </p:nvPr>
        </p:nvSpPr>
        <p:spPr/>
        <p:txBody>
          <a:bodyPr>
            <a:normAutofit fontScale="90000"/>
          </a:bodyPr>
          <a:lstStyle/>
          <a:p>
            <a:r>
              <a:rPr lang="cs-CZ" dirty="0"/>
              <a:t>Jak sbírat data, aniž bychom museli do terénu/aniž bychom obtěžovali respondenty</a:t>
            </a:r>
          </a:p>
        </p:txBody>
      </p:sp>
      <p:sp>
        <p:nvSpPr>
          <p:cNvPr id="3" name="Zástupný obsah 2">
            <a:extLst>
              <a:ext uri="{FF2B5EF4-FFF2-40B4-BE49-F238E27FC236}">
                <a16:creationId xmlns:a16="http://schemas.microsoft.com/office/drawing/2014/main" id="{0CC16F3F-9EAC-42F5-95E0-8ECAF1EF17CA}"/>
              </a:ext>
            </a:extLst>
          </p:cNvPr>
          <p:cNvSpPr>
            <a:spLocks noGrp="1"/>
          </p:cNvSpPr>
          <p:nvPr>
            <p:ph idx="1"/>
          </p:nvPr>
        </p:nvSpPr>
        <p:spPr/>
        <p:txBody>
          <a:bodyPr>
            <a:normAutofit fontScale="62500" lnSpcReduction="20000"/>
          </a:bodyPr>
          <a:lstStyle/>
          <a:p>
            <a:pPr marL="385763" indent="-385763">
              <a:buAutoNum type="alphaUcPeriod"/>
            </a:pPr>
            <a:endParaRPr lang="cs-CZ" dirty="0"/>
          </a:p>
          <a:p>
            <a:pPr marL="0" indent="0">
              <a:buNone/>
            </a:pPr>
            <a:r>
              <a:rPr lang="cs-CZ" dirty="0"/>
              <a:t>CO JE HLAVNÍM PŘÍNOSEM VÝZKUMU? SEBRÁNÍ DAT, NEBO NĚCO JINÉHO?</a:t>
            </a:r>
          </a:p>
          <a:p>
            <a:pPr marL="385763" indent="-385763">
              <a:buAutoNum type="alphaUcPeriod"/>
            </a:pPr>
            <a:endParaRPr lang="cs-CZ" dirty="0"/>
          </a:p>
          <a:p>
            <a:pPr marL="385763" indent="-385763">
              <a:buAutoNum type="alphaUcPeriod"/>
            </a:pPr>
            <a:r>
              <a:rPr lang="cs-CZ" b="1" u="sng" dirty="0"/>
              <a:t>Sekundární analýza dat </a:t>
            </a:r>
            <a:r>
              <a:rPr lang="cs-CZ" dirty="0"/>
              <a:t>– analýza dat, která byla již sesbírána někým jiným (datové archivy, státní instituce, komerční agentury, mezinárodní instituce, vědecké instituce)</a:t>
            </a:r>
          </a:p>
          <a:p>
            <a:pPr marL="0" indent="0">
              <a:buNone/>
            </a:pPr>
            <a:r>
              <a:rPr lang="cs-CZ" dirty="0"/>
              <a:t>       Př. Paměť žen, Datový archiv sociologického ústavu, Český </a:t>
            </a:r>
            <a:r>
              <a:rPr lang="cs-CZ" dirty="0" err="1"/>
              <a:t>sociálněvědní</a:t>
            </a:r>
            <a:r>
              <a:rPr lang="cs-CZ" dirty="0"/>
              <a:t> archiv,  OECD</a:t>
            </a:r>
          </a:p>
          <a:p>
            <a:pPr marL="0" indent="0">
              <a:buNone/>
            </a:pPr>
            <a:r>
              <a:rPr lang="cs-CZ" dirty="0"/>
              <a:t>B.   </a:t>
            </a:r>
            <a:r>
              <a:rPr lang="cs-CZ" b="1" u="sng" dirty="0"/>
              <a:t>Nevtíravé techniky výzkumu </a:t>
            </a:r>
            <a:r>
              <a:rPr lang="cs-CZ" dirty="0"/>
              <a:t>– analýzy dokumentů, artefaktů, parlamentních debat, internetových diskusí</a:t>
            </a:r>
          </a:p>
          <a:p>
            <a:pPr marL="0" indent="0">
              <a:buNone/>
            </a:pPr>
            <a:r>
              <a:rPr lang="cs-CZ" dirty="0"/>
              <a:t>       Př. Analýza individuálních vzdělávacích plánů, slohových prací žáků, 	učebnic, politik </a:t>
            </a:r>
          </a:p>
          <a:p>
            <a:pPr marL="0" indent="0">
              <a:buNone/>
            </a:pPr>
            <a:endParaRPr lang="cs-CZ" dirty="0"/>
          </a:p>
          <a:p>
            <a:pPr marL="0" indent="0">
              <a:buNone/>
            </a:pPr>
            <a:r>
              <a:rPr lang="cs-CZ" i="1" dirty="0"/>
              <a:t>Pozn. I pokud tato data nepoužijeme jako hlavní zdroj, je možné s nimi pracovat v rámci předvýzkumu, jsou to data, která jsou obvykle hned po ruce.</a:t>
            </a:r>
          </a:p>
          <a:p>
            <a:pPr marL="0" indent="0">
              <a:buNone/>
            </a:pPr>
            <a:endParaRPr lang="cs-CZ" dirty="0"/>
          </a:p>
          <a:p>
            <a:pPr marL="385763" indent="-385763">
              <a:buAutoNum type="alphaUcPeriod"/>
            </a:pPr>
            <a:endParaRPr lang="cs-CZ" dirty="0"/>
          </a:p>
          <a:p>
            <a:pPr marL="385763" indent="-385763">
              <a:buAutoNum type="alphaUcPeriod"/>
            </a:pPr>
            <a:endParaRPr lang="cs-CZ" dirty="0"/>
          </a:p>
        </p:txBody>
      </p:sp>
    </p:spTree>
    <p:extLst>
      <p:ext uri="{BB962C8B-B14F-4D97-AF65-F5344CB8AC3E}">
        <p14:creationId xmlns:p14="http://schemas.microsoft.com/office/powerpoint/2010/main" val="16168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Kódování</a:t>
            </a:r>
          </a:p>
        </p:txBody>
      </p:sp>
      <p:sp>
        <p:nvSpPr>
          <p:cNvPr id="3" name="Zástupný symbol pro obsah 2"/>
          <p:cNvSpPr>
            <a:spLocks noGrp="1"/>
          </p:cNvSpPr>
          <p:nvPr>
            <p:ph idx="1"/>
          </p:nvPr>
        </p:nvSpPr>
        <p:spPr/>
        <p:txBody>
          <a:bodyPr/>
          <a:lstStyle/>
          <a:p>
            <a:pPr>
              <a:buNone/>
            </a:pPr>
            <a:r>
              <a:rPr lang="cs-CZ" dirty="0"/>
              <a:t>Zdrojem kódu je:</a:t>
            </a:r>
          </a:p>
          <a:p>
            <a:pPr marL="514350" indent="-514350">
              <a:buAutoNum type="alphaLcParenR"/>
            </a:pPr>
            <a:r>
              <a:rPr lang="cs-CZ" dirty="0"/>
              <a:t>Naše vlastní pojmenování</a:t>
            </a:r>
          </a:p>
          <a:p>
            <a:pPr marL="514350" indent="-514350">
              <a:buAutoNum type="alphaLcParenR"/>
            </a:pPr>
            <a:r>
              <a:rPr lang="cs-CZ" dirty="0"/>
              <a:t>Pojmenování participantů</a:t>
            </a:r>
          </a:p>
          <a:p>
            <a:pPr marL="514350" indent="-514350">
              <a:buAutoNum type="alphaLcParenR"/>
            </a:pPr>
            <a:r>
              <a:rPr lang="cs-CZ" dirty="0"/>
              <a:t>Teoretický pojem</a:t>
            </a:r>
          </a:p>
        </p:txBody>
      </p:sp>
    </p:spTree>
    <p:extLst>
      <p:ext uri="{BB962C8B-B14F-4D97-AF65-F5344CB8AC3E}">
        <p14:creationId xmlns:p14="http://schemas.microsoft.com/office/powerpoint/2010/main" val="219959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426963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4117" r="3161" b="13294"/>
          <a:stretch/>
        </p:blipFill>
        <p:spPr bwMode="auto">
          <a:xfrm>
            <a:off x="107503" y="901576"/>
            <a:ext cx="8972989" cy="4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id="{F5EF3D39-688C-4F05-A46E-A7174D1B05D8}"/>
              </a:ext>
            </a:extLst>
          </p:cNvPr>
          <p:cNvSpPr txBox="1"/>
          <p:nvPr/>
        </p:nvSpPr>
        <p:spPr>
          <a:xfrm>
            <a:off x="323527" y="260648"/>
            <a:ext cx="6293029" cy="400110"/>
          </a:xfrm>
          <a:prstGeom prst="rect">
            <a:avLst/>
          </a:prstGeom>
          <a:noFill/>
        </p:spPr>
        <p:txBody>
          <a:bodyPr wrap="square" rtlCol="0">
            <a:spAutoFit/>
          </a:bodyPr>
          <a:lstStyle/>
          <a:p>
            <a:r>
              <a:rPr lang="cs-CZ" sz="2000" b="1" dirty="0"/>
              <a:t>Příklad: Od první práce s daty</a:t>
            </a:r>
          </a:p>
        </p:txBody>
      </p:sp>
    </p:spTree>
    <p:extLst>
      <p:ext uri="{BB962C8B-B14F-4D97-AF65-F5344CB8AC3E}">
        <p14:creationId xmlns:p14="http://schemas.microsoft.com/office/powerpoint/2010/main" val="246201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2941" r="35564" b="18706"/>
          <a:stretch/>
        </p:blipFill>
        <p:spPr bwMode="auto">
          <a:xfrm>
            <a:off x="10381" y="164213"/>
            <a:ext cx="9003334" cy="633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id="{23B1CBDD-D91E-49F4-B37B-061B224F05C5}"/>
              </a:ext>
            </a:extLst>
          </p:cNvPr>
          <p:cNvSpPr txBox="1"/>
          <p:nvPr/>
        </p:nvSpPr>
        <p:spPr>
          <a:xfrm>
            <a:off x="395536" y="332656"/>
            <a:ext cx="3888432" cy="369332"/>
          </a:xfrm>
          <a:prstGeom prst="rect">
            <a:avLst/>
          </a:prstGeom>
          <a:noFill/>
        </p:spPr>
        <p:txBody>
          <a:bodyPr wrap="square" rtlCol="0">
            <a:spAutoFit/>
          </a:bodyPr>
          <a:lstStyle/>
          <a:p>
            <a:r>
              <a:rPr lang="cs-CZ" b="1" dirty="0"/>
              <a:t>Příklad: Až k hotovému textu</a:t>
            </a:r>
          </a:p>
        </p:txBody>
      </p:sp>
    </p:spTree>
    <p:extLst>
      <p:ext uri="{BB962C8B-B14F-4D97-AF65-F5344CB8AC3E}">
        <p14:creationId xmlns:p14="http://schemas.microsoft.com/office/powerpoint/2010/main" val="277212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5" t="18453" r="19682" b="8928"/>
          <a:stretch/>
        </p:blipFill>
        <p:spPr bwMode="auto">
          <a:xfrm>
            <a:off x="1476226" y="171134"/>
            <a:ext cx="5735390" cy="655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id="{12F328BF-9F21-4CF1-B8A2-085598944FB5}"/>
              </a:ext>
            </a:extLst>
          </p:cNvPr>
          <p:cNvSpPr txBox="1"/>
          <p:nvPr/>
        </p:nvSpPr>
        <p:spPr>
          <a:xfrm>
            <a:off x="179512" y="404664"/>
            <a:ext cx="1752872" cy="1200329"/>
          </a:xfrm>
          <a:prstGeom prst="rect">
            <a:avLst/>
          </a:prstGeom>
          <a:noFill/>
        </p:spPr>
        <p:txBody>
          <a:bodyPr wrap="square" rtlCol="0">
            <a:spAutoFit/>
          </a:bodyPr>
          <a:lstStyle/>
          <a:p>
            <a:r>
              <a:rPr lang="cs-CZ" b="1" dirty="0"/>
              <a:t>Příklad 2: Záznam z pozorování ve školní třídě</a:t>
            </a:r>
          </a:p>
        </p:txBody>
      </p:sp>
    </p:spTree>
    <p:extLst>
      <p:ext uri="{BB962C8B-B14F-4D97-AF65-F5344CB8AC3E}">
        <p14:creationId xmlns:p14="http://schemas.microsoft.com/office/powerpoint/2010/main" val="172880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34" t="17945" r="15005" b="8588"/>
          <a:stretch/>
        </p:blipFill>
        <p:spPr bwMode="auto">
          <a:xfrm>
            <a:off x="1143614" y="219497"/>
            <a:ext cx="6591290" cy="650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a:extLst>
              <a:ext uri="{FF2B5EF4-FFF2-40B4-BE49-F238E27FC236}">
                <a16:creationId xmlns:a16="http://schemas.microsoft.com/office/drawing/2014/main" id="{F403101C-56DB-4125-A854-789F202EDD73}"/>
              </a:ext>
            </a:extLst>
          </p:cNvPr>
          <p:cNvSpPr txBox="1"/>
          <p:nvPr/>
        </p:nvSpPr>
        <p:spPr>
          <a:xfrm>
            <a:off x="107504" y="476672"/>
            <a:ext cx="1301592" cy="1200329"/>
          </a:xfrm>
          <a:prstGeom prst="rect">
            <a:avLst/>
          </a:prstGeom>
          <a:noFill/>
        </p:spPr>
        <p:txBody>
          <a:bodyPr wrap="square" rtlCol="0">
            <a:spAutoFit/>
          </a:bodyPr>
          <a:lstStyle/>
          <a:p>
            <a:r>
              <a:rPr lang="cs-CZ" b="1" dirty="0"/>
              <a:t>Příklad 2: Postupné definování kategorií</a:t>
            </a:r>
          </a:p>
        </p:txBody>
      </p:sp>
    </p:spTree>
    <p:extLst>
      <p:ext uri="{BB962C8B-B14F-4D97-AF65-F5344CB8AC3E}">
        <p14:creationId xmlns:p14="http://schemas.microsoft.com/office/powerpoint/2010/main" val="185970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01" t="22024" r="22247" b="9524"/>
          <a:stretch/>
        </p:blipFill>
        <p:spPr bwMode="auto">
          <a:xfrm>
            <a:off x="1765548" y="174758"/>
            <a:ext cx="5346594" cy="66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a:extLst>
              <a:ext uri="{FF2B5EF4-FFF2-40B4-BE49-F238E27FC236}">
                <a16:creationId xmlns:a16="http://schemas.microsoft.com/office/drawing/2014/main" id="{DEA02E93-02B6-4AF8-AF52-BBEEEA4365C2}"/>
              </a:ext>
            </a:extLst>
          </p:cNvPr>
          <p:cNvSpPr txBox="1"/>
          <p:nvPr/>
        </p:nvSpPr>
        <p:spPr>
          <a:xfrm>
            <a:off x="107504" y="692696"/>
            <a:ext cx="1872208" cy="1200329"/>
          </a:xfrm>
          <a:prstGeom prst="rect">
            <a:avLst/>
          </a:prstGeom>
          <a:noFill/>
        </p:spPr>
        <p:txBody>
          <a:bodyPr wrap="square" rtlCol="0">
            <a:spAutoFit/>
          </a:bodyPr>
          <a:lstStyle/>
          <a:p>
            <a:r>
              <a:rPr lang="cs-CZ" b="1" dirty="0"/>
              <a:t>Příklad 2: Úryvky a poznámky u jednotlivých kategorií</a:t>
            </a:r>
          </a:p>
        </p:txBody>
      </p:sp>
    </p:spTree>
    <p:extLst>
      <p:ext uri="{BB962C8B-B14F-4D97-AF65-F5344CB8AC3E}">
        <p14:creationId xmlns:p14="http://schemas.microsoft.com/office/powerpoint/2010/main" val="250035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32" t="18023" r="7416" b="8005"/>
          <a:stretch/>
        </p:blipFill>
        <p:spPr bwMode="auto">
          <a:xfrm>
            <a:off x="732772" y="601249"/>
            <a:ext cx="7158625" cy="559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id="{88CE3666-D679-4C64-BEB2-348EE6D4DE54}"/>
              </a:ext>
            </a:extLst>
          </p:cNvPr>
          <p:cNvSpPr txBox="1"/>
          <p:nvPr/>
        </p:nvSpPr>
        <p:spPr>
          <a:xfrm>
            <a:off x="251520" y="188640"/>
            <a:ext cx="4608512" cy="369332"/>
          </a:xfrm>
          <a:prstGeom prst="rect">
            <a:avLst/>
          </a:prstGeom>
          <a:noFill/>
        </p:spPr>
        <p:txBody>
          <a:bodyPr wrap="square" rtlCol="0">
            <a:spAutoFit/>
          </a:bodyPr>
          <a:lstStyle/>
          <a:p>
            <a:r>
              <a:rPr lang="cs-CZ" b="1" dirty="0"/>
              <a:t>Příklad 2: Hotový text s ukázkami z dat</a:t>
            </a:r>
          </a:p>
        </p:txBody>
      </p:sp>
    </p:spTree>
    <p:extLst>
      <p:ext uri="{BB962C8B-B14F-4D97-AF65-F5344CB8AC3E}">
        <p14:creationId xmlns:p14="http://schemas.microsoft.com/office/powerpoint/2010/main" val="256902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Nestačí konstatovat, že to, co říkají naši respondenti, je zajímavé, ani vlastními slovy opakovat nebo převyprávět datový úryvek.</a:t>
            </a:r>
          </a:p>
          <a:p>
            <a:pPr marL="0" indent="0">
              <a:buNone/>
            </a:pPr>
            <a:endParaRPr lang="cs-CZ" dirty="0"/>
          </a:p>
          <a:p>
            <a:pPr marL="0" indent="0">
              <a:buNone/>
            </a:pPr>
            <a:r>
              <a:rPr lang="cs-CZ" dirty="0"/>
              <a:t>Proč naši respondenti říkají to, co říkají nebo dělají to, co dělají?</a:t>
            </a:r>
          </a:p>
        </p:txBody>
      </p:sp>
    </p:spTree>
    <p:extLst>
      <p:ext uri="{BB962C8B-B14F-4D97-AF65-F5344CB8AC3E}">
        <p14:creationId xmlns:p14="http://schemas.microsoft.com/office/powerpoint/2010/main" val="119644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a:t>„Co dělám, když se dcera dívá na televizi? Stojím v kuchyni a umývám nádobí, nebo uklízím, vysávám, nebo tak. Abych ji třeba nenudila tím, že já nemám čas, že teď se jí nemůžu věnovat“</a:t>
            </a:r>
          </a:p>
          <a:p>
            <a:r>
              <a:rPr lang="cs-CZ" dirty="0"/>
              <a:t>Kód/koncept: potřeba získat čas</a:t>
            </a:r>
          </a:p>
          <a:p>
            <a:r>
              <a:rPr lang="cs-CZ" dirty="0"/>
              <a:t>Kategorie: rodičovské potřeby</a:t>
            </a:r>
          </a:p>
        </p:txBody>
      </p:sp>
      <p:sp>
        <p:nvSpPr>
          <p:cNvPr id="2" name="TextovéPole 1">
            <a:extLst>
              <a:ext uri="{FF2B5EF4-FFF2-40B4-BE49-F238E27FC236}">
                <a16:creationId xmlns:a16="http://schemas.microsoft.com/office/drawing/2014/main" id="{307C845F-FD29-4842-882F-B11EE47A6F48}"/>
              </a:ext>
            </a:extLst>
          </p:cNvPr>
          <p:cNvSpPr txBox="1"/>
          <p:nvPr/>
        </p:nvSpPr>
        <p:spPr>
          <a:xfrm>
            <a:off x="4716016" y="5805264"/>
            <a:ext cx="3970784" cy="369332"/>
          </a:xfrm>
          <a:prstGeom prst="rect">
            <a:avLst/>
          </a:prstGeom>
          <a:noFill/>
        </p:spPr>
        <p:txBody>
          <a:bodyPr wrap="square" rtlCol="0">
            <a:spAutoFit/>
          </a:bodyPr>
          <a:lstStyle/>
          <a:p>
            <a:r>
              <a:rPr lang="cs-CZ" dirty="0"/>
              <a:t>Švaříček, </a:t>
            </a:r>
            <a:r>
              <a:rPr lang="cs-CZ" dirty="0" err="1"/>
              <a:t>Šeďová</a:t>
            </a:r>
            <a:r>
              <a:rPr lang="cs-CZ" dirty="0"/>
              <a:t> 2007</a:t>
            </a:r>
          </a:p>
        </p:txBody>
      </p:sp>
    </p:spTree>
    <p:extLst>
      <p:ext uri="{BB962C8B-B14F-4D97-AF65-F5344CB8AC3E}">
        <p14:creationId xmlns:p14="http://schemas.microsoft.com/office/powerpoint/2010/main" val="41043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a:t> Jak analyzovat kvalitativní data?</a:t>
            </a:r>
          </a:p>
        </p:txBody>
      </p:sp>
    </p:spTree>
    <p:extLst>
      <p:ext uri="{BB962C8B-B14F-4D97-AF65-F5344CB8AC3E}">
        <p14:creationId xmlns:p14="http://schemas.microsoft.com/office/powerpoint/2010/main" val="2878016964"/>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a:t>„Čtení“ dat</a:t>
            </a:r>
          </a:p>
        </p:txBody>
      </p:sp>
      <p:sp>
        <p:nvSpPr>
          <p:cNvPr id="70659" name="Rectangle 3"/>
          <p:cNvSpPr>
            <a:spLocks noGrp="1" noChangeArrowheads="1"/>
          </p:cNvSpPr>
          <p:nvPr>
            <p:ph idx="1"/>
          </p:nvPr>
        </p:nvSpPr>
        <p:spPr/>
        <p:txBody>
          <a:bodyPr/>
          <a:lstStyle/>
          <a:p>
            <a:pPr marL="381000" indent="-381000"/>
            <a:r>
              <a:rPr lang="cs-CZ" sz="2000" dirty="0"/>
              <a:t>Pozor na kritičnost k vlastním „analýzám“ a manifestním motivacím aktérů, informace z rozhovoru neinterpretujeme takto:</a:t>
            </a:r>
          </a:p>
          <a:p>
            <a:pPr marL="381000" indent="-381000">
              <a:buFontTx/>
              <a:buNone/>
            </a:pPr>
            <a:r>
              <a:rPr lang="cs-CZ" sz="2000" dirty="0"/>
              <a:t>	XY to udělal, proto, že…“ </a:t>
            </a:r>
          </a:p>
          <a:p>
            <a:pPr marL="381000" indent="-381000">
              <a:buFontTx/>
              <a:buNone/>
            </a:pPr>
            <a:r>
              <a:rPr lang="cs-CZ" sz="2000" dirty="0"/>
              <a:t>	ale „XY popisuje svou motivaci jako ….“ </a:t>
            </a:r>
          </a:p>
          <a:p>
            <a:pPr marL="381000" indent="-381000">
              <a:buFontTx/>
              <a:buNone/>
            </a:pPr>
            <a:endParaRPr lang="cs-CZ" sz="2000" dirty="0"/>
          </a:p>
          <a:p>
            <a:pPr marL="381000" indent="-381000">
              <a:buFontTx/>
              <a:buNone/>
            </a:pPr>
            <a:r>
              <a:rPr lang="cs-CZ" sz="1800" u="sng" dirty="0"/>
              <a:t>Příklad: Výzkum rodinné socializace dětského diváctví</a:t>
            </a:r>
          </a:p>
          <a:p>
            <a:pPr marL="381000" indent="-381000">
              <a:buFontTx/>
              <a:buNone/>
            </a:pPr>
            <a:r>
              <a:rPr lang="cs-CZ" sz="1800" i="1" dirty="0"/>
              <a:t>Jak často se vaše dítě dívá na televizi?</a:t>
            </a:r>
          </a:p>
          <a:p>
            <a:pPr marL="381000" indent="-381000">
              <a:buFontTx/>
              <a:buNone/>
            </a:pPr>
            <a:r>
              <a:rPr lang="cs-CZ" sz="1800" dirty="0"/>
              <a:t>„Já myslím, že on docela málo. Tak ke svému věku přiměřeně. Že znám hodně </a:t>
            </a:r>
            <a:r>
              <a:rPr lang="cs-CZ" sz="1800" dirty="0" err="1"/>
              <a:t>známejch</a:t>
            </a:r>
            <a:r>
              <a:rPr lang="cs-CZ" sz="1800" dirty="0"/>
              <a:t>, že mají tu televizi zapnutou pořád. A pořád to tam hrčí, ať je tam, co chce.“</a:t>
            </a:r>
          </a:p>
          <a:p>
            <a:pPr marL="381000" indent="-381000"/>
            <a:endParaRPr lang="cs-CZ" sz="1800" dirty="0"/>
          </a:p>
          <a:p>
            <a:pPr marL="381000" indent="-381000">
              <a:buFontTx/>
              <a:buNone/>
            </a:pPr>
            <a:endParaRPr lang="cs-CZ" sz="2000" dirty="0"/>
          </a:p>
          <a:p>
            <a:pPr marL="381000" indent="-381000">
              <a:buFontTx/>
              <a:buAutoNum type="alphaLcParenR"/>
            </a:pPr>
            <a:endParaRPr lang="cs-CZ" sz="2000" dirty="0"/>
          </a:p>
          <a:p>
            <a:pPr marL="381000" indent="-381000">
              <a:buFontTx/>
              <a:buAutoNum type="alphaLcParenR"/>
            </a:pPr>
            <a:endParaRPr lang="cs-CZ" dirty="0"/>
          </a:p>
        </p:txBody>
      </p:sp>
      <p:sp>
        <p:nvSpPr>
          <p:cNvPr id="2" name="TextovéPole 1">
            <a:extLst>
              <a:ext uri="{FF2B5EF4-FFF2-40B4-BE49-F238E27FC236}">
                <a16:creationId xmlns:a16="http://schemas.microsoft.com/office/drawing/2014/main" id="{5F4FB820-BC30-470F-86FD-4FD130EA3D1F}"/>
              </a:ext>
            </a:extLst>
          </p:cNvPr>
          <p:cNvSpPr txBox="1"/>
          <p:nvPr/>
        </p:nvSpPr>
        <p:spPr>
          <a:xfrm>
            <a:off x="4499992" y="5517232"/>
            <a:ext cx="3600400" cy="369332"/>
          </a:xfrm>
          <a:prstGeom prst="rect">
            <a:avLst/>
          </a:prstGeom>
          <a:noFill/>
        </p:spPr>
        <p:txBody>
          <a:bodyPr wrap="square" rtlCol="0">
            <a:spAutoFit/>
          </a:bodyPr>
          <a:lstStyle/>
          <a:p>
            <a:r>
              <a:rPr lang="cs-CZ" dirty="0"/>
              <a:t>Švaříček, </a:t>
            </a:r>
            <a:r>
              <a:rPr lang="cs-CZ" dirty="0" err="1"/>
              <a:t>Šeďová</a:t>
            </a:r>
            <a:r>
              <a:rPr lang="cs-CZ" dirty="0"/>
              <a:t> 2007</a:t>
            </a:r>
          </a:p>
        </p:txBody>
      </p:sp>
    </p:spTree>
    <p:extLst>
      <p:ext uri="{BB962C8B-B14F-4D97-AF65-F5344CB8AC3E}">
        <p14:creationId xmlns:p14="http://schemas.microsoft.com/office/powerpoint/2010/main" val="346486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dirty="0"/>
          </a:p>
          <a:p>
            <a:pPr>
              <a:lnSpc>
                <a:spcPct val="80000"/>
              </a:lnSpc>
              <a:buNone/>
            </a:pPr>
            <a:r>
              <a:rPr lang="cs-CZ" sz="1400" dirty="0"/>
              <a:t>	</a:t>
            </a:r>
            <a:r>
              <a:rPr lang="cs-CZ" sz="2000" i="1" dirty="0"/>
              <a:t>Tak já tomu koši nebo </a:t>
            </a:r>
            <a:r>
              <a:rPr lang="cs-CZ" sz="2000" i="1" dirty="0" err="1"/>
              <a:t>tý</a:t>
            </a:r>
            <a:r>
              <a:rPr lang="cs-CZ" sz="2000" i="1" dirty="0"/>
              <a:t> popelnici moc nedám... já se přiznám, já ale načíhnu, to je pravda, načíhnu. Třeba včera sem načíhnul na letišti, jo, tam jsem byl do půlnoci, až po půlnoci </a:t>
            </a:r>
            <a:r>
              <a:rPr lang="cs-CZ" sz="2000" i="1" dirty="0" err="1"/>
              <a:t>vyhazujou</a:t>
            </a:r>
            <a:r>
              <a:rPr lang="cs-CZ" sz="2000" i="1" dirty="0"/>
              <a:t>. Tak jsem tam načíhnul, po půlnoci, do koše a teď jsem tam a co to je, něco </a:t>
            </a:r>
            <a:r>
              <a:rPr lang="cs-CZ" sz="2000" i="1" dirty="0" err="1"/>
              <a:t>koženýho</a:t>
            </a:r>
            <a:r>
              <a:rPr lang="cs-CZ" sz="2000" i="1" dirty="0"/>
              <a:t> a ona peněženka. Tak jsem nelenil. To jsem </a:t>
            </a:r>
            <a:r>
              <a:rPr lang="cs-CZ" sz="2000" i="1" dirty="0" err="1"/>
              <a:t>řikal</a:t>
            </a:r>
            <a:r>
              <a:rPr lang="cs-CZ" sz="2000" i="1" dirty="0"/>
              <a:t>, to už je jedno, že si </a:t>
            </a:r>
            <a:r>
              <a:rPr lang="cs-CZ" sz="2000" i="1" dirty="0" err="1"/>
              <a:t>ušpinim</a:t>
            </a:r>
            <a:r>
              <a:rPr lang="cs-CZ" sz="2000" i="1" dirty="0"/>
              <a:t> ruku, ale co když je tam třeba tisíc korun. Tak jsem tam šáhnul, no. </a:t>
            </a:r>
            <a:r>
              <a:rPr lang="cs-CZ" sz="2000" i="1" dirty="0" err="1"/>
              <a:t>Jináč</a:t>
            </a:r>
            <a:r>
              <a:rPr lang="cs-CZ" sz="2000" i="1" dirty="0"/>
              <a:t> já tam nešahám takhle jen tak. (Saša)</a:t>
            </a:r>
          </a:p>
          <a:p>
            <a:pPr>
              <a:lnSpc>
                <a:spcPct val="80000"/>
              </a:lnSpc>
            </a:pPr>
            <a:endParaRPr lang="cs-CZ" sz="2000" i="1" dirty="0"/>
          </a:p>
          <a:p>
            <a:pPr>
              <a:lnSpc>
                <a:spcPct val="80000"/>
              </a:lnSpc>
              <a:buNone/>
            </a:pPr>
            <a:r>
              <a:rPr lang="cs-CZ" sz="2000" dirty="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dirty="0"/>
          </a:p>
          <a:p>
            <a:pPr>
              <a:lnSpc>
                <a:spcPct val="80000"/>
              </a:lnSpc>
              <a:buNone/>
            </a:pPr>
            <a:r>
              <a:rPr lang="cs-CZ" sz="2000" dirty="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dirty="0"/>
          </a:p>
          <a:p>
            <a:pPr>
              <a:lnSpc>
                <a:spcPct val="80000"/>
              </a:lnSpc>
              <a:buFontTx/>
              <a:buNone/>
            </a:pPr>
            <a:r>
              <a:rPr lang="cs-CZ" sz="1400" dirty="0"/>
              <a:t>	</a:t>
            </a:r>
          </a:p>
        </p:txBody>
      </p:sp>
    </p:spTree>
    <p:extLst>
      <p:ext uri="{BB962C8B-B14F-4D97-AF65-F5344CB8AC3E}">
        <p14:creationId xmlns:p14="http://schemas.microsoft.com/office/powerpoint/2010/main" val="36081100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buNone/>
            </a:pPr>
            <a:r>
              <a:rPr lang="cs-CZ" sz="1800" i="1" dirty="0"/>
              <a:t>	No, třeba ráno mě rozčílil jeden </a:t>
            </a:r>
            <a:r>
              <a:rPr lang="cs-CZ" sz="1800" i="1" dirty="0" err="1"/>
              <a:t>c</a:t>
            </a:r>
            <a:r>
              <a:rPr lang="cs-CZ" sz="1800" i="1" dirty="0"/>
              <a:t>... </a:t>
            </a:r>
            <a:r>
              <a:rPr lang="cs-CZ" sz="1800" i="1" dirty="0" err="1"/>
              <a:t>é</a:t>
            </a:r>
            <a:r>
              <a:rPr lang="cs-CZ" sz="1800" i="1" dirty="0"/>
              <a:t>... Rom, já byl </a:t>
            </a:r>
            <a:r>
              <a:rPr lang="cs-CZ" sz="1800" i="1" dirty="0" err="1"/>
              <a:t>unavenej</a:t>
            </a:r>
            <a:r>
              <a:rPr lang="cs-CZ" sz="1800" i="1" dirty="0"/>
              <a:t> z tramvaje, už bylo světlo, bylo čtvrt na sedm asi a jeden Rom vychází na Václaváku z toho, z metra, a já jsem načíhnul, měl jsem takovou chuť divnou, víte, </a:t>
            </a:r>
            <a:r>
              <a:rPr lang="cs-CZ" sz="1800" i="1" dirty="0" err="1"/>
              <a:t>takovej</a:t>
            </a:r>
            <a:r>
              <a:rPr lang="cs-CZ" sz="1800" i="1" dirty="0"/>
              <a:t> </a:t>
            </a:r>
            <a:r>
              <a:rPr lang="cs-CZ" sz="1800" i="1" dirty="0" err="1"/>
              <a:t>nevyspalej</a:t>
            </a:r>
            <a:r>
              <a:rPr lang="cs-CZ" sz="1800" i="1" dirty="0"/>
              <a:t>, </a:t>
            </a:r>
            <a:r>
              <a:rPr lang="cs-CZ" sz="1800" i="1" dirty="0" err="1"/>
              <a:t>nervozní</a:t>
            </a:r>
            <a:r>
              <a:rPr lang="cs-CZ" sz="1800" i="1" dirty="0"/>
              <a:t>, teď cigaretu jsem neměl, ani </a:t>
            </a:r>
            <a:r>
              <a:rPr lang="cs-CZ" sz="1800" i="1" dirty="0" err="1"/>
              <a:t>vajgla</a:t>
            </a:r>
            <a:r>
              <a:rPr lang="cs-CZ" sz="1800" i="1" dirty="0"/>
              <a:t> zrovna. Jsem </a:t>
            </a:r>
            <a:r>
              <a:rPr lang="cs-CZ" sz="1800" i="1" dirty="0" err="1"/>
              <a:t>řikal</a:t>
            </a:r>
            <a:r>
              <a:rPr lang="cs-CZ" sz="1800" i="1" dirty="0"/>
              <a:t>, </a:t>
            </a:r>
            <a:r>
              <a:rPr lang="cs-CZ" sz="1800" i="1" dirty="0" err="1"/>
              <a:t>Ježiši</a:t>
            </a:r>
            <a:r>
              <a:rPr lang="cs-CZ" sz="1800" i="1" dirty="0"/>
              <a:t> Kriste, kdyby aspoň v tom koši byl buřt, bych si rád </a:t>
            </a:r>
            <a:r>
              <a:rPr lang="cs-CZ" sz="1800" i="1" dirty="0" err="1"/>
              <a:t>zakous</a:t>
            </a:r>
            <a:r>
              <a:rPr lang="cs-CZ" sz="1800" i="1" dirty="0"/>
              <a:t>, mně by to už bylo jedno, jsem takhle načíhnul a </a:t>
            </a:r>
            <a:r>
              <a:rPr lang="cs-CZ" sz="1800" i="1" dirty="0" err="1"/>
              <a:t>von</a:t>
            </a:r>
            <a:r>
              <a:rPr lang="cs-CZ" sz="1800" i="1" dirty="0"/>
              <a:t>, šla parta tři, jo, tři Romové šli, z metra vycházeli. A jak </a:t>
            </a:r>
            <a:r>
              <a:rPr lang="cs-CZ" sz="1800" i="1" dirty="0" err="1"/>
              <a:t>von</a:t>
            </a:r>
            <a:r>
              <a:rPr lang="cs-CZ" sz="1800" i="1" dirty="0"/>
              <a:t> to řek ten jeden, já byl </a:t>
            </a:r>
            <a:r>
              <a:rPr lang="cs-CZ" sz="1800" i="1" dirty="0" err="1"/>
              <a:t>rozčilenej</a:t>
            </a:r>
            <a:r>
              <a:rPr lang="cs-CZ" sz="1800" i="1" dirty="0"/>
              <a:t>, víte, nervózní jsem byl, </a:t>
            </a:r>
            <a:r>
              <a:rPr lang="cs-CZ" sz="1800" i="1" dirty="0" err="1"/>
              <a:t>nevyspalej</a:t>
            </a:r>
            <a:r>
              <a:rPr lang="cs-CZ" sz="1800" i="1" dirty="0"/>
              <a:t>. A </a:t>
            </a:r>
            <a:r>
              <a:rPr lang="cs-CZ" sz="1800" i="1" dirty="0" err="1"/>
              <a:t>von</a:t>
            </a:r>
            <a:r>
              <a:rPr lang="cs-CZ" sz="1800" i="1" dirty="0"/>
              <a:t> řek, co vidíš...tak nebo co tam hledáš tak </a:t>
            </a:r>
            <a:r>
              <a:rPr lang="cs-CZ" sz="1800" i="1" dirty="0" err="1"/>
              <a:t>hezkýho</a:t>
            </a:r>
            <a:r>
              <a:rPr lang="cs-CZ" sz="1800" i="1" dirty="0"/>
              <a:t>. Já jsem se naštval a řek jsem mu, to víš, koukám, jak je tam nasráno a šel jsem pryč [smích] ne, s </a:t>
            </a:r>
            <a:r>
              <a:rPr lang="cs-CZ" sz="1800" i="1" dirty="0" err="1"/>
              <a:t>prominutim</a:t>
            </a:r>
            <a:r>
              <a:rPr lang="cs-CZ" sz="1800" i="1" dirty="0"/>
              <a:t>, jsem byl </a:t>
            </a:r>
            <a:r>
              <a:rPr lang="cs-CZ" sz="1800" i="1" dirty="0" err="1"/>
              <a:t>rozčilenej</a:t>
            </a:r>
            <a:r>
              <a:rPr lang="cs-CZ" sz="1800" i="1" dirty="0"/>
              <a:t>, tak jsem mu řek, koukám, jak je tam nasráno. (Saša)</a:t>
            </a:r>
          </a:p>
          <a:p>
            <a:pPr>
              <a:lnSpc>
                <a:spcPct val="80000"/>
              </a:lnSpc>
            </a:pPr>
            <a:endParaRPr lang="cs-CZ" sz="1800" i="1" dirty="0"/>
          </a:p>
          <a:p>
            <a:pPr>
              <a:lnSpc>
                <a:spcPct val="80000"/>
              </a:lnSpc>
              <a:buNone/>
            </a:pPr>
            <a:r>
              <a:rPr lang="cs-CZ" sz="1800" dirty="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dirty="0"/>
              <a:t>strážci</a:t>
            </a:r>
            <a:r>
              <a:rPr lang="cs-CZ" sz="1800" dirty="0"/>
              <a:t> společenských norem - zmíněnému Romovi, který jej sarkastickou poznámkou upozornil, že se chystá udělat něco </a:t>
            </a:r>
            <a:r>
              <a:rPr lang="cs-CZ" sz="1800" i="1" dirty="0"/>
              <a:t>zakázaného</a:t>
            </a:r>
            <a:r>
              <a:rPr lang="cs-CZ" sz="1800" dirty="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dirty="0"/>
          </a:p>
        </p:txBody>
      </p:sp>
    </p:spTree>
    <p:extLst>
      <p:ext uri="{BB962C8B-B14F-4D97-AF65-F5344CB8AC3E}">
        <p14:creationId xmlns:p14="http://schemas.microsoft.com/office/powerpoint/2010/main" val="3319053917"/>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Příklady kvalitativního výzkumu</a:t>
            </a:r>
          </a:p>
        </p:txBody>
      </p:sp>
      <p:pic>
        <p:nvPicPr>
          <p:cNvPr id="3074" name="Picture 2"/>
          <p:cNvPicPr>
            <a:picLocks noChangeAspect="1" noChangeArrowheads="1"/>
          </p:cNvPicPr>
          <p:nvPr/>
        </p:nvPicPr>
        <p:blipFill>
          <a:blip r:embed="rId2"/>
          <a:srcRect l="30804" t="7143" r="31696" b="7857"/>
          <a:stretch>
            <a:fillRect/>
          </a:stretch>
        </p:blipFill>
        <p:spPr bwMode="auto">
          <a:xfrm>
            <a:off x="2748856" y="1641762"/>
            <a:ext cx="3429024" cy="4857785"/>
          </a:xfrm>
          <a:prstGeom prst="rect">
            <a:avLst/>
          </a:prstGeom>
          <a:noFill/>
          <a:ln w="9525">
            <a:noFill/>
            <a:miter lim="800000"/>
            <a:headEnd/>
            <a:tailEnd/>
          </a:ln>
          <a:effectLst/>
        </p:spPr>
      </p:pic>
    </p:spTree>
    <p:extLst>
      <p:ext uri="{BB962C8B-B14F-4D97-AF65-F5344CB8AC3E}">
        <p14:creationId xmlns:p14="http://schemas.microsoft.com/office/powerpoint/2010/main" val="205482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Psaní poznámek: Procedurální</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Kód „pocity týkající se pečovatelek“ zahrnuje všechny typy emocí nebo hodnocení, které </a:t>
            </a:r>
            <a:r>
              <a:rPr lang="cs-CZ" dirty="0" err="1"/>
              <a:t>informantky</a:t>
            </a:r>
            <a:r>
              <a:rPr lang="cs-CZ" dirty="0"/>
              <a:t> používají ve vztahu k těm, kdo pečují o dítě. To znamená hodnocení, že chůva je „milá“ nebo že ji </a:t>
            </a:r>
            <a:r>
              <a:rPr lang="cs-CZ" dirty="0" err="1"/>
              <a:t>informantka</a:t>
            </a:r>
            <a:r>
              <a:rPr lang="cs-CZ" dirty="0"/>
              <a:t> „má ráda“ atd. Týká se to také pocitů ohledně pečovatele/</a:t>
            </a:r>
            <a:r>
              <a:rPr lang="cs-CZ" dirty="0" err="1"/>
              <a:t>ky</a:t>
            </a:r>
            <a:r>
              <a:rPr lang="cs-CZ" dirty="0"/>
              <a:t> jako osoby. Nezahrnuje to pocity, které </a:t>
            </a:r>
            <a:r>
              <a:rPr lang="cs-CZ" dirty="0" err="1"/>
              <a:t>informantka</a:t>
            </a:r>
            <a:r>
              <a:rPr lang="cs-CZ" dirty="0"/>
              <a:t> má ohledně umístění svého dítěte do instituce nebo pocitů kolem odvádění a vyzvedávání dítěte.</a:t>
            </a:r>
          </a:p>
          <a:p>
            <a:pPr marL="0" indent="0">
              <a:buNone/>
            </a:pPr>
            <a:r>
              <a:rPr lang="cs-CZ" dirty="0"/>
              <a:t>Kód „odvádění a vyzvedávání“ zahrnují cokoli, co </a:t>
            </a:r>
            <a:r>
              <a:rPr lang="cs-CZ" dirty="0" err="1"/>
              <a:t>informantky</a:t>
            </a:r>
            <a:r>
              <a:rPr lang="cs-CZ" dirty="0"/>
              <a:t> říkají ohledně každodenního dávání dítěte do zařízení a vyzvedávání jej. Například: „Vyzvedávání jsem ráda nechala na partnerovi“ nebo „Ráda chodím trochu dřív, abych se mohla podívat, jak si dcera hraje s ostatními“.</a:t>
            </a:r>
          </a:p>
        </p:txBody>
      </p:sp>
      <p:sp>
        <p:nvSpPr>
          <p:cNvPr id="4" name="Obdélník 3"/>
          <p:cNvSpPr/>
          <p:nvPr/>
        </p:nvSpPr>
        <p:spPr>
          <a:xfrm>
            <a:off x="2286000" y="5691157"/>
            <a:ext cx="5500710" cy="646331"/>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375323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Psaní poznámek: Analytické</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p>
        </p:txBody>
      </p:sp>
      <p:sp>
        <p:nvSpPr>
          <p:cNvPr id="4" name="Obdélník 3"/>
          <p:cNvSpPr/>
          <p:nvPr/>
        </p:nvSpPr>
        <p:spPr>
          <a:xfrm>
            <a:off x="2286000" y="6215082"/>
            <a:ext cx="5143520" cy="646331"/>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130495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normAutofit fontScale="92500" lnSpcReduction="20000"/>
          </a:bodyPr>
          <a:lstStyle/>
          <a:p>
            <a:r>
              <a:rPr lang="cs-CZ" dirty="0"/>
              <a:t>Seznam a podrobný popis klíčových témat (tematická analýza)</a:t>
            </a:r>
          </a:p>
          <a:p>
            <a:r>
              <a:rPr lang="cs-CZ" dirty="0"/>
              <a:t>Hustý popis </a:t>
            </a:r>
          </a:p>
          <a:p>
            <a:r>
              <a:rPr lang="cs-CZ" dirty="0"/>
              <a:t>Teorie, hypotézy k dalšímu ověřování</a:t>
            </a:r>
          </a:p>
          <a:p>
            <a:r>
              <a:rPr lang="cs-CZ" dirty="0"/>
              <a:t>Chronologie, sekvence</a:t>
            </a:r>
          </a:p>
          <a:p>
            <a:r>
              <a:rPr lang="cs-CZ" dirty="0"/>
              <a:t>Schéma, model</a:t>
            </a:r>
          </a:p>
          <a:p>
            <a:r>
              <a:rPr lang="cs-CZ" dirty="0"/>
              <a:t>Typologie, kategorizace</a:t>
            </a:r>
          </a:p>
          <a:p>
            <a:pPr>
              <a:buFontTx/>
              <a:buNone/>
            </a:pPr>
            <a:endParaRPr lang="cs-CZ" dirty="0"/>
          </a:p>
        </p:txBody>
      </p:sp>
    </p:spTree>
    <p:extLst>
      <p:ext uri="{BB962C8B-B14F-4D97-AF65-F5344CB8AC3E}">
        <p14:creationId xmlns:p14="http://schemas.microsoft.com/office/powerpoint/2010/main" val="2874885063"/>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24744"/>
          </a:xfrm>
        </p:spPr>
        <p:txBody>
          <a:bodyPr>
            <a:normAutofit/>
          </a:bodyPr>
          <a:lstStyle/>
          <a:p>
            <a:r>
              <a:rPr lang="cs-CZ" sz="3200"/>
              <a:t>Tématická analýza: Příklad </a:t>
            </a:r>
            <a:r>
              <a:rPr lang="cs-CZ" sz="3200" dirty="0"/>
              <a:t>kódovacího schématu</a:t>
            </a:r>
            <a:br>
              <a:rPr lang="cs-CZ" sz="3200" dirty="0"/>
            </a:br>
            <a:r>
              <a:rPr lang="cs-CZ" sz="3200" dirty="0"/>
              <a:t>Projekt o zkušenostech lidí s osteoporózou</a:t>
            </a:r>
          </a:p>
        </p:txBody>
      </p:sp>
      <p:graphicFrame>
        <p:nvGraphicFramePr>
          <p:cNvPr id="5" name="Zástupný symbol pro obsah 4"/>
          <p:cNvGraphicFramePr>
            <a:graphicFrameLocks noGrp="1"/>
          </p:cNvGraphicFramePr>
          <p:nvPr>
            <p:ph idx="1"/>
          </p:nvPr>
        </p:nvGraphicFramePr>
        <p:xfrm>
          <a:off x="457200" y="1268760"/>
          <a:ext cx="8229600" cy="520911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15902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964651">
                <a:tc>
                  <a:txBody>
                    <a:bodyPr/>
                    <a:lstStyle/>
                    <a:p>
                      <a:r>
                        <a:rPr lang="cs-CZ" dirty="0"/>
                        <a:t>1. Diagnóza</a:t>
                      </a:r>
                    </a:p>
                  </a:txBody>
                  <a:tcPr/>
                </a:tc>
                <a:tc>
                  <a:txBody>
                    <a:bodyPr/>
                    <a:lstStyle/>
                    <a:p>
                      <a:r>
                        <a:rPr lang="cs-CZ" dirty="0"/>
                        <a:t>2.</a:t>
                      </a:r>
                      <a:r>
                        <a:rPr lang="cs-CZ" baseline="0" dirty="0"/>
                        <a:t> Léčba</a:t>
                      </a:r>
                      <a:endParaRPr lang="cs-CZ" dirty="0"/>
                    </a:p>
                  </a:txBody>
                  <a:tcPr/>
                </a:tc>
                <a:tc>
                  <a:txBody>
                    <a:bodyPr/>
                    <a:lstStyle/>
                    <a:p>
                      <a:r>
                        <a:rPr lang="cs-CZ" dirty="0"/>
                        <a:t>3. Zvládání</a:t>
                      </a:r>
                    </a:p>
                  </a:txBody>
                  <a:tcPr/>
                </a:tc>
                <a:tc>
                  <a:txBody>
                    <a:bodyPr/>
                    <a:lstStyle/>
                    <a:p>
                      <a:r>
                        <a:rPr lang="cs-CZ" dirty="0"/>
                        <a:t>4. Informace a podpora</a:t>
                      </a:r>
                    </a:p>
                  </a:txBody>
                  <a:tcPr/>
                </a:tc>
                <a:tc>
                  <a:txBody>
                    <a:bodyPr/>
                    <a:lstStyle/>
                    <a:p>
                      <a:r>
                        <a:rPr lang="cs-CZ" dirty="0"/>
                        <a:t>5. Komunikace s lékaři</a:t>
                      </a:r>
                    </a:p>
                  </a:txBody>
                  <a:tcPr/>
                </a:tc>
                <a:tc>
                  <a:txBody>
                    <a:bodyPr/>
                    <a:lstStyle/>
                    <a:p>
                      <a:r>
                        <a:rPr lang="cs-CZ" dirty="0"/>
                        <a:t>6. Každodenní</a:t>
                      </a:r>
                      <a:r>
                        <a:rPr lang="cs-CZ" baseline="0" dirty="0"/>
                        <a:t> život</a:t>
                      </a:r>
                      <a:endParaRPr lang="cs-CZ" dirty="0"/>
                    </a:p>
                  </a:txBody>
                  <a:tcPr/>
                </a:tc>
                <a:extLst>
                  <a:ext uri="{0D108BD9-81ED-4DB2-BD59-A6C34878D82A}">
                    <a16:rowId xmlns:a16="http://schemas.microsoft.com/office/drawing/2014/main" val="10000"/>
                  </a:ext>
                </a:extLst>
              </a:tr>
              <a:tr h="964651">
                <a:tc>
                  <a:txBody>
                    <a:bodyPr/>
                    <a:lstStyle/>
                    <a:p>
                      <a:r>
                        <a:rPr lang="cs-CZ" dirty="0"/>
                        <a:t>První příznaky</a:t>
                      </a:r>
                    </a:p>
                  </a:txBody>
                  <a:tcPr/>
                </a:tc>
                <a:tc>
                  <a:txBody>
                    <a:bodyPr/>
                    <a:lstStyle/>
                    <a:p>
                      <a:r>
                        <a:rPr lang="cs-CZ" dirty="0"/>
                        <a:t>Léky</a:t>
                      </a:r>
                    </a:p>
                  </a:txBody>
                  <a:tcPr/>
                </a:tc>
                <a:tc>
                  <a:txBody>
                    <a:bodyPr/>
                    <a:lstStyle/>
                    <a:p>
                      <a:r>
                        <a:rPr lang="cs-CZ" dirty="0"/>
                        <a:t>Léčba bolesti</a:t>
                      </a:r>
                    </a:p>
                  </a:txBody>
                  <a:tcPr/>
                </a:tc>
                <a:tc>
                  <a:txBody>
                    <a:bodyPr/>
                    <a:lstStyle/>
                    <a:p>
                      <a:r>
                        <a:rPr lang="cs-CZ" dirty="0"/>
                        <a:t>Zdroje informací</a:t>
                      </a:r>
                    </a:p>
                  </a:txBody>
                  <a:tcPr/>
                </a:tc>
                <a:tc>
                  <a:txBody>
                    <a:bodyPr/>
                    <a:lstStyle/>
                    <a:p>
                      <a:r>
                        <a:rPr lang="cs-CZ" dirty="0"/>
                        <a:t>Komunikace</a:t>
                      </a:r>
                      <a:r>
                        <a:rPr lang="cs-CZ" baseline="0" dirty="0"/>
                        <a:t> v průběhu diagnózy</a:t>
                      </a:r>
                      <a:endParaRPr lang="cs-CZ" dirty="0"/>
                    </a:p>
                  </a:txBody>
                  <a:tcPr/>
                </a:tc>
                <a:tc>
                  <a:txBody>
                    <a:bodyPr/>
                    <a:lstStyle/>
                    <a:p>
                      <a:r>
                        <a:rPr lang="cs-CZ" dirty="0"/>
                        <a:t>Problémy</a:t>
                      </a:r>
                      <a:r>
                        <a:rPr lang="cs-CZ" baseline="0" dirty="0"/>
                        <a:t> s mobilitou</a:t>
                      </a:r>
                      <a:endParaRPr lang="cs-CZ" dirty="0"/>
                    </a:p>
                  </a:txBody>
                  <a:tcPr/>
                </a:tc>
                <a:extLst>
                  <a:ext uri="{0D108BD9-81ED-4DB2-BD59-A6C34878D82A}">
                    <a16:rowId xmlns:a16="http://schemas.microsoft.com/office/drawing/2014/main" val="10001"/>
                  </a:ext>
                </a:extLst>
              </a:tr>
              <a:tr h="964651">
                <a:tc>
                  <a:txBody>
                    <a:bodyPr/>
                    <a:lstStyle/>
                    <a:p>
                      <a:r>
                        <a:rPr lang="cs-CZ" dirty="0"/>
                        <a:t>Diagnostická vyšetření</a:t>
                      </a:r>
                    </a:p>
                  </a:txBody>
                  <a:tcPr/>
                </a:tc>
                <a:tc>
                  <a:txBody>
                    <a:bodyPr/>
                    <a:lstStyle/>
                    <a:p>
                      <a:r>
                        <a:rPr lang="cs-CZ" dirty="0"/>
                        <a:t>Chirurgická</a:t>
                      </a:r>
                      <a:r>
                        <a:rPr lang="cs-CZ" baseline="0" dirty="0"/>
                        <a:t> řešení</a:t>
                      </a:r>
                      <a:endParaRPr lang="cs-CZ" dirty="0"/>
                    </a:p>
                  </a:txBody>
                  <a:tcPr/>
                </a:tc>
                <a:tc>
                  <a:txBody>
                    <a:bodyPr/>
                    <a:lstStyle/>
                    <a:p>
                      <a:r>
                        <a:rPr lang="cs-CZ" dirty="0"/>
                        <a:t>Cvičení</a:t>
                      </a:r>
                    </a:p>
                  </a:txBody>
                  <a:tcPr/>
                </a:tc>
                <a:tc>
                  <a:txBody>
                    <a:bodyPr/>
                    <a:lstStyle/>
                    <a:p>
                      <a:r>
                        <a:rPr lang="cs-CZ" dirty="0"/>
                        <a:t>Zdroje</a:t>
                      </a:r>
                      <a:r>
                        <a:rPr lang="cs-CZ" baseline="0" dirty="0"/>
                        <a:t> podpory</a:t>
                      </a:r>
                      <a:endParaRPr lang="cs-CZ" dirty="0"/>
                    </a:p>
                  </a:txBody>
                  <a:tcPr/>
                </a:tc>
                <a:tc>
                  <a:txBody>
                    <a:bodyPr/>
                    <a:lstStyle/>
                    <a:p>
                      <a:r>
                        <a:rPr lang="cs-CZ" dirty="0"/>
                        <a:t>Komunikace v průběhu léčby</a:t>
                      </a:r>
                    </a:p>
                  </a:txBody>
                  <a:tcPr/>
                </a:tc>
                <a:tc>
                  <a:txBody>
                    <a:bodyPr/>
                    <a:lstStyle/>
                    <a:p>
                      <a:r>
                        <a:rPr lang="cs-CZ" dirty="0"/>
                        <a:t>Doprava</a:t>
                      </a:r>
                    </a:p>
                  </a:txBody>
                  <a:tcPr/>
                </a:tc>
                <a:extLst>
                  <a:ext uri="{0D108BD9-81ED-4DB2-BD59-A6C34878D82A}">
                    <a16:rowId xmlns:a16="http://schemas.microsoft.com/office/drawing/2014/main" val="10002"/>
                  </a:ext>
                </a:extLst>
              </a:tr>
              <a:tr h="675256">
                <a:tc>
                  <a:txBody>
                    <a:bodyPr/>
                    <a:lstStyle/>
                    <a:p>
                      <a:r>
                        <a:rPr lang="cs-CZ" dirty="0"/>
                        <a:t>Reakce na diagnózu</a:t>
                      </a:r>
                    </a:p>
                  </a:txBody>
                  <a:tcPr/>
                </a:tc>
                <a:tc>
                  <a:txBody>
                    <a:bodyPr/>
                    <a:lstStyle/>
                    <a:p>
                      <a:r>
                        <a:rPr lang="cs-CZ" dirty="0"/>
                        <a:t>Rehabilitace</a:t>
                      </a:r>
                    </a:p>
                  </a:txBody>
                  <a:tcPr/>
                </a:tc>
                <a:tc>
                  <a:txBody>
                    <a:bodyPr/>
                    <a:lstStyle/>
                    <a:p>
                      <a:r>
                        <a:rPr lang="cs-CZ" dirty="0"/>
                        <a:t>Organizace léčby</a:t>
                      </a:r>
                    </a:p>
                  </a:txBody>
                  <a:tcPr/>
                </a:tc>
                <a:tc>
                  <a:txBody>
                    <a:bodyPr/>
                    <a:lstStyle/>
                    <a:p>
                      <a:r>
                        <a:rPr lang="cs-CZ" dirty="0"/>
                        <a:t>Rodina jako podpora</a:t>
                      </a:r>
                    </a:p>
                  </a:txBody>
                  <a:tcPr/>
                </a:tc>
                <a:tc>
                  <a:txBody>
                    <a:bodyPr/>
                    <a:lstStyle/>
                    <a:p>
                      <a:r>
                        <a:rPr lang="cs-CZ" dirty="0"/>
                        <a:t>Změna lékaře</a:t>
                      </a:r>
                    </a:p>
                  </a:txBody>
                  <a:tcPr/>
                </a:tc>
                <a:tc>
                  <a:txBody>
                    <a:bodyPr/>
                    <a:lstStyle/>
                    <a:p>
                      <a:r>
                        <a:rPr lang="cs-CZ" dirty="0"/>
                        <a:t>Práce a peníze</a:t>
                      </a:r>
                    </a:p>
                  </a:txBody>
                  <a:tcPr/>
                </a:tc>
                <a:extLst>
                  <a:ext uri="{0D108BD9-81ED-4DB2-BD59-A6C34878D82A}">
                    <a16:rowId xmlns:a16="http://schemas.microsoft.com/office/drawing/2014/main" val="10003"/>
                  </a:ext>
                </a:extLst>
              </a:tr>
              <a:tr h="675256">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a:t>Svépomocné</a:t>
                      </a:r>
                      <a:r>
                        <a:rPr lang="cs-CZ" baseline="0" dirty="0"/>
                        <a:t> skupiny</a:t>
                      </a:r>
                      <a:endParaRPr lang="cs-CZ" dirty="0"/>
                    </a:p>
                  </a:txBody>
                  <a:tcPr/>
                </a:tc>
                <a:tc>
                  <a:txBody>
                    <a:bodyPr/>
                    <a:lstStyle/>
                    <a:p>
                      <a:endParaRPr lang="cs-CZ" dirty="0"/>
                    </a:p>
                  </a:txBody>
                  <a:tcPr/>
                </a:tc>
                <a:tc>
                  <a:txBody>
                    <a:bodyPr/>
                    <a:lstStyle/>
                    <a:p>
                      <a:r>
                        <a:rPr lang="cs-CZ" dirty="0"/>
                        <a:t>Sociální život</a:t>
                      </a:r>
                    </a:p>
                  </a:txBody>
                  <a:tcPr/>
                </a:tc>
                <a:extLst>
                  <a:ext uri="{0D108BD9-81ED-4DB2-BD59-A6C34878D82A}">
                    <a16:rowId xmlns:a16="http://schemas.microsoft.com/office/drawing/2014/main" val="10004"/>
                  </a:ext>
                </a:extLst>
              </a:tr>
              <a:tr h="964651">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a:t>Přizpůsobení domácnosti</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547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a:t>Vizualizace dat: 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3996926648"/>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Organizace dat pomáhající vzniku typologie</a:t>
            </a:r>
          </a:p>
        </p:txBody>
      </p:sp>
      <p:graphicFrame>
        <p:nvGraphicFramePr>
          <p:cNvPr id="4" name="Tabulka 3"/>
          <p:cNvGraphicFramePr>
            <a:graphicFrameLocks noGrp="1"/>
          </p:cNvGraphicFramePr>
          <p:nvPr>
            <p:extLst>
              <p:ext uri="{D42A27DB-BD31-4B8C-83A1-F6EECF244321}">
                <p14:modId xmlns:p14="http://schemas.microsoft.com/office/powerpoint/2010/main" val="3741725161"/>
              </p:ext>
            </p:extLst>
          </p:nvPr>
        </p:nvGraphicFramePr>
        <p:xfrm>
          <a:off x="1428728" y="2428868"/>
          <a:ext cx="4968552" cy="3106840"/>
        </p:xfrm>
        <a:graphic>
          <a:graphicData uri="http://schemas.openxmlformats.org/drawingml/2006/table">
            <a:tbl>
              <a:tblPr>
                <a:tableStyleId>{5C22544A-7EE6-4342-B048-85BDC9FD1C3A}</a:tableStyleId>
              </a:tblPr>
              <a:tblGrid>
                <a:gridCol w="1895517">
                  <a:extLst>
                    <a:ext uri="{9D8B030D-6E8A-4147-A177-3AD203B41FA5}">
                      <a16:colId xmlns:a16="http://schemas.microsoft.com/office/drawing/2014/main" val="20000"/>
                    </a:ext>
                  </a:extLst>
                </a:gridCol>
                <a:gridCol w="1249317">
                  <a:extLst>
                    <a:ext uri="{9D8B030D-6E8A-4147-A177-3AD203B41FA5}">
                      <a16:colId xmlns:a16="http://schemas.microsoft.com/office/drawing/2014/main" val="20001"/>
                    </a:ext>
                  </a:extLst>
                </a:gridCol>
                <a:gridCol w="1823718">
                  <a:extLst>
                    <a:ext uri="{9D8B030D-6E8A-4147-A177-3AD203B41FA5}">
                      <a16:colId xmlns:a16="http://schemas.microsoft.com/office/drawing/2014/main" val="20002"/>
                    </a:ext>
                  </a:extLst>
                </a:gridCol>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547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Kvalitativní výzkum</a:t>
            </a:r>
            <a:endParaRPr lang="en-US"/>
          </a:p>
        </p:txBody>
      </p:sp>
      <p:sp>
        <p:nvSpPr>
          <p:cNvPr id="3" name="Zástupný symbol pro obsah 2"/>
          <p:cNvSpPr>
            <a:spLocks noGrp="1"/>
          </p:cNvSpPr>
          <p:nvPr>
            <p:ph idx="1"/>
          </p:nvPr>
        </p:nvSpPr>
        <p:spPr>
          <a:xfrm>
            <a:off x="457200" y="2420888"/>
            <a:ext cx="8229600" cy="3705275"/>
          </a:xfrm>
        </p:spPr>
        <p:txBody>
          <a:bodyPr>
            <a:normAutofit/>
          </a:bodyPr>
          <a:lstStyle/>
          <a:p>
            <a:r>
              <a:rPr lang="cs-CZ"/>
              <a:t>Sběr kvalitativních data – slova, obrazy</a:t>
            </a:r>
          </a:p>
          <a:p>
            <a:r>
              <a:rPr lang="cs-CZ"/>
              <a:t>Důraz na přirozeně se vyskytující data</a:t>
            </a:r>
          </a:p>
          <a:p>
            <a:r>
              <a:rPr lang="cs-CZ"/>
              <a:t>Zájem o významy – svět z pohledu zkoumaných lidí</a:t>
            </a:r>
          </a:p>
          <a:p>
            <a:r>
              <a:rPr lang="cs-CZ"/>
              <a:t>Induktivní a cyklický postup</a:t>
            </a:r>
          </a:p>
          <a:p>
            <a:pPr marL="0" indent="0">
              <a:buNone/>
            </a:pPr>
            <a:endParaRPr lang="cs-CZ"/>
          </a:p>
        </p:txBody>
      </p:sp>
    </p:spTree>
    <p:extLst>
      <p:ext uri="{BB962C8B-B14F-4D97-AF65-F5344CB8AC3E}">
        <p14:creationId xmlns:p14="http://schemas.microsoft.com/office/powerpoint/2010/main" val="1820438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783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34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a:t>Typický výstup: model, schéma </a:t>
            </a:r>
            <a:r>
              <a:rPr lang="cs-CZ"/>
              <a:t> </a:t>
            </a:r>
            <a:br>
              <a:rPr lang="cs-CZ"/>
            </a:br>
            <a:r>
              <a:rPr lang="cs-CZ" sz="160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90750"/>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467" t="14951" r="15993" b="7091"/>
          <a:stretch>
            <a:fillRect/>
          </a:stretch>
        </p:blipFill>
        <p:spPr>
          <a:xfrm>
            <a:off x="684213" y="589891"/>
            <a:ext cx="7570787" cy="5184775"/>
          </a:xfrm>
          <a:noFill/>
        </p:spPr>
      </p:pic>
    </p:spTree>
    <p:extLst>
      <p:ext uri="{BB962C8B-B14F-4D97-AF65-F5344CB8AC3E}">
        <p14:creationId xmlns:p14="http://schemas.microsoft.com/office/powerpoint/2010/main" val="1563547896"/>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757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a:t>Sociální struktura/organizace a morální ekonomie</a:t>
            </a:r>
          </a:p>
        </p:txBody>
      </p:sp>
      <p:sp>
        <p:nvSpPr>
          <p:cNvPr id="3" name="TextovéPole 2">
            <a:extLst>
              <a:ext uri="{FF2B5EF4-FFF2-40B4-BE49-F238E27FC236}">
                <a16:creationId xmlns:a16="http://schemas.microsoft.com/office/drawing/2014/main" id="{7B2418F1-1CF2-45B5-850A-C9EE0D228B16}"/>
              </a:ext>
            </a:extLst>
          </p:cNvPr>
          <p:cNvSpPr txBox="1"/>
          <p:nvPr/>
        </p:nvSpPr>
        <p:spPr>
          <a:xfrm>
            <a:off x="5868144" y="6093296"/>
            <a:ext cx="3024336" cy="646331"/>
          </a:xfrm>
          <a:prstGeom prst="rect">
            <a:avLst/>
          </a:prstGeom>
          <a:noFill/>
        </p:spPr>
        <p:txBody>
          <a:bodyPr wrap="square" rtlCol="0">
            <a:spAutoFit/>
          </a:bodyPr>
          <a:lstStyle/>
          <a:p>
            <a:r>
              <a:rPr lang="cs-CZ" dirty="0"/>
              <a:t>Ondřej </a:t>
            </a:r>
            <a:r>
              <a:rPr lang="cs-CZ" dirty="0" err="1"/>
              <a:t>Hejnal</a:t>
            </a:r>
            <a:r>
              <a:rPr lang="cs-CZ" dirty="0"/>
              <a:t> a výzkum bezdomovectví</a:t>
            </a:r>
          </a:p>
        </p:txBody>
      </p:sp>
    </p:spTree>
    <p:extLst>
      <p:ext uri="{BB962C8B-B14F-4D97-AF65-F5344CB8AC3E}">
        <p14:creationId xmlns:p14="http://schemas.microsoft.com/office/powerpoint/2010/main" val="4151505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Sociální struktura a domov</a:t>
            </a:r>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656185">
                  <a:extLst>
                    <a:ext uri="{9D8B030D-6E8A-4147-A177-3AD203B41FA5}">
                      <a16:colId xmlns:a16="http://schemas.microsoft.com/office/drawing/2014/main" val="20004"/>
                    </a:ext>
                  </a:extLst>
                </a:gridCol>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ovéPole 2">
            <a:extLst>
              <a:ext uri="{FF2B5EF4-FFF2-40B4-BE49-F238E27FC236}">
                <a16:creationId xmlns:a16="http://schemas.microsoft.com/office/drawing/2014/main" id="{F278526F-A1C3-4047-92A6-26582AFC964D}"/>
              </a:ext>
            </a:extLst>
          </p:cNvPr>
          <p:cNvSpPr txBox="1"/>
          <p:nvPr/>
        </p:nvSpPr>
        <p:spPr>
          <a:xfrm>
            <a:off x="4139952" y="6381328"/>
            <a:ext cx="5004048" cy="369332"/>
          </a:xfrm>
          <a:prstGeom prst="rect">
            <a:avLst/>
          </a:prstGeom>
          <a:noFill/>
        </p:spPr>
        <p:txBody>
          <a:bodyPr wrap="square" rtlCol="0">
            <a:spAutoFit/>
          </a:bodyPr>
          <a:lstStyle/>
          <a:p>
            <a:r>
              <a:rPr lang="cs-CZ" dirty="0"/>
              <a:t>Ondřej </a:t>
            </a:r>
            <a:r>
              <a:rPr lang="cs-CZ" dirty="0" err="1"/>
              <a:t>Hejnal</a:t>
            </a:r>
            <a:r>
              <a:rPr lang="cs-CZ" dirty="0"/>
              <a:t> a výzkum bezdomovectví</a:t>
            </a:r>
          </a:p>
        </p:txBody>
      </p:sp>
    </p:spTree>
    <p:extLst>
      <p:ext uri="{BB962C8B-B14F-4D97-AF65-F5344CB8AC3E}">
        <p14:creationId xmlns:p14="http://schemas.microsoft.com/office/powerpoint/2010/main" val="234350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4157510428"/>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2E9AD-9BB1-4932-9354-377831F5AD11}"/>
              </a:ext>
            </a:extLst>
          </p:cNvPr>
          <p:cNvSpPr>
            <a:spLocks noGrp="1"/>
          </p:cNvSpPr>
          <p:nvPr>
            <p:ph type="title"/>
          </p:nvPr>
        </p:nvSpPr>
        <p:spPr>
          <a:xfrm>
            <a:off x="457200" y="274638"/>
            <a:ext cx="8229600" cy="1210146"/>
          </a:xfrm>
        </p:spPr>
        <p:txBody>
          <a:bodyPr>
            <a:normAutofit fontScale="90000"/>
          </a:bodyPr>
          <a:lstStyle/>
          <a:p>
            <a:r>
              <a:rPr lang="cs-CZ" dirty="0"/>
              <a:t>Příklad typologie rodičů ve vztahu k volbě ZŠ: </a:t>
            </a:r>
          </a:p>
        </p:txBody>
      </p:sp>
      <p:pic>
        <p:nvPicPr>
          <p:cNvPr id="4" name="Zástupný obsah 3">
            <a:extLst>
              <a:ext uri="{FF2B5EF4-FFF2-40B4-BE49-F238E27FC236}">
                <a16:creationId xmlns:a16="http://schemas.microsoft.com/office/drawing/2014/main" id="{658FAAFC-065A-48E5-8ACB-E21DA3CFD3DA}"/>
              </a:ext>
            </a:extLst>
          </p:cNvPr>
          <p:cNvPicPr>
            <a:picLocks noGrp="1" noChangeAspect="1"/>
          </p:cNvPicPr>
          <p:nvPr>
            <p:ph idx="1"/>
          </p:nvPr>
        </p:nvPicPr>
        <p:blipFill rotWithShape="1">
          <a:blip r:embed="rId2"/>
          <a:srcRect l="18677" t="17452" r="21362" b="6180"/>
          <a:stretch/>
        </p:blipFill>
        <p:spPr>
          <a:xfrm>
            <a:off x="1079612" y="1417638"/>
            <a:ext cx="6984776" cy="5004019"/>
          </a:xfrm>
          <a:prstGeom prst="rect">
            <a:avLst/>
          </a:prstGeom>
        </p:spPr>
      </p:pic>
    </p:spTree>
    <p:extLst>
      <p:ext uri="{BB962C8B-B14F-4D97-AF65-F5344CB8AC3E}">
        <p14:creationId xmlns:p14="http://schemas.microsoft.com/office/powerpoint/2010/main" val="3468238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2DF8879-360F-4FA0-A19E-2CA340F29D6F}"/>
              </a:ext>
            </a:extLst>
          </p:cNvPr>
          <p:cNvPicPr>
            <a:picLocks noChangeAspect="1"/>
          </p:cNvPicPr>
          <p:nvPr/>
        </p:nvPicPr>
        <p:blipFill rotWithShape="1">
          <a:blip r:embed="rId2"/>
          <a:srcRect l="20864" t="12201" r="20862" b="10895"/>
          <a:stretch/>
        </p:blipFill>
        <p:spPr>
          <a:xfrm>
            <a:off x="827584" y="188639"/>
            <a:ext cx="7416824" cy="5505737"/>
          </a:xfrm>
          <a:prstGeom prst="rect">
            <a:avLst/>
          </a:prstGeom>
        </p:spPr>
      </p:pic>
      <p:sp>
        <p:nvSpPr>
          <p:cNvPr id="5" name="TextovéPole 4">
            <a:extLst>
              <a:ext uri="{FF2B5EF4-FFF2-40B4-BE49-F238E27FC236}">
                <a16:creationId xmlns:a16="http://schemas.microsoft.com/office/drawing/2014/main" id="{B59668DE-AA76-4D66-A05C-D703D8490402}"/>
              </a:ext>
            </a:extLst>
          </p:cNvPr>
          <p:cNvSpPr txBox="1"/>
          <p:nvPr/>
        </p:nvSpPr>
        <p:spPr>
          <a:xfrm>
            <a:off x="3203848" y="6093296"/>
            <a:ext cx="5616624" cy="648072"/>
          </a:xfrm>
          <a:prstGeom prst="rect">
            <a:avLst/>
          </a:prstGeom>
          <a:noFill/>
        </p:spPr>
        <p:txBody>
          <a:bodyPr wrap="square" rtlCol="0">
            <a:spAutoFit/>
          </a:bodyPr>
          <a:lstStyle/>
          <a:p>
            <a:r>
              <a:rPr lang="cs-CZ" dirty="0"/>
              <a:t>Simonová, J. (2015). Postoje rodičů k volbě základní školy. </a:t>
            </a:r>
            <a:r>
              <a:rPr lang="cs-CZ" i="1" dirty="0"/>
              <a:t>Studia </a:t>
            </a:r>
            <a:r>
              <a:rPr lang="cs-CZ" i="1" dirty="0" err="1"/>
              <a:t>paedagogica</a:t>
            </a:r>
            <a:r>
              <a:rPr lang="cs-CZ" dirty="0"/>
              <a:t>, </a:t>
            </a:r>
            <a:r>
              <a:rPr lang="cs-CZ" i="1" dirty="0"/>
              <a:t>20</a:t>
            </a:r>
            <a:r>
              <a:rPr lang="cs-CZ" dirty="0"/>
              <a:t>(3), 69-88.</a:t>
            </a:r>
          </a:p>
        </p:txBody>
      </p:sp>
    </p:spTree>
    <p:extLst>
      <p:ext uri="{BB962C8B-B14F-4D97-AF65-F5344CB8AC3E}">
        <p14:creationId xmlns:p14="http://schemas.microsoft.com/office/powerpoint/2010/main" val="31168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1666373315"/>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Sekvence</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3996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a:t>Jak mi může pomoci počítač?</a:t>
            </a:r>
            <a:br>
              <a:rPr lang="cs-CZ" dirty="0"/>
            </a:br>
            <a:r>
              <a:rPr lang="cs-CZ" dirty="0"/>
              <a:t>Jde to i bez něj?</a:t>
            </a:r>
          </a:p>
        </p:txBody>
      </p:sp>
      <p:sp>
        <p:nvSpPr>
          <p:cNvPr id="2" name="TextovéPole 1">
            <a:extLst>
              <a:ext uri="{FF2B5EF4-FFF2-40B4-BE49-F238E27FC236}">
                <a16:creationId xmlns:a16="http://schemas.microsoft.com/office/drawing/2014/main" id="{69F23576-9E89-4F62-883E-5825D17A97D8}"/>
              </a:ext>
            </a:extLst>
          </p:cNvPr>
          <p:cNvSpPr txBox="1"/>
          <p:nvPr/>
        </p:nvSpPr>
        <p:spPr>
          <a:xfrm>
            <a:off x="611560" y="1988840"/>
            <a:ext cx="5472608" cy="3539430"/>
          </a:xfrm>
          <a:prstGeom prst="rect">
            <a:avLst/>
          </a:prstGeom>
          <a:noFill/>
        </p:spPr>
        <p:txBody>
          <a:bodyPr wrap="square" rtlCol="0">
            <a:spAutoFit/>
          </a:bodyPr>
          <a:lstStyle/>
          <a:p>
            <a:r>
              <a:rPr lang="cs-CZ" sz="3200" dirty="0" err="1"/>
              <a:t>Atlas.ti</a:t>
            </a:r>
            <a:endParaRPr lang="cs-CZ" sz="3200" dirty="0"/>
          </a:p>
          <a:p>
            <a:endParaRPr lang="cs-CZ" sz="3200" dirty="0"/>
          </a:p>
          <a:p>
            <a:r>
              <a:rPr lang="cs-CZ" sz="3200" dirty="0"/>
              <a:t>QDA </a:t>
            </a:r>
            <a:r>
              <a:rPr lang="cs-CZ" sz="3200" dirty="0" err="1"/>
              <a:t>Minerlite</a:t>
            </a:r>
            <a:endParaRPr lang="cs-CZ" sz="3200" dirty="0"/>
          </a:p>
          <a:p>
            <a:endParaRPr lang="cs-CZ" sz="3200" dirty="0"/>
          </a:p>
          <a:p>
            <a:r>
              <a:rPr lang="cs-CZ" sz="3200" dirty="0"/>
              <a:t>MAXQDA</a:t>
            </a:r>
          </a:p>
          <a:p>
            <a:endParaRPr lang="cs-CZ" sz="3200" dirty="0"/>
          </a:p>
          <a:p>
            <a:r>
              <a:rPr lang="cs-CZ" sz="3200" dirty="0" err="1"/>
              <a:t>NVivo</a:t>
            </a:r>
            <a:endParaRPr lang="cs-CZ" sz="3200" dirty="0"/>
          </a:p>
        </p:txBody>
      </p:sp>
    </p:spTree>
    <p:extLst>
      <p:ext uri="{BB962C8B-B14F-4D97-AF65-F5344CB8AC3E}">
        <p14:creationId xmlns:p14="http://schemas.microsoft.com/office/powerpoint/2010/main" val="343367640"/>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00184"/>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5614"/>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31937"/>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476672"/>
            <a:ext cx="4896544" cy="369332"/>
          </a:xfrm>
          <a:prstGeom prst="rect">
            <a:avLst/>
          </a:prstGeom>
          <a:noFill/>
        </p:spPr>
        <p:txBody>
          <a:bodyPr wrap="square" rtlCol="0">
            <a:spAutoFit/>
          </a:bodyPr>
          <a:lstStyle/>
          <a:p>
            <a:r>
              <a:rPr lang="cs-CZ"/>
              <a:t>Shrnutí: Hlavní dvě metody kvalitativního výzkumu</a:t>
            </a:r>
            <a:endParaRPr lang="en-US"/>
          </a:p>
        </p:txBody>
      </p:sp>
      <p:pic>
        <p:nvPicPr>
          <p:cNvPr id="1026" name="Picture 2" descr="VÃ½sledek obrÃ¡zku pro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3" y="2204864"/>
            <a:ext cx="359238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psan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321595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2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Dobrý článek nejde napsat na základě nekvalitně provedeného výzkumu. (</a:t>
            </a:r>
            <a:r>
              <a:rPr lang="cs-CZ" dirty="0" err="1"/>
              <a:t>Šeďová</a:t>
            </a:r>
            <a:r>
              <a:rPr lang="cs-CZ" dirty="0"/>
              <a:t>, </a:t>
            </a:r>
            <a:r>
              <a:rPr lang="cs-CZ" dirty="0" err="1"/>
              <a:t>Švaříček</a:t>
            </a:r>
            <a:r>
              <a:rPr lang="cs-CZ" dirty="0"/>
              <a:t> 2013)</a:t>
            </a:r>
          </a:p>
          <a:p>
            <a:pPr marL="0" indent="0">
              <a:buNone/>
            </a:pPr>
            <a:endParaRPr lang="cs-CZ" dirty="0"/>
          </a:p>
          <a:p>
            <a:pPr marL="0" indent="0">
              <a:buNone/>
            </a:pPr>
            <a:r>
              <a:rPr lang="cs-CZ" dirty="0"/>
              <a:t>Není jiné metody, než být pronikavě inteligentní (Ivo Možný)</a:t>
            </a:r>
          </a:p>
          <a:p>
            <a:pPr marL="0" indent="0">
              <a:buNone/>
            </a:pPr>
            <a:endParaRPr lang="cs-CZ" dirty="0"/>
          </a:p>
          <a:p>
            <a:pPr marL="0" indent="0">
              <a:buNone/>
            </a:pPr>
            <a:r>
              <a:rPr lang="cs-CZ" dirty="0"/>
              <a:t>Abychom mohli dobře psát, musíme hodně číst.</a:t>
            </a:r>
          </a:p>
          <a:p>
            <a:pPr marL="0" indent="0">
              <a:buNone/>
            </a:pPr>
            <a:endParaRPr lang="cs-CZ" dirty="0"/>
          </a:p>
          <a:p>
            <a:pPr>
              <a:buNone/>
            </a:pPr>
            <a:endParaRPr lang="cs-CZ" dirty="0"/>
          </a:p>
        </p:txBody>
      </p:sp>
    </p:spTree>
    <p:extLst>
      <p:ext uri="{BB962C8B-B14F-4D97-AF65-F5344CB8AC3E}">
        <p14:creationId xmlns:p14="http://schemas.microsoft.com/office/powerpoint/2010/main" val="377447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3600" dirty="0"/>
              <a:t>„</a:t>
            </a:r>
            <a:r>
              <a:rPr lang="cs-CZ" sz="3600" b="1" u="sng" dirty="0"/>
              <a:t>Nezačíná se s teorií, která se dokazuje.</a:t>
            </a:r>
            <a:r>
              <a:rPr lang="cs-CZ" sz="3600" dirty="0"/>
              <a:t> Spíše se začíná s oblastí studia a zkoumá se vše, co se v této oblasti </a:t>
            </a:r>
            <a:r>
              <a:rPr lang="cs-CZ" sz="3600" b="1" u="sng" dirty="0"/>
              <a:t>vynořuje</a:t>
            </a:r>
            <a:r>
              <a:rPr lang="cs-CZ" sz="3600" dirty="0"/>
              <a:t>.“ </a:t>
            </a:r>
          </a:p>
          <a:p>
            <a:pPr>
              <a:lnSpc>
                <a:spcPct val="90000"/>
              </a:lnSpc>
              <a:buFontTx/>
              <a:buNone/>
            </a:pPr>
            <a:r>
              <a:rPr lang="cs-CZ" sz="2800" dirty="0"/>
              <a:t>(Glaser, Strauss: </a:t>
            </a:r>
            <a:r>
              <a:rPr lang="cs-CZ" sz="2800" dirty="0" err="1"/>
              <a:t>Grounded</a:t>
            </a:r>
            <a:r>
              <a:rPr lang="cs-CZ" sz="2800" dirty="0"/>
              <a:t> </a:t>
            </a:r>
            <a:r>
              <a:rPr lang="cs-CZ" sz="2800" dirty="0" err="1"/>
              <a:t>theory</a:t>
            </a:r>
            <a:r>
              <a:rPr lang="cs-CZ" sz="2800" dirty="0"/>
              <a:t>) </a:t>
            </a:r>
          </a:p>
        </p:txBody>
      </p:sp>
    </p:spTree>
    <p:extLst>
      <p:ext uri="{BB962C8B-B14F-4D97-AF65-F5344CB8AC3E}">
        <p14:creationId xmlns:p14="http://schemas.microsoft.com/office/powerpoint/2010/main" val="17840314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a:t>Jak v praxi probíhá analýza?</a:t>
            </a:r>
          </a:p>
        </p:txBody>
      </p:sp>
      <p:sp>
        <p:nvSpPr>
          <p:cNvPr id="65539" name="Rectangle 3"/>
          <p:cNvSpPr>
            <a:spLocks noGrp="1" noChangeArrowheads="1"/>
          </p:cNvSpPr>
          <p:nvPr>
            <p:ph type="body" idx="1"/>
          </p:nvPr>
        </p:nvSpPr>
        <p:spPr>
          <a:xfrm>
            <a:off x="457200" y="1557338"/>
            <a:ext cx="8229600" cy="5112022"/>
          </a:xfrm>
        </p:spPr>
        <p:txBody>
          <a:bodyPr>
            <a:normAutofit fontScale="92500" lnSpcReduction="20000"/>
          </a:bodyPr>
          <a:lstStyle/>
          <a:p>
            <a:pPr marL="609600" indent="-609600">
              <a:lnSpc>
                <a:spcPct val="80000"/>
              </a:lnSpc>
              <a:buNone/>
            </a:pPr>
            <a:r>
              <a:rPr lang="cs-CZ" sz="2000" dirty="0"/>
              <a:t>Na začátku všeho je text nebo jiný dokument (co všechno je předmětem analýzy?</a:t>
            </a:r>
          </a:p>
          <a:p>
            <a:pPr marL="609600" indent="-609600">
              <a:lnSpc>
                <a:spcPct val="80000"/>
              </a:lnSpc>
              <a:buNone/>
            </a:pPr>
            <a:endParaRPr lang="cs-CZ" sz="2000" dirty="0"/>
          </a:p>
          <a:p>
            <a:pPr marL="609600" indent="-609600">
              <a:lnSpc>
                <a:spcPct val="80000"/>
              </a:lnSpc>
              <a:buNone/>
            </a:pPr>
            <a:r>
              <a:rPr lang="cs-CZ" sz="1600" dirty="0"/>
              <a:t>Shromáždění a uspořádání dat</a:t>
            </a:r>
          </a:p>
          <a:p>
            <a:pPr marL="609600" indent="-609600">
              <a:lnSpc>
                <a:spcPct val="80000"/>
              </a:lnSpc>
              <a:buNone/>
            </a:pPr>
            <a:endParaRPr lang="cs-CZ" sz="1600" dirty="0"/>
          </a:p>
          <a:p>
            <a:pPr marL="609600" indent="-609600">
              <a:lnSpc>
                <a:spcPct val="80000"/>
              </a:lnSpc>
              <a:buAutoNum type="arabicPeriod"/>
            </a:pPr>
            <a:r>
              <a:rPr lang="cs-CZ" sz="2000" dirty="0"/>
              <a:t>„Ponoření se“ do dat</a:t>
            </a:r>
          </a:p>
          <a:p>
            <a:pPr marL="609600" indent="-609600">
              <a:lnSpc>
                <a:spcPct val="80000"/>
              </a:lnSpc>
              <a:buAutoNum type="arabicPeriod"/>
            </a:pPr>
            <a:r>
              <a:rPr lang="cs-CZ" sz="2000" dirty="0"/>
              <a:t>Organizace dat, kódování s cílem vybrat to nejdůležitější, rozčlenit text na kousky. Postupujeme od otevřeného kódování (co se v datech děje?) po zaměření kódování</a:t>
            </a:r>
          </a:p>
          <a:p>
            <a:pPr marL="609600" indent="-609600">
              <a:lnSpc>
                <a:spcPct val="80000"/>
              </a:lnSpc>
              <a:buAutoNum type="arabicPeriod"/>
            </a:pPr>
            <a:endParaRPr lang="cs-CZ" sz="2000" dirty="0"/>
          </a:p>
          <a:p>
            <a:pPr marL="0" indent="0">
              <a:lnSpc>
                <a:spcPct val="80000"/>
              </a:lnSpc>
              <a:buNone/>
            </a:pPr>
            <a:endParaRPr lang="cs-CZ" sz="2000" dirty="0"/>
          </a:p>
          <a:p>
            <a:pPr marL="0" indent="0">
              <a:lnSpc>
                <a:spcPct val="80000"/>
              </a:lnSpc>
              <a:buNone/>
            </a:pPr>
            <a:endParaRPr lang="cs-CZ" sz="2000" dirty="0"/>
          </a:p>
          <a:p>
            <a:pPr marL="0" indent="0">
              <a:lnSpc>
                <a:spcPct val="80000"/>
              </a:lnSpc>
              <a:buNone/>
            </a:pPr>
            <a:endParaRPr lang="cs-CZ" sz="2000" dirty="0"/>
          </a:p>
          <a:p>
            <a:pPr marL="0" indent="0">
              <a:lnSpc>
                <a:spcPct val="80000"/>
              </a:lnSpc>
              <a:buNone/>
            </a:pPr>
            <a:endParaRPr lang="cs-CZ" sz="2000" dirty="0"/>
          </a:p>
          <a:p>
            <a:pPr marL="0" indent="0">
              <a:lnSpc>
                <a:spcPct val="80000"/>
              </a:lnSpc>
              <a:buNone/>
            </a:pPr>
            <a:endParaRPr lang="cs-CZ" sz="2000" dirty="0"/>
          </a:p>
          <a:p>
            <a:pPr marL="0" indent="0">
              <a:lnSpc>
                <a:spcPct val="80000"/>
              </a:lnSpc>
              <a:buNone/>
            </a:pPr>
            <a:r>
              <a:rPr lang="cs-CZ" sz="2000" dirty="0"/>
              <a:t>3. 	Revize a přepracovávání kódů</a:t>
            </a:r>
          </a:p>
          <a:p>
            <a:pPr marL="0" indent="0">
              <a:lnSpc>
                <a:spcPct val="80000"/>
              </a:lnSpc>
              <a:buNone/>
            </a:pPr>
            <a:r>
              <a:rPr lang="cs-CZ" sz="2000" dirty="0"/>
              <a:t>4. 	Od kódů k tématům, kategoriím a vztahům mezi nimi. Kusy textu 	označené jaké významné se propojují</a:t>
            </a:r>
          </a:p>
          <a:p>
            <a:pPr marL="0" indent="0">
              <a:lnSpc>
                <a:spcPct val="80000"/>
              </a:lnSpc>
              <a:buNone/>
            </a:pPr>
            <a:r>
              <a:rPr lang="cs-CZ" sz="2000" dirty="0"/>
              <a:t>5. 	Během celého procesu výzkumník píše poznámky a postupně tak 	kategorie rozpracovává a vytváří teorii, kterou ověřuje a rozpracovává 	dalším sběrem dat a analýzou</a:t>
            </a:r>
          </a:p>
          <a:p>
            <a:pPr marL="0" indent="0">
              <a:lnSpc>
                <a:spcPct val="80000"/>
              </a:lnSpc>
              <a:buNone/>
            </a:pPr>
            <a:r>
              <a:rPr lang="cs-CZ" sz="2000" dirty="0"/>
              <a:t>6. 	Analýza jako vytváření nového textu na podkladě posbíraných dat – 	redukce dat, expanze textu výzkumníka</a:t>
            </a:r>
          </a:p>
          <a:p>
            <a:pPr marL="0" indent="0">
              <a:lnSpc>
                <a:spcPct val="80000"/>
              </a:lnSpc>
              <a:buNone/>
            </a:pPr>
            <a:r>
              <a:rPr lang="cs-CZ" sz="2000" dirty="0"/>
              <a:t>7. 	Pozor, analýza je vedena zájmem o významy spíše než o fakta!</a:t>
            </a:r>
          </a:p>
          <a:p>
            <a:pPr marL="609600" indent="-609600">
              <a:lnSpc>
                <a:spcPct val="80000"/>
              </a:lnSpc>
              <a:buNone/>
            </a:pPr>
            <a:endParaRPr lang="cs-CZ" sz="2000" dirty="0"/>
          </a:p>
          <a:p>
            <a:pPr marL="609600" indent="-609600">
              <a:lnSpc>
                <a:spcPct val="80000"/>
              </a:lnSpc>
            </a:pPr>
            <a:endParaRPr lang="cs-CZ" sz="2000" dirty="0"/>
          </a:p>
        </p:txBody>
      </p:sp>
      <p:pic>
        <p:nvPicPr>
          <p:cNvPr id="4" name="Picture 4" descr="Výsledek obrázku pro vysypané 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996952"/>
            <a:ext cx="2458616" cy="1446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abovethelaw.com/wp-content/uploads/2013/01/file-cabine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996952"/>
            <a:ext cx="1478238" cy="14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734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wipe(left)">
                                      <p:cBhvr>
                                        <p:cTn id="22" dur="500"/>
                                        <p:tgtEl>
                                          <p:spTgt spid="655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wipe(left)">
                                      <p:cBhvr>
                                        <p:cTn id="27" dur="500"/>
                                        <p:tgtEl>
                                          <p:spTgt spid="655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12" end="12"/>
                                            </p:txEl>
                                          </p:spTgt>
                                        </p:tgtEl>
                                        <p:attrNameLst>
                                          <p:attrName>style.visibility</p:attrName>
                                        </p:attrNameLst>
                                      </p:cBhvr>
                                      <p:to>
                                        <p:strVal val="visible"/>
                                      </p:to>
                                    </p:set>
                                    <p:animEffect transition="in" filter="wipe(left)">
                                      <p:cBhvr>
                                        <p:cTn id="32" dur="500"/>
                                        <p:tgtEl>
                                          <p:spTgt spid="65539">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13" end="13"/>
                                            </p:txEl>
                                          </p:spTgt>
                                        </p:tgtEl>
                                        <p:attrNameLst>
                                          <p:attrName>style.visibility</p:attrName>
                                        </p:attrNameLst>
                                      </p:cBhvr>
                                      <p:to>
                                        <p:strVal val="visible"/>
                                      </p:to>
                                    </p:set>
                                    <p:animEffect transition="in" filter="wipe(left)">
                                      <p:cBhvr>
                                        <p:cTn id="37" dur="500"/>
                                        <p:tgtEl>
                                          <p:spTgt spid="65539">
                                            <p:txEl>
                                              <p:pRg st="13" end="1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14" end="14"/>
                                            </p:txEl>
                                          </p:spTgt>
                                        </p:tgtEl>
                                        <p:attrNameLst>
                                          <p:attrName>style.visibility</p:attrName>
                                        </p:attrNameLst>
                                      </p:cBhvr>
                                      <p:to>
                                        <p:strVal val="visible"/>
                                      </p:to>
                                    </p:set>
                                    <p:animEffect transition="in" filter="wipe(left)">
                                      <p:cBhvr>
                                        <p:cTn id="42" dur="500"/>
                                        <p:tgtEl>
                                          <p:spTgt spid="65539">
                                            <p:txEl>
                                              <p:pRg st="14" end="1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39">
                                            <p:txEl>
                                              <p:pRg st="15" end="15"/>
                                            </p:txEl>
                                          </p:spTgt>
                                        </p:tgtEl>
                                        <p:attrNameLst>
                                          <p:attrName>style.visibility</p:attrName>
                                        </p:attrNameLst>
                                      </p:cBhvr>
                                      <p:to>
                                        <p:strVal val="visible"/>
                                      </p:to>
                                    </p:set>
                                    <p:animEffect transition="in" filter="wipe(left)">
                                      <p:cBhvr>
                                        <p:cTn id="47" dur="500"/>
                                        <p:tgtEl>
                                          <p:spTgt spid="65539">
                                            <p:txEl>
                                              <p:pRg st="15" end="1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39">
                                            <p:txEl>
                                              <p:pRg st="16" end="16"/>
                                            </p:txEl>
                                          </p:spTgt>
                                        </p:tgtEl>
                                        <p:attrNameLst>
                                          <p:attrName>style.visibility</p:attrName>
                                        </p:attrNameLst>
                                      </p:cBhvr>
                                      <p:to>
                                        <p:strVal val="visible"/>
                                      </p:to>
                                    </p:set>
                                    <p:animEffect transition="in" filter="wipe(left)">
                                      <p:cBhvr>
                                        <p:cTn id="52" dur="500"/>
                                        <p:tgtEl>
                                          <p:spTgt spid="6553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se šipkou 4"/>
          <p:cNvCxnSpPr/>
          <p:nvPr/>
        </p:nvCxnSpPr>
        <p:spPr>
          <a:xfrm flipV="1">
            <a:off x="899592" y="298911"/>
            <a:ext cx="0" cy="5328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55576" y="5661248"/>
            <a:ext cx="6768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77272"/>
            <a:ext cx="1224136" cy="646331"/>
          </a:xfrm>
          <a:prstGeom prst="rect">
            <a:avLst/>
          </a:prstGeom>
          <a:noFill/>
        </p:spPr>
        <p:txBody>
          <a:bodyPr wrap="square" rtlCol="0">
            <a:spAutoFit/>
          </a:bodyPr>
          <a:lstStyle/>
          <a:p>
            <a:r>
              <a:rPr lang="cs-CZ" dirty="0"/>
              <a:t>Začátek analýzy</a:t>
            </a:r>
          </a:p>
        </p:txBody>
      </p:sp>
      <p:sp>
        <p:nvSpPr>
          <p:cNvPr id="20" name="TextovéPole 19"/>
          <p:cNvSpPr txBox="1"/>
          <p:nvPr/>
        </p:nvSpPr>
        <p:spPr>
          <a:xfrm>
            <a:off x="7308304" y="6021288"/>
            <a:ext cx="792088" cy="369332"/>
          </a:xfrm>
          <a:prstGeom prst="rect">
            <a:avLst/>
          </a:prstGeom>
          <a:noFill/>
        </p:spPr>
        <p:txBody>
          <a:bodyPr wrap="square" rtlCol="0">
            <a:spAutoFit/>
          </a:bodyPr>
          <a:lstStyle/>
          <a:p>
            <a:r>
              <a:rPr lang="cs-CZ" dirty="0"/>
              <a:t>Den D</a:t>
            </a:r>
          </a:p>
        </p:txBody>
      </p:sp>
      <p:sp>
        <p:nvSpPr>
          <p:cNvPr id="21" name="TextovéPole 20"/>
          <p:cNvSpPr txBox="1"/>
          <p:nvPr/>
        </p:nvSpPr>
        <p:spPr>
          <a:xfrm>
            <a:off x="0" y="4869160"/>
            <a:ext cx="2123728" cy="369332"/>
          </a:xfrm>
          <a:prstGeom prst="rect">
            <a:avLst/>
          </a:prstGeom>
          <a:noFill/>
        </p:spPr>
        <p:txBody>
          <a:bodyPr wrap="square" rtlCol="0">
            <a:spAutoFit/>
          </a:bodyPr>
          <a:lstStyle/>
          <a:p>
            <a:r>
              <a:rPr lang="cs-CZ" dirty="0"/>
              <a:t>Vlastní text – 20 %</a:t>
            </a:r>
          </a:p>
        </p:txBody>
      </p:sp>
      <p:sp>
        <p:nvSpPr>
          <p:cNvPr id="22" name="TextovéPole 21"/>
          <p:cNvSpPr txBox="1"/>
          <p:nvPr/>
        </p:nvSpPr>
        <p:spPr>
          <a:xfrm>
            <a:off x="179512" y="2060848"/>
            <a:ext cx="720080" cy="646331"/>
          </a:xfrm>
          <a:prstGeom prst="rect">
            <a:avLst/>
          </a:prstGeom>
          <a:noFill/>
        </p:spPr>
        <p:txBody>
          <a:bodyPr wrap="square" rtlCol="0">
            <a:spAutoFit/>
          </a:bodyPr>
          <a:lstStyle/>
          <a:p>
            <a:r>
              <a:rPr lang="cs-CZ" dirty="0"/>
              <a:t>Data 80 %</a:t>
            </a:r>
          </a:p>
        </p:txBody>
      </p:sp>
      <p:sp>
        <p:nvSpPr>
          <p:cNvPr id="23" name="TextovéPole 22"/>
          <p:cNvSpPr txBox="1"/>
          <p:nvPr/>
        </p:nvSpPr>
        <p:spPr>
          <a:xfrm>
            <a:off x="7812360" y="5085184"/>
            <a:ext cx="792088" cy="646331"/>
          </a:xfrm>
          <a:prstGeom prst="rect">
            <a:avLst/>
          </a:prstGeom>
          <a:noFill/>
        </p:spPr>
        <p:txBody>
          <a:bodyPr wrap="square" rtlCol="0">
            <a:spAutoFit/>
          </a:bodyPr>
          <a:lstStyle/>
          <a:p>
            <a:r>
              <a:rPr lang="cs-CZ" dirty="0"/>
              <a:t>Data 20 %</a:t>
            </a:r>
          </a:p>
        </p:txBody>
      </p:sp>
      <p:sp>
        <p:nvSpPr>
          <p:cNvPr id="24" name="TextovéPole 23"/>
          <p:cNvSpPr txBox="1"/>
          <p:nvPr/>
        </p:nvSpPr>
        <p:spPr>
          <a:xfrm>
            <a:off x="6876256" y="2060848"/>
            <a:ext cx="1872208" cy="369332"/>
          </a:xfrm>
          <a:prstGeom prst="rect">
            <a:avLst/>
          </a:prstGeom>
          <a:noFill/>
        </p:spPr>
        <p:txBody>
          <a:bodyPr wrap="square" rtlCol="0">
            <a:spAutoFit/>
          </a:bodyPr>
          <a:lstStyle/>
          <a:p>
            <a:r>
              <a:rPr lang="cs-CZ" dirty="0"/>
              <a:t>Vlastní text 80 %</a:t>
            </a:r>
          </a:p>
        </p:txBody>
      </p:sp>
      <p:cxnSp>
        <p:nvCxnSpPr>
          <p:cNvPr id="27" name="Přímá spojnice se šipkou 26"/>
          <p:cNvCxnSpPr/>
          <p:nvPr/>
        </p:nvCxnSpPr>
        <p:spPr>
          <a:xfrm flipV="1">
            <a:off x="935596" y="1052736"/>
            <a:ext cx="6876764" cy="3600400"/>
          </a:xfrm>
          <a:prstGeom prst="straightConnector1">
            <a:avLst/>
          </a:prstGeom>
          <a:ln w="4127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1007604" y="1340768"/>
            <a:ext cx="6516724" cy="3456384"/>
          </a:xfrm>
          <a:prstGeom prst="straightConnector1">
            <a:avLst/>
          </a:prstGeom>
          <a:ln w="41275">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Jak poznám, co je důležité?</a:t>
            </a:r>
            <a:endParaRPr lang="en-US"/>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269331"/>
            <a:ext cx="8128000" cy="3187700"/>
          </a:xfrm>
        </p:spPr>
      </p:pic>
    </p:spTree>
    <p:extLst>
      <p:ext uri="{BB962C8B-B14F-4D97-AF65-F5344CB8AC3E}">
        <p14:creationId xmlns:p14="http://schemas.microsoft.com/office/powerpoint/2010/main" val="120322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a:t>Toušek 2012: 86</a:t>
            </a:r>
          </a:p>
        </p:txBody>
      </p:sp>
    </p:spTree>
    <p:extLst>
      <p:ext uri="{BB962C8B-B14F-4D97-AF65-F5344CB8AC3E}">
        <p14:creationId xmlns:p14="http://schemas.microsoft.com/office/powerpoint/2010/main" val="1701978628"/>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2084</Words>
  <Application>Microsoft Office PowerPoint</Application>
  <PresentationFormat>Předvádění na obrazovce (4:3)</PresentationFormat>
  <Paragraphs>208</Paragraphs>
  <Slides>46</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46</vt:i4>
      </vt:variant>
    </vt:vector>
  </HeadingPairs>
  <TitlesOfParts>
    <vt:vector size="49" baseType="lpstr">
      <vt:lpstr>Arial</vt:lpstr>
      <vt:lpstr>Calibri</vt:lpstr>
      <vt:lpstr>Motiv sady Office</vt:lpstr>
      <vt:lpstr>Jak sbírat data, aniž bychom museli do terénu/aniž bychom obtěžovali respondenty</vt:lpstr>
      <vt:lpstr> Jak analyzovat kvalitativní data?</vt:lpstr>
      <vt:lpstr>Kvalitativní výzkum</vt:lpstr>
      <vt:lpstr>Charakteristiky kvalitativní analýzy</vt:lpstr>
      <vt:lpstr>Analýza dat</vt:lpstr>
      <vt:lpstr>Jak v praxi probíhá analýza?</vt:lpstr>
      <vt:lpstr>Prezentace aplikace PowerPoint</vt:lpstr>
      <vt:lpstr>Jak poznám, co je důležité?</vt:lpstr>
      <vt:lpstr>Prezentace aplikace PowerPoint</vt:lpstr>
      <vt:lpstr>Kódování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Interpretace dat: hledání indikátorů (datových fragmentů), konceptů a kategorií</vt:lpstr>
      <vt:lpstr>„Čtení“ dat</vt:lpstr>
      <vt:lpstr>Interpretace dat: Příklad výzkumu bezdomovectví (Holpuch, 2011)</vt:lpstr>
      <vt:lpstr>Prezentace aplikace PowerPoint</vt:lpstr>
      <vt:lpstr>Příklady kvalitativního výzkumu</vt:lpstr>
      <vt:lpstr>Psaní poznámek: Procedurální</vt:lpstr>
      <vt:lpstr>Psaní poznámek: Analytické</vt:lpstr>
      <vt:lpstr>Co se vlastně čeká? Výstupy z kvalitativního výzkumu</vt:lpstr>
      <vt:lpstr>Tématická analýza: Příklad kódovacího schématu Projekt o zkušenostech lidí s osteoporózou</vt:lpstr>
      <vt:lpstr>Vizualizace dat: Výzkumné příležitosti mladých vědců v různých oborech</vt:lpstr>
      <vt:lpstr>Organizace dat pomáhající vzniku typologie</vt:lpstr>
      <vt:lpstr>Prezentace aplikace PowerPoint</vt:lpstr>
      <vt:lpstr>Prezentace aplikace PowerPoint</vt:lpstr>
      <vt:lpstr>Typický výstup: model, schéma   (Švaříček, Šeďová, 2007: 95, 284, 309)</vt:lpstr>
      <vt:lpstr>Prezentace aplikace PowerPoint</vt:lpstr>
      <vt:lpstr>Prezentace aplikace PowerPoint</vt:lpstr>
      <vt:lpstr>Prezentace aplikace PowerPoint</vt:lpstr>
      <vt:lpstr>Sociální struktura a domov</vt:lpstr>
      <vt:lpstr>Typologie: Otcovství po rozchodu rodičovského páru (Dudová, 2007)</vt:lpstr>
      <vt:lpstr>Příklad typologie rodičů ve vztahu k volbě ZŠ: </vt:lpstr>
      <vt:lpstr>Prezentace aplikace PowerPoint</vt:lpstr>
      <vt:lpstr>Sekvence</vt:lpstr>
      <vt:lpstr>Jak mi může pomoci počítač? Jde to i bez něj?</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Lenka Slepičková</cp:lastModifiedBy>
  <cp:revision>10</cp:revision>
  <dcterms:created xsi:type="dcterms:W3CDTF">2015-12-13T19:30:06Z</dcterms:created>
  <dcterms:modified xsi:type="dcterms:W3CDTF">2019-12-10T06:06:29Z</dcterms:modified>
</cp:coreProperties>
</file>