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5" r:id="rId4"/>
    <p:sldId id="267" r:id="rId5"/>
    <p:sldId id="262" r:id="rId6"/>
    <p:sldId id="269" r:id="rId7"/>
    <p:sldId id="270" r:id="rId8"/>
    <p:sldId id="268" r:id="rId9"/>
    <p:sldId id="266" r:id="rId10"/>
    <p:sldId id="263" r:id="rId11"/>
    <p:sldId id="271" r:id="rId12"/>
    <p:sldId id="272" r:id="rId13"/>
    <p:sldId id="264" r:id="rId14"/>
    <p:sldId id="257" r:id="rId15"/>
    <p:sldId id="258" r:id="rId1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C96CB0-9282-4395-907E-6334E8277A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F21F1FA4-81DC-4C55-9080-A2A04A6E00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F4B004CF-A240-4BD1-B9EA-86337BC2F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89E74D10-B1FF-4C79-B4BE-DABBB3FE7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87EE8A15-6B35-45AC-85A5-EC70D98F1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453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67BCFEA-A5F9-4CAD-ACD3-986AEA5FB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xmlns="" id="{A4D7DDA1-3AE5-45A6-A999-13A63BD1A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E5134002-D347-483B-9C76-606DD4C7B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CA43B8ED-7E87-4B4C-94DD-D19E6E63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835CF20B-7B10-4175-9F6F-D31419AC5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958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xmlns="" id="{D4ECBF83-69B0-4547-99A5-66C8630C8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zvislý text 2">
            <a:extLst>
              <a:ext uri="{FF2B5EF4-FFF2-40B4-BE49-F238E27FC236}">
                <a16:creationId xmlns:a16="http://schemas.microsoft.com/office/drawing/2014/main" xmlns="" id="{C41EB477-DB36-4E57-9B62-4C7C19EA4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22B53C5B-1A28-4171-932A-E63DF5474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2D5FAF18-7DA5-43CC-BDDC-2A60D5B34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8919D408-F8AF-42D0-B06E-8B4C8976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145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30F3B48-C25A-4A96-8DDE-9A143A1E2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590EA2F-1850-453A-AE3A-571378803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DA35CB76-EE13-4CA8-B81E-E9FACD2AA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BEEABC37-5D3B-4E7E-B22A-047E954B5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1416218C-2C61-44B8-BDCF-C8A2852E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780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B215983-C8D2-4331-9EE2-5622F8E30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3D5FC332-8A84-4A5C-8626-154458040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D417D269-9331-45FE-93F6-87254CDDE4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29F0AD9F-034A-4D8A-9C98-1B129C14D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8402EF5F-3D74-43A4-A151-235DC026F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987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26EF328-665B-41D9-97CD-08B00AC6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50EC32E-9421-4F8B-9921-31E431505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156CA982-F0BD-47B7-88E4-E4FE88F7D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3EF4682C-77B2-4571-8CA1-6EC63E1D9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EA78E1BD-F7B7-49F3-824F-6FA28E544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085427F7-51D6-4B9C-AC2F-48D57A6CC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7217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C22DB0-D4CC-48C8-9A6F-D0DD5F2FA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13C78A15-D71C-4020-8E4D-14F883EA4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xmlns="" id="{DDB09CF7-E2F8-4760-931B-BB49C6E88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>
            <a:extLst>
              <a:ext uri="{FF2B5EF4-FFF2-40B4-BE49-F238E27FC236}">
                <a16:creationId xmlns:a16="http://schemas.microsoft.com/office/drawing/2014/main" xmlns="" id="{75E92BAC-952D-49B1-BD16-8F5B47E6D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xmlns="" id="{DACAF8C4-DE6B-452B-939D-7938A282AF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xmlns="" id="{CA9D635E-5857-4AE2-A430-A6A698B26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xmlns="" id="{2FA1B93B-949F-4380-89E8-FF486222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xmlns="" id="{89DB4514-67D5-4C8F-B315-9F6B072E5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0184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058EB04-0798-48D0-8A20-B5F04399B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xmlns="" id="{6E3F1F8F-E011-4082-83B7-D73FD5369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xmlns="" id="{0A64C959-C94B-4A68-AF12-CAF617C41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xmlns="" id="{CAF3E110-5E24-4FAA-B03E-80BB18016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2917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xmlns="" id="{0DCA2426-0108-4070-ADBB-CD8F2116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xmlns="" id="{53F60D02-C9E1-4706-AB76-0A29A0FAB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xmlns="" id="{548B32A9-85F0-46F1-8937-9D8F112C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446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4A0182-B2D4-41A6-9A98-487EC07AE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E7F43CB4-6DEA-42EB-8EEB-C1588BFD8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xmlns="" id="{303F9EBF-1119-45DE-B101-86DA637E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6ECBED8B-ECF9-47B0-841D-376CAB689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5F9EEF22-8DE3-46B1-AC98-F57841A6E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196317AD-B924-4980-9263-149ED5E71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196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E7E20D1-D0C4-4504-A88F-DFD3B9B3D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xmlns="" id="{AD2F5F99-44AC-4009-969A-6A5CEB92D1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>
            <a:extLst>
              <a:ext uri="{FF2B5EF4-FFF2-40B4-BE49-F238E27FC236}">
                <a16:creationId xmlns:a16="http://schemas.microsoft.com/office/drawing/2014/main" xmlns="" id="{C881D4ED-7640-4CA4-AEE6-780616EFD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xmlns="" id="{677B5D39-2AFF-4BCC-8B67-04E14E56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xmlns="" id="{9C25C0B3-0C61-4BC6-B02C-D43A69687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xmlns="" id="{A54C7DEE-4F56-4BC8-9CA7-EEE8C9853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976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xmlns="" id="{2DAD0937-BFB0-4504-9911-045DB0E9B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text 2">
            <a:extLst>
              <a:ext uri="{FF2B5EF4-FFF2-40B4-BE49-F238E27FC236}">
                <a16:creationId xmlns:a16="http://schemas.microsoft.com/office/drawing/2014/main" xmlns="" id="{A48684CD-5084-4903-9B3E-7B0B414A4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xmlns="" id="{0F96D4CC-CC40-4B95-B3AB-A88CEE5E51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4522B-7847-4B22-BDA3-F3D06BE85DC9}" type="datetimeFigureOut">
              <a:rPr lang="sk-SK" smtClean="0"/>
              <a:t>11. 11. 2019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xmlns="" id="{B0E61730-2C29-486F-9BFC-0B51B231AD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xmlns="" id="{5E24C77A-43D7-4837-9796-02C06EE11C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E9BDB-EE2C-4D10-9775-64BC50F4DEA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29697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7" Type="http://schemas.openxmlformats.org/officeDocument/2006/relationships/image" Target="../media/image10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hiporehabilitace-cr.com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ikiskripta.eu/w/Hipoterapie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54D472-F7BA-4897-B6F1-150913937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HIPOTERAPIE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A2F8D3FE-D881-4B98-850E-A61613AEA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Klára Horváthová </a:t>
            </a:r>
          </a:p>
        </p:txBody>
      </p:sp>
    </p:spTree>
    <p:extLst>
      <p:ext uri="{BB962C8B-B14F-4D97-AF65-F5344CB8AC3E}">
        <p14:creationId xmlns:p14="http://schemas.microsoft.com/office/powerpoint/2010/main" val="2753662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6DDCCBD-F23B-40A0-AEE9-2B606466E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Pozice na koni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B946703-66B5-4E9C-8725-560618500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6589" y="2753936"/>
            <a:ext cx="9833548" cy="34384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dirty="0">
                <a:solidFill>
                  <a:srgbClr val="000000"/>
                </a:solidFill>
              </a:rPr>
              <a:t>Při terapii je využívána řada různých poloh na koňském hřbetě podle cíle, kterého chce terapeut dosáhnout. Poloha musí být také zvolena tak, aby odpovídala stupni zralosti pacientovy posturální motoriky a zároveň co největší stabilitě.</a:t>
            </a:r>
          </a:p>
          <a:p>
            <a:pPr marL="0" indent="0">
              <a:buNone/>
            </a:pPr>
            <a:r>
              <a:rPr lang="cs-CZ" sz="2200" b="1" dirty="0">
                <a:solidFill>
                  <a:srgbClr val="000000"/>
                </a:solidFill>
              </a:rPr>
              <a:t>Balanční sed</a:t>
            </a:r>
          </a:p>
          <a:p>
            <a:pPr marL="0" indent="0">
              <a:buNone/>
            </a:pPr>
            <a:r>
              <a:rPr lang="cs-CZ" sz="2200" dirty="0">
                <a:solidFill>
                  <a:srgbClr val="000000"/>
                </a:solidFill>
              </a:rPr>
              <a:t>Od klasického jezdeckého sedu, kdy má být rameno, kyčel a pata v jedné kolmici, se odlišuje tím, že pacient sedí více na zadní části sedacích hrbolů, bederní lordóza je </a:t>
            </a:r>
            <a:r>
              <a:rPr lang="cs-CZ" sz="2200" dirty="0" err="1">
                <a:solidFill>
                  <a:srgbClr val="000000"/>
                </a:solidFill>
              </a:rPr>
              <a:t>vyhlazenější</a:t>
            </a:r>
            <a:r>
              <a:rPr lang="cs-CZ" sz="2200" dirty="0">
                <a:solidFill>
                  <a:srgbClr val="000000"/>
                </a:solidFill>
              </a:rPr>
              <a:t>, nohy jsou volně spuštěné podél boků koně a ruce jsou položené na stehnech nebo na madlech. Nohy se tak nachází před pomyslnou kolmicí spojující rameno a kyčel. Přílišné podsazení pánve je však chybné. Pacient pak sedí shrbený a brání se terapeutickému pohybu koně. „</a:t>
            </a:r>
            <a:r>
              <a:rPr lang="cs-CZ" sz="2200" dirty="0" err="1">
                <a:solidFill>
                  <a:srgbClr val="000000"/>
                </a:solidFill>
              </a:rPr>
              <a:t>Balančnost</a:t>
            </a:r>
            <a:r>
              <a:rPr lang="cs-CZ" sz="2200" dirty="0">
                <a:solidFill>
                  <a:srgbClr val="000000"/>
                </a:solidFill>
              </a:rPr>
              <a:t>“ sedu spočívá v tom, že s každým pohybem koně dochází k porušování rovnováhy a jejímu opětovnému nalézání.</a:t>
            </a:r>
          </a:p>
          <a:p>
            <a:endParaRPr lang="cs-CZ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8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84DB178-1158-4D0F-97AB-4B04C87B73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7038"/>
            <a:ext cx="10515600" cy="5159926"/>
          </a:xfrm>
        </p:spPr>
        <p:txBody>
          <a:bodyPr>
            <a:normAutofit/>
          </a:bodyPr>
          <a:lstStyle/>
          <a:p>
            <a:r>
              <a:rPr lang="cs-CZ" sz="2400" dirty="0"/>
              <a:t>Asistovaný sed</a:t>
            </a:r>
          </a:p>
          <a:p>
            <a:pPr lvl="1"/>
            <a:r>
              <a:rPr lang="cs-CZ" dirty="0"/>
              <a:t>Využívá se u pacientů s </a:t>
            </a:r>
            <a:r>
              <a:rPr lang="cs-CZ" b="1" dirty="0"/>
              <a:t>instabilitou trupu</a:t>
            </a:r>
            <a:r>
              <a:rPr lang="cs-CZ" dirty="0"/>
              <a:t> (mozková obrna, paraplegici). Fyzioterapeut sedí za pacientem a udržuje tak optimální sed pro pohybovou stimulaci. Také má možnost přímo sledovat stav, případně únavu pacienta. Tento způsob je však poměrně náročný pro koně.</a:t>
            </a:r>
          </a:p>
          <a:p>
            <a:r>
              <a:rPr lang="cs-CZ" sz="2400" dirty="0"/>
              <a:t>Tříměsíční vzor</a:t>
            </a:r>
          </a:p>
          <a:p>
            <a:pPr lvl="1"/>
            <a:r>
              <a:rPr lang="cs-CZ" dirty="0"/>
              <a:t>Tato pozice se využívá především u kojenců a menších dětí. Pacient leží na břiše proti směru jízdy a opírá se o předloktí na zádi koně. Dolní končetiny jsou volně svěšené podél plecí. Tato pozice stimuluje </a:t>
            </a:r>
            <a:r>
              <a:rPr lang="cs-CZ" b="1" dirty="0"/>
              <a:t>vzor </a:t>
            </a:r>
            <a:r>
              <a:rPr lang="cs-CZ" b="1" dirty="0" err="1"/>
              <a:t>bipedální</a:t>
            </a:r>
            <a:r>
              <a:rPr lang="cs-CZ" b="1" dirty="0"/>
              <a:t> lokomoce v horizontále</a:t>
            </a:r>
            <a:r>
              <a:rPr lang="cs-CZ" dirty="0"/>
              <a:t>. Dále aktivuje vzpřimovací mechanizmy a může být použita i pro ovlivnění peristaltiky střeva.</a:t>
            </a:r>
          </a:p>
          <a:p>
            <a:r>
              <a:rPr lang="cs-CZ" sz="2400" dirty="0"/>
              <a:t>Pytel (indián), obrácený sed, leh na břiše ve směru jízdy.</a:t>
            </a:r>
          </a:p>
        </p:txBody>
      </p:sp>
    </p:spTree>
    <p:extLst>
      <p:ext uri="{BB962C8B-B14F-4D97-AF65-F5344CB8AC3E}">
        <p14:creationId xmlns:p14="http://schemas.microsoft.com/office/powerpoint/2010/main" val="3314949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Obrázok 22" descr="Obrázok, na ktorom je trávnik, vonkajšie, kôň, osoba&#10;&#10;Automaticky generovaný popis">
            <a:extLst>
              <a:ext uri="{FF2B5EF4-FFF2-40B4-BE49-F238E27FC236}">
                <a16:creationId xmlns:a16="http://schemas.microsoft.com/office/drawing/2014/main" xmlns="" id="{2A01362C-F284-49D1-B04F-27DEA9D571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300" y="321733"/>
            <a:ext cx="3522915" cy="2236177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xmlns="" id="{112839B5-6527-4FE1-B5CA-71D5FFC47C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2752928"/>
            <a:ext cx="7566298" cy="759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xmlns="" id="{089B37F3-721E-4809-A50E-9EE306404ED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46483" y="0"/>
            <a:ext cx="73152" cy="2788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Obrázok 26" descr="Obrázok, na ktorom je kôň, trávnik, vonkajšie, osoba&#10;&#10;Automaticky generovaný popis">
            <a:extLst>
              <a:ext uri="{FF2B5EF4-FFF2-40B4-BE49-F238E27FC236}">
                <a16:creationId xmlns:a16="http://schemas.microsoft.com/office/drawing/2014/main" xmlns="" id="{954D653A-7BCF-468A-A219-0285491968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092" y="506029"/>
            <a:ext cx="2416551" cy="1876380"/>
          </a:xfrm>
          <a:prstGeom prst="rect">
            <a:avLst/>
          </a:prstGeom>
        </p:spPr>
      </p:pic>
      <p:pic>
        <p:nvPicPr>
          <p:cNvPr id="31" name="Obrázok 30" descr="Obrázok, na ktorom je vonkajšie, trávnik, kôň, muž&#10;&#10;Automaticky generovaný popis">
            <a:extLst>
              <a:ext uri="{FF2B5EF4-FFF2-40B4-BE49-F238E27FC236}">
                <a16:creationId xmlns:a16="http://schemas.microsoft.com/office/drawing/2014/main" xmlns="" id="{93DD0482-D0EE-48E6-B880-7E73D64FD5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906" y="3087658"/>
            <a:ext cx="2414016" cy="3222835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6F32C1A4-2AC7-48CB-9AB7-B80470C0FD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173627" y="2779776"/>
            <a:ext cx="73152" cy="40782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Obrázok 32" descr="Obrázok, na ktorom je osoba, vonkajšie, dieťa, chlapec&#10;&#10;Automaticky generovaný popis">
            <a:extLst>
              <a:ext uri="{FF2B5EF4-FFF2-40B4-BE49-F238E27FC236}">
                <a16:creationId xmlns:a16="http://schemas.microsoft.com/office/drawing/2014/main" xmlns="" id="{66468D86-C4E4-450B-833A-C0EA964215B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389" y="3322355"/>
            <a:ext cx="3671254" cy="2753440"/>
          </a:xfrm>
          <a:prstGeom prst="rect">
            <a:avLst/>
          </a:prstGeom>
        </p:spPr>
      </p:pic>
      <p:sp>
        <p:nvSpPr>
          <p:cNvPr id="44" name="Rectangle 43">
            <a:extLst>
              <a:ext uri="{FF2B5EF4-FFF2-40B4-BE49-F238E27FC236}">
                <a16:creationId xmlns:a16="http://schemas.microsoft.com/office/drawing/2014/main" xmlns="" id="{BE12D8E2-6088-4997-A8C6-1794DA9E1D4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66813" y="0"/>
            <a:ext cx="73152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Obrázok 28" descr="Obrázok, na ktorom je vonkajšie, kôň, osoba, zviera&#10;&#10;Automaticky generovaný popis">
            <a:extLst>
              <a:ext uri="{FF2B5EF4-FFF2-40B4-BE49-F238E27FC236}">
                <a16:creationId xmlns:a16="http://schemas.microsoft.com/office/drawing/2014/main" xmlns="" id="{0ED57965-1D0A-4E35-A49D-C188BF1A252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268" y="640367"/>
            <a:ext cx="3567362" cy="2675521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xmlns="" id="{FAF10F47-1605-47C5-AE58-9062909ADA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66299" y="3862989"/>
            <a:ext cx="4625702" cy="7315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Obrázok 20" descr="Obrázok, na ktorom je vonkajšie, trávnik, zviera, osoba&#10;&#10;Automaticky generovaný popis">
            <a:extLst>
              <a:ext uri="{FF2B5EF4-FFF2-40B4-BE49-F238E27FC236}">
                <a16:creationId xmlns:a16="http://schemas.microsoft.com/office/drawing/2014/main" xmlns="" id="{16B8DFB4-F5F8-4218-8634-CF12065401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2879" y="4172622"/>
            <a:ext cx="3347617" cy="222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56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9A9886A-B2E5-45D5-B779-22233A88F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>
                <a:solidFill>
                  <a:srgbClr val="FFFFFF"/>
                </a:solidFill>
              </a:rPr>
              <a:t>Kůň </a:t>
            </a:r>
            <a:r>
              <a:rPr lang="sk-SK" sz="40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7F3C44B1-0F5A-4ADA-9192-38286C234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27177"/>
            <a:ext cx="9833548" cy="3676260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srgbClr val="000000"/>
                </a:solidFill>
              </a:rPr>
              <a:t>Z hlediska mechaniky pohybu je možné dělit </a:t>
            </a:r>
            <a:r>
              <a:rPr lang="cs-CZ" sz="2400" dirty="0" err="1">
                <a:solidFill>
                  <a:srgbClr val="000000"/>
                </a:solidFill>
              </a:rPr>
              <a:t>hipoterapeutické</a:t>
            </a:r>
            <a:r>
              <a:rPr lang="cs-CZ" sz="2400" dirty="0">
                <a:solidFill>
                  <a:srgbClr val="000000"/>
                </a:solidFill>
              </a:rPr>
              <a:t> koně na </a:t>
            </a:r>
            <a:r>
              <a:rPr lang="cs-CZ" sz="2400" b="1" dirty="0">
                <a:solidFill>
                  <a:srgbClr val="000000"/>
                </a:solidFill>
              </a:rPr>
              <a:t>stimulační a inhibiční</a:t>
            </a:r>
            <a:r>
              <a:rPr lang="cs-CZ" sz="2400" dirty="0">
                <a:solidFill>
                  <a:srgbClr val="000000"/>
                </a:solidFill>
              </a:rPr>
              <a:t> (relaxační). </a:t>
            </a:r>
          </a:p>
          <a:p>
            <a:pPr lvl="1"/>
            <a:endParaRPr lang="cs-CZ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cs-CZ" dirty="0">
                <a:solidFill>
                  <a:srgbClr val="000000"/>
                </a:solidFill>
              </a:rPr>
              <a:t>Podmínky pro koně: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Výběr vhodného koně pro hiporehabilitaci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Výcvik koně v hiporehabilitaci (</a:t>
            </a:r>
            <a:r>
              <a:rPr lang="sk-SK" dirty="0" err="1">
                <a:solidFill>
                  <a:srgbClr val="000000"/>
                </a:solidFill>
              </a:rPr>
              <a:t>věk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koně</a:t>
            </a:r>
            <a:r>
              <a:rPr lang="sk-SK" dirty="0">
                <a:solidFill>
                  <a:srgbClr val="000000"/>
                </a:solidFill>
              </a:rPr>
              <a:t>, stupeň </a:t>
            </a:r>
            <a:r>
              <a:rPr lang="sk-SK" dirty="0" err="1">
                <a:solidFill>
                  <a:srgbClr val="000000"/>
                </a:solidFill>
              </a:rPr>
              <a:t>výcviku,minulost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koně</a:t>
            </a:r>
            <a:r>
              <a:rPr lang="sk-SK" dirty="0">
                <a:solidFill>
                  <a:srgbClr val="000000"/>
                </a:solidFill>
              </a:rPr>
              <a:t>, temperament a </a:t>
            </a:r>
            <a:r>
              <a:rPr lang="sk-SK" dirty="0" err="1">
                <a:solidFill>
                  <a:srgbClr val="000000"/>
                </a:solidFill>
              </a:rPr>
              <a:t>inteligence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koně</a:t>
            </a:r>
            <a:r>
              <a:rPr lang="sk-SK" dirty="0">
                <a:solidFill>
                  <a:srgbClr val="000000"/>
                </a:solidFill>
              </a:rPr>
              <a:t>).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Výživa </a:t>
            </a:r>
            <a:r>
              <a:rPr lang="cs-CZ" dirty="0" err="1">
                <a:solidFill>
                  <a:srgbClr val="000000"/>
                </a:solidFill>
              </a:rPr>
              <a:t>hiporehabilitačního</a:t>
            </a:r>
            <a:r>
              <a:rPr lang="cs-CZ" dirty="0">
                <a:solidFill>
                  <a:srgbClr val="000000"/>
                </a:solidFill>
              </a:rPr>
              <a:t> koně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Veterinární a zdravotní problematika</a:t>
            </a:r>
          </a:p>
          <a:p>
            <a:pPr lvl="1"/>
            <a:r>
              <a:rPr lang="cs-CZ" dirty="0" err="1">
                <a:solidFill>
                  <a:srgbClr val="000000"/>
                </a:solidFill>
              </a:rPr>
              <a:t>Welfare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err="1">
                <a:solidFill>
                  <a:srgbClr val="000000"/>
                </a:solidFill>
              </a:rPr>
              <a:t>hiporehabilitačních</a:t>
            </a:r>
            <a:r>
              <a:rPr lang="cs-CZ" dirty="0">
                <a:solidFill>
                  <a:srgbClr val="000000"/>
                </a:solidFill>
              </a:rPr>
              <a:t> koní (</a:t>
            </a:r>
            <a:r>
              <a:rPr lang="sk-SK" dirty="0">
                <a:solidFill>
                  <a:srgbClr val="000000"/>
                </a:solidFill>
              </a:rPr>
              <a:t>max. 4 hodiny </a:t>
            </a:r>
            <a:r>
              <a:rPr lang="sk-SK" dirty="0" err="1">
                <a:solidFill>
                  <a:srgbClr val="000000"/>
                </a:solidFill>
              </a:rPr>
              <a:t>denně</a:t>
            </a:r>
            <a:r>
              <a:rPr lang="sk-SK" dirty="0">
                <a:solidFill>
                  <a:srgbClr val="000000"/>
                </a:solidFill>
              </a:rPr>
              <a:t> s </a:t>
            </a:r>
            <a:r>
              <a:rPr lang="sk-SK" dirty="0" err="1">
                <a:solidFill>
                  <a:srgbClr val="000000"/>
                </a:solidFill>
              </a:rPr>
              <a:t>řádnou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minimálně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dvouhodinovou</a:t>
            </a:r>
            <a:r>
              <a:rPr lang="sk-SK" dirty="0">
                <a:solidFill>
                  <a:srgbClr val="000000"/>
                </a:solidFill>
              </a:rPr>
              <a:t> </a:t>
            </a:r>
            <a:r>
              <a:rPr lang="sk-SK" dirty="0" err="1">
                <a:solidFill>
                  <a:srgbClr val="000000"/>
                </a:solidFill>
              </a:rPr>
              <a:t>přestávkou</a:t>
            </a:r>
            <a:r>
              <a:rPr lang="sk-SK" dirty="0">
                <a:solidFill>
                  <a:srgbClr val="000000"/>
                </a:solidFill>
              </a:rPr>
              <a:t> na </a:t>
            </a:r>
            <a:r>
              <a:rPr lang="sk-SK" dirty="0" err="1">
                <a:solidFill>
                  <a:srgbClr val="000000"/>
                </a:solidFill>
              </a:rPr>
              <a:t>odpočinek</a:t>
            </a:r>
            <a:r>
              <a:rPr lang="sk-SK" dirty="0">
                <a:solidFill>
                  <a:srgbClr val="000000"/>
                </a:solidFill>
              </a:rPr>
              <a:t> po 2 hodinách činnosti).</a:t>
            </a:r>
            <a:endParaRPr lang="cs-CZ" dirty="0">
              <a:solidFill>
                <a:srgbClr val="000000"/>
              </a:solidFill>
            </a:endParaRPr>
          </a:p>
          <a:p>
            <a:pPr lvl="2"/>
            <a:endParaRPr lang="cs-CZ" sz="1600" dirty="0">
              <a:solidFill>
                <a:srgbClr val="000000"/>
              </a:solidFill>
            </a:endParaRPr>
          </a:p>
          <a:p>
            <a:endParaRPr lang="cs-CZ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6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50731D-7529-4C99-9376-50BA2C8AC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sk-SK" dirty="0">
                <a:solidFill>
                  <a:srgbClr val="FFFFFF"/>
                </a:solidFill>
              </a:rPr>
              <a:t>Zdroje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9163DF97-742E-4EA3-9515-C3827D345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095081"/>
          </a:xfrm>
        </p:spPr>
        <p:txBody>
          <a:bodyPr anchor="ctr">
            <a:normAutofit/>
          </a:bodyPr>
          <a:lstStyle/>
          <a:p>
            <a:r>
              <a:rPr lang="sk-SK" sz="2400" dirty="0">
                <a:solidFill>
                  <a:srgbClr val="000000"/>
                </a:solidFill>
              </a:rPr>
              <a:t>Černá </a:t>
            </a:r>
            <a:r>
              <a:rPr lang="sk-SK" sz="2400" dirty="0" err="1">
                <a:solidFill>
                  <a:srgbClr val="000000"/>
                </a:solidFill>
              </a:rPr>
              <a:t>Rynešová</a:t>
            </a:r>
            <a:r>
              <a:rPr lang="sk-SK" sz="2400" dirty="0">
                <a:solidFill>
                  <a:srgbClr val="000000"/>
                </a:solidFill>
              </a:rPr>
              <a:t>, Petra:  </a:t>
            </a:r>
            <a:r>
              <a:rPr lang="sk-SK" sz="2400" dirty="0" err="1">
                <a:solidFill>
                  <a:srgbClr val="000000"/>
                </a:solidFill>
              </a:rPr>
              <a:t>Když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kůň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léčí</a:t>
            </a:r>
            <a:r>
              <a:rPr lang="sk-SK" sz="2400" dirty="0">
                <a:solidFill>
                  <a:srgbClr val="000000"/>
                </a:solidFill>
              </a:rPr>
              <a:t> duši </a:t>
            </a:r>
            <a:r>
              <a:rPr lang="sk-SK" sz="2400" dirty="0" err="1">
                <a:solidFill>
                  <a:srgbClr val="000000"/>
                </a:solidFill>
              </a:rPr>
              <a:t>aneb</a:t>
            </a:r>
            <a:r>
              <a:rPr lang="sk-SK" sz="2400" dirty="0">
                <a:solidFill>
                  <a:srgbClr val="000000"/>
                </a:solidFill>
              </a:rPr>
              <a:t> metodika </a:t>
            </a:r>
            <a:r>
              <a:rPr lang="sk-SK" sz="2400" dirty="0" err="1">
                <a:solidFill>
                  <a:srgbClr val="000000"/>
                </a:solidFill>
              </a:rPr>
              <a:t>hiporehabilitace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zaměřená</a:t>
            </a:r>
            <a:r>
              <a:rPr lang="sk-SK" sz="2400" dirty="0">
                <a:solidFill>
                  <a:srgbClr val="000000"/>
                </a:solidFill>
              </a:rPr>
              <a:t> na </a:t>
            </a:r>
            <a:r>
              <a:rPr lang="sk-SK" sz="2400" dirty="0" err="1">
                <a:solidFill>
                  <a:srgbClr val="000000"/>
                </a:solidFill>
              </a:rPr>
              <a:t>klienty</a:t>
            </a:r>
            <a:r>
              <a:rPr lang="sk-SK" sz="2400" dirty="0">
                <a:solidFill>
                  <a:srgbClr val="000000"/>
                </a:solidFill>
              </a:rPr>
              <a:t> s </a:t>
            </a:r>
            <a:r>
              <a:rPr lang="sk-SK" sz="2400" dirty="0" err="1">
                <a:solidFill>
                  <a:srgbClr val="000000"/>
                </a:solidFill>
              </a:rPr>
              <a:t>duševním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onemocněním</a:t>
            </a:r>
            <a:endParaRPr lang="sk-SK" sz="2400" dirty="0">
              <a:solidFill>
                <a:srgbClr val="000000"/>
              </a:solidFill>
            </a:endParaRPr>
          </a:p>
          <a:p>
            <a:r>
              <a:rPr lang="sk-SK" sz="2400" dirty="0">
                <a:solidFill>
                  <a:srgbClr val="000000"/>
                </a:solidFill>
              </a:rPr>
              <a:t>Hollý, Karol: Hipoterapie. </a:t>
            </a:r>
            <a:r>
              <a:rPr lang="sk-SK" sz="2400" dirty="0" err="1">
                <a:solidFill>
                  <a:srgbClr val="000000"/>
                </a:solidFill>
              </a:rPr>
              <a:t>Léčba</a:t>
            </a:r>
            <a:r>
              <a:rPr lang="sk-SK" sz="2400" dirty="0">
                <a:solidFill>
                  <a:srgbClr val="000000"/>
                </a:solidFill>
              </a:rPr>
              <a:t> pomocí </a:t>
            </a:r>
            <a:r>
              <a:rPr lang="sk-SK" sz="2400" dirty="0" err="1">
                <a:solidFill>
                  <a:srgbClr val="000000"/>
                </a:solidFill>
              </a:rPr>
              <a:t>koně</a:t>
            </a:r>
            <a:endParaRPr lang="sk-SK" sz="2400" dirty="0">
              <a:solidFill>
                <a:srgbClr val="000000"/>
              </a:solidFill>
            </a:endParaRPr>
          </a:p>
          <a:p>
            <a:r>
              <a:rPr lang="sk-SK" sz="2400" dirty="0">
                <a:solidFill>
                  <a:srgbClr val="000000"/>
                </a:solidFill>
                <a:hlinkClick r:id="rId3"/>
              </a:rPr>
              <a:t>http://hiporehabilitace-cr.com/</a:t>
            </a:r>
            <a:endParaRPr lang="sk-SK" sz="2400" dirty="0">
              <a:solidFill>
                <a:srgbClr val="000000"/>
              </a:solidFill>
            </a:endParaRPr>
          </a:p>
          <a:p>
            <a:r>
              <a:rPr lang="sk-SK" sz="2400" dirty="0">
                <a:hlinkClick r:id="rId4"/>
              </a:rPr>
              <a:t>https://www.wikiskripta.eu/w/Hipoterapie</a:t>
            </a:r>
            <a:endParaRPr lang="sk-SK" sz="2400" dirty="0"/>
          </a:p>
          <a:p>
            <a:endParaRPr lang="sk-SK" sz="2400" dirty="0">
              <a:solidFill>
                <a:srgbClr val="000000"/>
              </a:solidFill>
            </a:endParaRPr>
          </a:p>
          <a:p>
            <a:endParaRPr lang="sk-SK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004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8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10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Nadpis 3">
            <a:extLst>
              <a:ext uri="{FF2B5EF4-FFF2-40B4-BE49-F238E27FC236}">
                <a16:creationId xmlns:a16="http://schemas.microsoft.com/office/drawing/2014/main" xmlns="" id="{0C2AB208-99FB-41DE-9EC8-51728C4338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sk-SK">
                <a:solidFill>
                  <a:srgbClr val="FFFFFF"/>
                </a:solidFill>
              </a:rPr>
              <a:t>Ďakujem za pozornosť! </a:t>
            </a:r>
          </a:p>
        </p:txBody>
      </p:sp>
    </p:spTree>
    <p:extLst>
      <p:ext uri="{BB962C8B-B14F-4D97-AF65-F5344CB8AC3E}">
        <p14:creationId xmlns:p14="http://schemas.microsoft.com/office/powerpoint/2010/main" val="210217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A441D86-E728-44C9-A95A-FAEFE73C1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Zařádění</a:t>
            </a:r>
            <a:r>
              <a:rPr lang="sk-SK" sz="4000" dirty="0">
                <a:solidFill>
                  <a:srgbClr val="FFFFFF"/>
                </a:solidFill>
              </a:rPr>
              <a:t>  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37E6CE4-E242-469E-A09D-E8D9DDE59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68555"/>
            <a:ext cx="9833548" cy="3517641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000000"/>
                </a:solidFill>
              </a:rPr>
              <a:t>Hiporehabilitace (HR) – </a:t>
            </a:r>
            <a:r>
              <a:rPr lang="cs-CZ" sz="2400" dirty="0">
                <a:solidFill>
                  <a:srgbClr val="000000"/>
                </a:solidFill>
              </a:rPr>
              <a:t>zastřešující a nadřazený název pro všechny aktivity a terapie v oblastech, kde se setkává kůň a člověk se zdravotním nebo sociálním znevýhodněním nebo se specifickými potřebami. Hiporehabilitace se dělí na obory:</a:t>
            </a:r>
          </a:p>
          <a:p>
            <a:pPr lvl="1"/>
            <a:r>
              <a:rPr lang="cs-CZ" b="1" dirty="0">
                <a:solidFill>
                  <a:srgbClr val="000000"/>
                </a:solidFill>
              </a:rPr>
              <a:t>Hipoterapie - HT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b="1" dirty="0">
                <a:solidFill>
                  <a:srgbClr val="000000"/>
                </a:solidFill>
              </a:rPr>
              <a:t>Psychoterapie pomocí koní - PPK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b="1" dirty="0">
                <a:solidFill>
                  <a:srgbClr val="000000"/>
                </a:solidFill>
              </a:rPr>
              <a:t>Aktivity s využitím koní - AVK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b="1" dirty="0" err="1">
                <a:solidFill>
                  <a:srgbClr val="000000"/>
                </a:solidFill>
              </a:rPr>
              <a:t>Parajezdectví</a:t>
            </a:r>
            <a:endParaRPr lang="sk-SK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32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587DCB6-E9E0-4CFA-8127-FCC3DCC5C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68" y="0"/>
            <a:ext cx="9440332" cy="1325563"/>
          </a:xfrm>
        </p:spPr>
        <p:txBody>
          <a:bodyPr>
            <a:normAutofit/>
          </a:bodyPr>
          <a:lstStyle/>
          <a:p>
            <a:r>
              <a:rPr lang="sk-SK" dirty="0"/>
              <a:t>Hipoterapie – slovník 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xmlns="" id="{E7F0FC3F-EB79-4DED-B938-F66288A3E0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38200" y="206455"/>
            <a:ext cx="914400" cy="914400"/>
          </a:xfrm>
          <a:prstGeom prst="rect">
            <a:avLst/>
          </a:prstGeom>
        </p:spPr>
      </p:pic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6E9D4B05-A0DE-498D-9DB8-1A8878FEF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016" y="1134960"/>
            <a:ext cx="10647784" cy="5516585"/>
          </a:xfrm>
        </p:spPr>
        <p:txBody>
          <a:bodyPr>
            <a:noAutofit/>
          </a:bodyPr>
          <a:lstStyle/>
          <a:p>
            <a:r>
              <a:rPr lang="cs-CZ" sz="2400" b="1" dirty="0"/>
              <a:t>Klient HT </a:t>
            </a:r>
            <a:r>
              <a:rPr lang="cs-CZ" sz="2400" dirty="0"/>
              <a:t>– pacient, klient, dítě a dospělý zařazení do HT na základě indikace lékař a udělení písemného souhlasu o poskytování HT.</a:t>
            </a:r>
          </a:p>
          <a:p>
            <a:r>
              <a:rPr lang="cs-CZ" sz="2400" b="1" dirty="0"/>
              <a:t>Poskytovatel HT – </a:t>
            </a:r>
            <a:r>
              <a:rPr lang="cs-CZ" sz="2400" dirty="0"/>
              <a:t>právnická nebo fyzická osoba poskytující HT.</a:t>
            </a:r>
          </a:p>
          <a:p>
            <a:r>
              <a:rPr lang="cs-CZ" sz="2400" b="1" dirty="0" err="1"/>
              <a:t>Hipoterapeutický</a:t>
            </a:r>
            <a:r>
              <a:rPr lang="cs-CZ" sz="2400" b="1" dirty="0"/>
              <a:t> tým</a:t>
            </a:r>
            <a:r>
              <a:rPr lang="cs-CZ" sz="2400" dirty="0"/>
              <a:t>– skupina lidí spolupracujících v rámci HT; jsou spoluodpovědní za korektnost užitých prostředků a zajištění optimálních podmínek a zázemí pro poskytování a kvalitní odborné terapie. </a:t>
            </a:r>
          </a:p>
          <a:p>
            <a:pPr lvl="1"/>
            <a:r>
              <a:rPr lang="cs-CZ" dirty="0"/>
              <a:t>terapeut</a:t>
            </a:r>
          </a:p>
          <a:p>
            <a:pPr lvl="1"/>
            <a:r>
              <a:rPr lang="cs-CZ" dirty="0"/>
              <a:t>cvičitel koní pro hiporehabilitaci</a:t>
            </a:r>
          </a:p>
          <a:p>
            <a:pPr lvl="1"/>
            <a:r>
              <a:rPr lang="cs-CZ" dirty="0"/>
              <a:t>vodič koně</a:t>
            </a:r>
          </a:p>
          <a:p>
            <a:pPr lvl="1"/>
            <a:r>
              <a:rPr lang="cs-CZ" dirty="0"/>
              <a:t>asistent (případně vícerý podle potřeby) </a:t>
            </a:r>
          </a:p>
          <a:p>
            <a:pPr lvl="1"/>
            <a:r>
              <a:rPr lang="cs-CZ" dirty="0"/>
              <a:t>může být i lékař</a:t>
            </a:r>
          </a:p>
          <a:p>
            <a:pPr marL="457200" lvl="1" indent="0">
              <a:buNone/>
            </a:pPr>
            <a:r>
              <a:rPr lang="cs-CZ" dirty="0"/>
              <a:t>Všechny osoby splňují personální a kvalifikační požadavky dle Standardů kvality pro HT České </a:t>
            </a:r>
            <a:r>
              <a:rPr lang="cs-CZ" dirty="0" err="1"/>
              <a:t>hiporehabilitační</a:t>
            </a:r>
            <a:r>
              <a:rPr lang="cs-CZ" dirty="0"/>
              <a:t> společnosti – ČHS </a:t>
            </a:r>
          </a:p>
          <a:p>
            <a:r>
              <a:rPr lang="cs-CZ" sz="2400" b="1" dirty="0"/>
              <a:t>Pracovník HT </a:t>
            </a:r>
            <a:r>
              <a:rPr lang="cs-CZ" sz="2400" dirty="0"/>
              <a:t>– člen </a:t>
            </a:r>
            <a:r>
              <a:rPr lang="cs-CZ" sz="2400" dirty="0" err="1"/>
              <a:t>hipoterapeutického</a:t>
            </a:r>
            <a:r>
              <a:rPr lang="cs-CZ" sz="2400" dirty="0"/>
              <a:t> týmu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155524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E3619F4-09D6-4BEE-879F-5A810CC3C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k-SK" sz="4000">
                <a:solidFill>
                  <a:srgbClr val="FFFFFF"/>
                </a:solidFill>
              </a:rPr>
              <a:t>Hipoterapie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28D61B07-D34D-40D1-B9D3-B4AEE427F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649894"/>
            <a:ext cx="9833548" cy="395224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000000"/>
                </a:solidFill>
              </a:rPr>
              <a:t>Fyzioterapeutická metoda využívající jako léčebný prostředek speciálně připraveného koně v kroku, konkrétně pohyb jeho hřbetu. Tento pohyb je střídavý, rytmicky a cyklicky se opakující. Nabízí </a:t>
            </a:r>
            <a:r>
              <a:rPr lang="cs-CZ" sz="2400" dirty="0" err="1">
                <a:solidFill>
                  <a:srgbClr val="000000"/>
                </a:solidFill>
              </a:rPr>
              <a:t>multisenzorickou</a:t>
            </a:r>
            <a:r>
              <a:rPr lang="cs-CZ" sz="2400" dirty="0">
                <a:solidFill>
                  <a:srgbClr val="000000"/>
                </a:solidFill>
              </a:rPr>
              <a:t> aferentní stimulaci, která přímo ovlivňuje motorické chování klienta aktivací všech řídicích úrovní centrální nervové soustavy.</a:t>
            </a:r>
          </a:p>
          <a:p>
            <a:pPr marL="0" indent="0"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r>
              <a:rPr lang="cs-CZ" sz="2400" dirty="0">
                <a:solidFill>
                  <a:srgbClr val="000000"/>
                </a:solidFill>
              </a:rPr>
              <a:t>Trojrozměrný pohyb koňského hřbetu je pro člověka pohybově velmi podobný – na jezdce se přenáší pohybový vzorec: 90-100 rytmických impulsů za minutu. Svalstvo a jeho řídicí systém jsou nuceny, kvůli nutnosti neustálé zpětné vazby, k přizpůsobování se pohybu.</a:t>
            </a:r>
          </a:p>
          <a:p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5" name="Obdĺžnik: zaoblené rohy 4">
            <a:extLst>
              <a:ext uri="{FF2B5EF4-FFF2-40B4-BE49-F238E27FC236}">
                <a16:creationId xmlns:a16="http://schemas.microsoft.com/office/drawing/2014/main" xmlns="" id="{A98E2EC7-0BB7-4397-BF42-AA8E55000B23}"/>
              </a:ext>
            </a:extLst>
          </p:cNvPr>
          <p:cNvSpPr/>
          <p:nvPr/>
        </p:nvSpPr>
        <p:spPr>
          <a:xfrm>
            <a:off x="1068611" y="2649894"/>
            <a:ext cx="9680895" cy="17425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3461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A9A6C0C-AB5F-41EC-9462-0DD44F95B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sk-SK" sz="4000">
                <a:solidFill>
                  <a:srgbClr val="FFFFFF"/>
                </a:solidFill>
              </a:rPr>
              <a:t>Hlavné účinky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CA47F2C2-1B76-4143-A6AB-72E3EDC61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845837"/>
            <a:ext cx="9833548" cy="3564294"/>
          </a:xfrm>
        </p:spPr>
        <p:txBody>
          <a:bodyPr>
            <a:noAutofit/>
          </a:bodyPr>
          <a:lstStyle/>
          <a:p>
            <a:r>
              <a:rPr lang="sk-SK" sz="2400" dirty="0" err="1">
                <a:solidFill>
                  <a:srgbClr val="000000"/>
                </a:solidFill>
              </a:rPr>
              <a:t>Výsledkem</a:t>
            </a:r>
            <a:r>
              <a:rPr lang="sk-SK" sz="2400" dirty="0">
                <a:solidFill>
                  <a:srgbClr val="000000"/>
                </a:solidFill>
              </a:rPr>
              <a:t> je </a:t>
            </a:r>
            <a:r>
              <a:rPr lang="sk-SK" sz="2400" b="1" dirty="0">
                <a:solidFill>
                  <a:srgbClr val="000000"/>
                </a:solidFill>
              </a:rPr>
              <a:t>komplexní </a:t>
            </a:r>
            <a:r>
              <a:rPr lang="sk-SK" sz="2400" b="1" dirty="0" err="1">
                <a:solidFill>
                  <a:srgbClr val="000000"/>
                </a:solidFill>
              </a:rPr>
              <a:t>facilitace</a:t>
            </a:r>
            <a:r>
              <a:rPr lang="sk-SK" sz="2400" b="1" dirty="0">
                <a:solidFill>
                  <a:srgbClr val="000000"/>
                </a:solidFill>
              </a:rPr>
              <a:t> </a:t>
            </a:r>
            <a:r>
              <a:rPr lang="sk-SK" sz="2400" b="1" dirty="0" err="1">
                <a:solidFill>
                  <a:srgbClr val="000000"/>
                </a:solidFill>
              </a:rPr>
              <a:t>reparačních</a:t>
            </a:r>
            <a:r>
              <a:rPr lang="sk-SK" sz="2400" b="1" dirty="0">
                <a:solidFill>
                  <a:srgbClr val="000000"/>
                </a:solidFill>
              </a:rPr>
              <a:t> </a:t>
            </a:r>
            <a:r>
              <a:rPr lang="sk-SK" sz="2400" b="1" dirty="0" err="1">
                <a:solidFill>
                  <a:srgbClr val="000000"/>
                </a:solidFill>
              </a:rPr>
              <a:t>procesů</a:t>
            </a:r>
            <a:r>
              <a:rPr lang="sk-SK" sz="2400" b="1" dirty="0">
                <a:solidFill>
                  <a:srgbClr val="000000"/>
                </a:solidFill>
              </a:rPr>
              <a:t> </a:t>
            </a:r>
            <a:r>
              <a:rPr lang="sk-SK" sz="2400" dirty="0">
                <a:solidFill>
                  <a:srgbClr val="000000"/>
                </a:solidFill>
              </a:rPr>
              <a:t>jedince, a to jak na úrovni </a:t>
            </a:r>
            <a:r>
              <a:rPr lang="sk-SK" sz="2400" b="1" dirty="0">
                <a:solidFill>
                  <a:srgbClr val="000000"/>
                </a:solidFill>
              </a:rPr>
              <a:t>neurofyziologické</a:t>
            </a:r>
            <a:r>
              <a:rPr lang="sk-SK" sz="2400" dirty="0">
                <a:solidFill>
                  <a:srgbClr val="000000"/>
                </a:solidFill>
              </a:rPr>
              <a:t>, tak </a:t>
            </a:r>
            <a:r>
              <a:rPr lang="sk-SK" sz="2400" b="1" dirty="0">
                <a:solidFill>
                  <a:srgbClr val="000000"/>
                </a:solidFill>
              </a:rPr>
              <a:t>psychomotorické</a:t>
            </a:r>
            <a:r>
              <a:rPr lang="sk-SK" sz="2400" dirty="0">
                <a:solidFill>
                  <a:srgbClr val="000000"/>
                </a:solidFill>
              </a:rPr>
              <a:t> a v neposlední </a:t>
            </a:r>
            <a:r>
              <a:rPr lang="sk-SK" sz="2400" dirty="0" err="1">
                <a:solidFill>
                  <a:srgbClr val="000000"/>
                </a:solidFill>
              </a:rPr>
              <a:t>řadě</a:t>
            </a:r>
            <a:r>
              <a:rPr lang="sk-SK" sz="2400" dirty="0">
                <a:solidFill>
                  <a:srgbClr val="000000"/>
                </a:solidFill>
              </a:rPr>
              <a:t> i na úrovni </a:t>
            </a:r>
            <a:r>
              <a:rPr lang="sk-SK" sz="2400" b="1" dirty="0" err="1">
                <a:solidFill>
                  <a:srgbClr val="000000"/>
                </a:solidFill>
              </a:rPr>
              <a:t>sociální</a:t>
            </a:r>
            <a:r>
              <a:rPr lang="sk-SK" sz="2400" dirty="0">
                <a:solidFill>
                  <a:srgbClr val="000000"/>
                </a:solidFill>
              </a:rPr>
              <a:t>. </a:t>
            </a:r>
            <a:r>
              <a:rPr lang="sk-SK" sz="2400" dirty="0" err="1">
                <a:solidFill>
                  <a:srgbClr val="000000"/>
                </a:solidFill>
              </a:rPr>
              <a:t>Nadstandardní</a:t>
            </a:r>
            <a:r>
              <a:rPr lang="sk-SK" sz="2400" dirty="0">
                <a:solidFill>
                  <a:srgbClr val="000000"/>
                </a:solidFill>
              </a:rPr>
              <a:t> variabilita využitých </a:t>
            </a:r>
            <a:r>
              <a:rPr lang="sk-SK" sz="2400" dirty="0" err="1">
                <a:solidFill>
                  <a:srgbClr val="000000"/>
                </a:solidFill>
              </a:rPr>
              <a:t>poloh</a:t>
            </a:r>
            <a:r>
              <a:rPr lang="sk-SK" sz="2400" dirty="0">
                <a:solidFill>
                  <a:srgbClr val="000000"/>
                </a:solidFill>
              </a:rPr>
              <a:t>, </a:t>
            </a:r>
            <a:r>
              <a:rPr lang="sk-SK" sz="2400" dirty="0" err="1">
                <a:solidFill>
                  <a:srgbClr val="000000"/>
                </a:solidFill>
              </a:rPr>
              <a:t>při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respektování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posturálních</a:t>
            </a:r>
            <a:r>
              <a:rPr lang="sk-SK" sz="2400" dirty="0">
                <a:solidFill>
                  <a:srgbClr val="000000"/>
                </a:solidFill>
              </a:rPr>
              <a:t> schopností klienta, </a:t>
            </a:r>
            <a:r>
              <a:rPr lang="sk-SK" sz="2400" dirty="0" err="1">
                <a:solidFill>
                  <a:srgbClr val="000000"/>
                </a:solidFill>
              </a:rPr>
              <a:t>ovlivní</a:t>
            </a:r>
            <a:r>
              <a:rPr lang="sk-SK" sz="2400" dirty="0">
                <a:solidFill>
                  <a:srgbClr val="000000"/>
                </a:solidFill>
              </a:rPr>
              <a:t> jeho </a:t>
            </a:r>
            <a:r>
              <a:rPr lang="sk-SK" sz="2400" dirty="0" err="1">
                <a:solidFill>
                  <a:srgbClr val="000000"/>
                </a:solidFill>
              </a:rPr>
              <a:t>posturu</a:t>
            </a:r>
            <a:r>
              <a:rPr lang="sk-SK" sz="2400" dirty="0">
                <a:solidFill>
                  <a:srgbClr val="000000"/>
                </a:solidFill>
              </a:rPr>
              <a:t>, hrubou i jemnou motoriku a </a:t>
            </a:r>
            <a:r>
              <a:rPr lang="sk-SK" sz="2400" dirty="0" err="1">
                <a:solidFill>
                  <a:srgbClr val="000000"/>
                </a:solidFill>
              </a:rPr>
              <a:t>vegetativní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funkce</a:t>
            </a:r>
            <a:r>
              <a:rPr lang="sk-SK" sz="2400" dirty="0">
                <a:solidFill>
                  <a:srgbClr val="000000"/>
                </a:solidFill>
              </a:rPr>
              <a:t>.</a:t>
            </a:r>
          </a:p>
          <a:p>
            <a:r>
              <a:rPr lang="sk-SK" sz="2400" dirty="0" err="1">
                <a:solidFill>
                  <a:srgbClr val="000000"/>
                </a:solidFill>
              </a:rPr>
              <a:t>Tělesné</a:t>
            </a:r>
            <a:r>
              <a:rPr lang="sk-SK" sz="2400" dirty="0">
                <a:solidFill>
                  <a:srgbClr val="000000"/>
                </a:solidFill>
              </a:rPr>
              <a:t> teplo </a:t>
            </a:r>
            <a:r>
              <a:rPr lang="sk-SK" sz="2400" dirty="0" err="1">
                <a:solidFill>
                  <a:srgbClr val="000000"/>
                </a:solidFill>
              </a:rPr>
              <a:t>zvířete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působí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jako</a:t>
            </a:r>
            <a:r>
              <a:rPr lang="sk-SK" sz="2400" dirty="0">
                <a:solidFill>
                  <a:srgbClr val="000000"/>
                </a:solidFill>
              </a:rPr>
              <a:t> významný </a:t>
            </a:r>
            <a:r>
              <a:rPr lang="sk-SK" sz="2400" b="1" dirty="0" err="1">
                <a:solidFill>
                  <a:srgbClr val="000000"/>
                </a:solidFill>
              </a:rPr>
              <a:t>myorelaxační</a:t>
            </a:r>
            <a:r>
              <a:rPr lang="sk-SK" sz="2400" b="1" dirty="0">
                <a:solidFill>
                  <a:srgbClr val="000000"/>
                </a:solidFill>
              </a:rPr>
              <a:t> faktor</a:t>
            </a:r>
            <a:r>
              <a:rPr lang="sk-SK" sz="2400" dirty="0">
                <a:solidFill>
                  <a:srgbClr val="000000"/>
                </a:solidFill>
              </a:rPr>
              <a:t>.</a:t>
            </a:r>
          </a:p>
          <a:p>
            <a:r>
              <a:rPr lang="sk-SK" sz="2400" dirty="0" err="1">
                <a:solidFill>
                  <a:srgbClr val="000000"/>
                </a:solidFill>
              </a:rPr>
              <a:t>Dochází</a:t>
            </a:r>
            <a:r>
              <a:rPr lang="sk-SK" sz="2400" dirty="0">
                <a:solidFill>
                  <a:srgbClr val="000000"/>
                </a:solidFill>
              </a:rPr>
              <a:t> také k </a:t>
            </a:r>
            <a:r>
              <a:rPr lang="sk-SK" sz="2400" b="1" dirty="0">
                <a:solidFill>
                  <a:srgbClr val="000000"/>
                </a:solidFill>
              </a:rPr>
              <a:t>psychickému </a:t>
            </a:r>
            <a:r>
              <a:rPr lang="sk-SK" sz="2400" b="1" dirty="0" err="1">
                <a:solidFill>
                  <a:srgbClr val="000000"/>
                </a:solidFill>
              </a:rPr>
              <a:t>uvolnění</a:t>
            </a:r>
            <a:r>
              <a:rPr lang="sk-SK" sz="2400" dirty="0">
                <a:solidFill>
                  <a:srgbClr val="000000"/>
                </a:solidFill>
              </a:rPr>
              <a:t>. </a:t>
            </a:r>
          </a:p>
          <a:p>
            <a:r>
              <a:rPr lang="sk-SK" sz="2400" dirty="0">
                <a:solidFill>
                  <a:srgbClr val="000000"/>
                </a:solidFill>
              </a:rPr>
              <a:t>V </a:t>
            </a:r>
            <a:r>
              <a:rPr lang="sk-SK" sz="2400" dirty="0" err="1">
                <a:solidFill>
                  <a:srgbClr val="000000"/>
                </a:solidFill>
              </a:rPr>
              <a:t>případě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dětských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pacientů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hraje</a:t>
            </a:r>
            <a:r>
              <a:rPr lang="sk-SK" sz="2400" dirty="0">
                <a:solidFill>
                  <a:srgbClr val="000000"/>
                </a:solidFill>
              </a:rPr>
              <a:t> roli i silný </a:t>
            </a:r>
            <a:r>
              <a:rPr lang="sk-SK" sz="2400" b="1" dirty="0">
                <a:solidFill>
                  <a:srgbClr val="000000"/>
                </a:solidFill>
              </a:rPr>
              <a:t>motivační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prvek</a:t>
            </a:r>
            <a:r>
              <a:rPr lang="sk-SK" sz="2400" dirty="0">
                <a:solidFill>
                  <a:srgbClr val="000000"/>
                </a:solidFill>
              </a:rPr>
              <a:t> a </a:t>
            </a:r>
            <a:r>
              <a:rPr lang="sk-SK" sz="2400" dirty="0" err="1">
                <a:solidFill>
                  <a:srgbClr val="000000"/>
                </a:solidFill>
              </a:rPr>
              <a:t>odpočinek</a:t>
            </a:r>
            <a:r>
              <a:rPr lang="sk-SK" sz="2400" dirty="0">
                <a:solidFill>
                  <a:srgbClr val="000000"/>
                </a:solidFill>
              </a:rPr>
              <a:t> od </a:t>
            </a:r>
            <a:r>
              <a:rPr lang="sk-SK" sz="2400" dirty="0" err="1">
                <a:solidFill>
                  <a:srgbClr val="000000"/>
                </a:solidFill>
              </a:rPr>
              <a:t>nemocničního</a:t>
            </a:r>
            <a:r>
              <a:rPr lang="sk-SK" sz="2400" dirty="0">
                <a:solidFill>
                  <a:srgbClr val="000000"/>
                </a:solidFill>
              </a:rPr>
              <a:t> </a:t>
            </a:r>
            <a:r>
              <a:rPr lang="sk-SK" sz="2400" dirty="0" err="1">
                <a:solidFill>
                  <a:srgbClr val="000000"/>
                </a:solidFill>
              </a:rPr>
              <a:t>prostředí</a:t>
            </a:r>
            <a:r>
              <a:rPr lang="sk-SK" sz="2400" dirty="0">
                <a:solidFill>
                  <a:srgbClr val="000000"/>
                </a:solidFill>
              </a:rPr>
              <a:t>.</a:t>
            </a:r>
            <a:endParaRPr lang="cs-CZ" sz="2400" b="1" dirty="0">
              <a:solidFill>
                <a:srgbClr val="000000"/>
              </a:solidFill>
            </a:endParaRPr>
          </a:p>
          <a:p>
            <a:endParaRPr lang="sk-SK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988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56A93FD-29C9-41F9-9095-EFC2E5467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Biomechanické účinky </a:t>
            </a:r>
            <a:r>
              <a:rPr lang="cs-CZ">
                <a:solidFill>
                  <a:srgbClr val="FFFFFF"/>
                </a:solidFill>
              </a:rPr>
              <a:t>(pánev, páteř, svalstvo)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6D839F57-AD35-4656-A209-323C8F766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1085" y="801866"/>
            <a:ext cx="6540759" cy="5230634"/>
          </a:xfrm>
        </p:spPr>
        <p:txBody>
          <a:bodyPr anchor="ctr">
            <a:noAutofit/>
          </a:bodyPr>
          <a:lstStyle/>
          <a:p>
            <a:pPr lvl="1"/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Regulace svalového tonu (symetrizace, uvolnění spazmů)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Zlepšení reakcí klientu (při nebezpečí pádu)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Stabilizaci rovnováhy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Zlepšení koordinace pohybů (nutný předpoklad pro vzpřímené držení těla)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Výcvik trupové rovnováhy a vzpřímeného sedu (základ pro chůzi)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Zlepšení postavení a stabilizace páteře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Rovnoměrné zapojení všech částí do celkového motorického vzoru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Nácvik symetrie (stimulace přicházejí symetricky z obou stran)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Nácvik rytmu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Narušení patologických stereotypů</a:t>
            </a:r>
          </a:p>
          <a:p>
            <a:pPr lvl="1"/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09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5AED083-563E-48BB-9BF5-1EC843E67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Fyziologické účinky </a:t>
            </a:r>
            <a:endParaRPr lang="sk-SK">
              <a:solidFill>
                <a:srgbClr val="FFFFFF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D5D03090-D9F4-4399-9DFF-2BBA563620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13683"/>
            <a:ext cx="5306084" cy="5230634"/>
          </a:xfrm>
        </p:spPr>
        <p:txBody>
          <a:bodyPr anchor="ctr">
            <a:normAutofit/>
          </a:bodyPr>
          <a:lstStyle/>
          <a:p>
            <a:pPr lvl="1"/>
            <a:r>
              <a:rPr lang="cs-CZ" dirty="0">
                <a:solidFill>
                  <a:srgbClr val="000000"/>
                </a:solidFill>
              </a:rPr>
              <a:t>Kardiovaskulární systém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Respirační systém  - rytmizace dýchaní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Prohloubené dýchání (vzpřímené tělo a rytmický pohyb koně)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Zažívací trakt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Peristaltika žaludku, střev a močového ústrojí 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Lepší prokrvení orgánů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Pomáhá uvolňovat endorfiny a podporuje látkovou výměnu  </a:t>
            </a:r>
          </a:p>
        </p:txBody>
      </p:sp>
    </p:spTree>
    <p:extLst>
      <p:ext uri="{BB962C8B-B14F-4D97-AF65-F5344CB8AC3E}">
        <p14:creationId xmlns:p14="http://schemas.microsoft.com/office/powerpoint/2010/main" val="2551179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B854194-185D-494D-905C-7C7CB2E30F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B4F5FA0D-0104-4987-8241-EFF7C85B8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2897127E-6CEF-446C-BE87-93B7C46E49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2E06C12-A703-4F45-A123-9D8BD4DDB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cs-CZ" b="1">
                <a:solidFill>
                  <a:srgbClr val="FFFFFF"/>
                </a:solidFill>
              </a:rPr>
              <a:t>Psychické účinky</a:t>
            </a:r>
            <a:endParaRPr lang="sk-SK">
              <a:solidFill>
                <a:srgbClr val="FFFFFF"/>
              </a:solidFill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DD864C96-060E-42DF-ACB4-37711D0C9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cs-CZ" sz="2400">
                <a:solidFill>
                  <a:srgbClr val="000000"/>
                </a:solidFill>
              </a:rPr>
              <a:t>Spojení jezdce a koně vytváří silně pozitivní atmosféru </a:t>
            </a:r>
          </a:p>
          <a:p>
            <a:r>
              <a:rPr lang="cs-CZ" sz="2400">
                <a:solidFill>
                  <a:srgbClr val="000000"/>
                </a:solidFill>
              </a:rPr>
              <a:t>Vznik kladných emocí -&gt; základ psychických účinkú   	</a:t>
            </a:r>
          </a:p>
          <a:p>
            <a:r>
              <a:rPr lang="cs-CZ" sz="2400">
                <a:solidFill>
                  <a:srgbClr val="000000"/>
                </a:solidFill>
              </a:rPr>
              <a:t>Zlepšení koncentrace pozornosti </a:t>
            </a:r>
          </a:p>
          <a:p>
            <a:r>
              <a:rPr lang="cs-CZ" sz="2400">
                <a:solidFill>
                  <a:srgbClr val="000000"/>
                </a:solidFill>
              </a:rPr>
              <a:t>Schopnosti adaptace a kontroly chování </a:t>
            </a:r>
          </a:p>
          <a:p>
            <a:r>
              <a:rPr lang="cs-CZ" sz="2400">
                <a:solidFill>
                  <a:srgbClr val="000000"/>
                </a:solidFill>
              </a:rPr>
              <a:t>Odvádí pozornost od problémů – uvolnění psychického napětí a zábran </a:t>
            </a:r>
          </a:p>
          <a:p>
            <a:r>
              <a:rPr lang="cs-CZ" sz="2400">
                <a:solidFill>
                  <a:srgbClr val="000000"/>
                </a:solidFill>
              </a:rPr>
              <a:t>Vzrůstá pocit jistoty, roste sebevědomí </a:t>
            </a:r>
          </a:p>
          <a:p>
            <a:r>
              <a:rPr lang="cs-CZ" sz="2400">
                <a:solidFill>
                  <a:srgbClr val="000000"/>
                </a:solidFill>
              </a:rPr>
              <a:t>Motivace ku cvičení (u chronicky nemocných)</a:t>
            </a:r>
          </a:p>
        </p:txBody>
      </p:sp>
    </p:spTree>
    <p:extLst>
      <p:ext uri="{BB962C8B-B14F-4D97-AF65-F5344CB8AC3E}">
        <p14:creationId xmlns:p14="http://schemas.microsoft.com/office/powerpoint/2010/main" val="2084873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351DFE5-F63D-4BE0-BDA9-E3EB88F01A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AA16612-ACD2-4A16-8F2B-4514FD6BF2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A200783-24AD-4028-B9B3-5B606A953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cs-CZ" sz="4000" b="1">
                <a:solidFill>
                  <a:srgbClr val="FFFFFF"/>
                </a:solidFill>
              </a:rPr>
              <a:t>Jak to probíhá?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xmlns="" id="{129F05FD-1616-40E7-BA9C-51F9D5410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2753936"/>
            <a:ext cx="9833548" cy="303301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0000"/>
                </a:solidFill>
              </a:rPr>
              <a:t>Terapeutická jednotka HT</a:t>
            </a:r>
            <a:r>
              <a:rPr lang="cs-CZ" sz="2000" dirty="0">
                <a:solidFill>
                  <a:srgbClr val="000000"/>
                </a:solidFill>
              </a:rPr>
              <a:t> (TJ) – časový úsek v délce 5-20 minut, kdy je klient umístěn terapeutem do příslušné polohy na hřbetě kráčejícího koně bez sedla, </a:t>
            </a:r>
            <a:r>
              <a:rPr lang="cs-CZ" sz="2000" b="1" dirty="0">
                <a:solidFill>
                  <a:srgbClr val="000000"/>
                </a:solidFill>
              </a:rPr>
              <a:t>pouze na dečce</a:t>
            </a:r>
            <a:r>
              <a:rPr lang="cs-CZ" sz="2000" dirty="0">
                <a:solidFill>
                  <a:srgbClr val="000000"/>
                </a:solidFill>
              </a:rPr>
              <a:t>. Klient může být na koni pasivně polohován nebo polohu udržuje aktivně, může se držet např. za madla, nebo se opírat o různé polohovací pomůcky. Frekvence TJ je </a:t>
            </a:r>
            <a:r>
              <a:rPr lang="cs-CZ" sz="2000" b="1" dirty="0">
                <a:solidFill>
                  <a:srgbClr val="000000"/>
                </a:solidFill>
              </a:rPr>
              <a:t>1-3 krát týdně </a:t>
            </a:r>
            <a:r>
              <a:rPr lang="cs-CZ" sz="2000" dirty="0">
                <a:solidFill>
                  <a:srgbClr val="000000"/>
                </a:solidFill>
              </a:rPr>
              <a:t>s </a:t>
            </a:r>
            <a:r>
              <a:rPr lang="cs-CZ" sz="2000" b="1" dirty="0">
                <a:solidFill>
                  <a:srgbClr val="000000"/>
                </a:solidFill>
              </a:rPr>
              <a:t>minimální</a:t>
            </a:r>
            <a:r>
              <a:rPr lang="cs-CZ" sz="2000" dirty="0">
                <a:solidFill>
                  <a:srgbClr val="000000"/>
                </a:solidFill>
              </a:rPr>
              <a:t> délkou celkové intervence </a:t>
            </a:r>
            <a:r>
              <a:rPr lang="cs-CZ" sz="2000" b="1" dirty="0">
                <a:solidFill>
                  <a:srgbClr val="000000"/>
                </a:solidFill>
              </a:rPr>
              <a:t>3 měsíce</a:t>
            </a:r>
            <a:r>
              <a:rPr lang="cs-CZ" sz="2000" dirty="0">
                <a:solidFill>
                  <a:srgbClr val="000000"/>
                </a:solidFill>
              </a:rPr>
              <a:t>. Kůň je veden vodičem a klient je vždy jištěn z jedné strany terapeutem a v případě potřeby i z druhé strany asistentem.</a:t>
            </a:r>
          </a:p>
          <a:p>
            <a:r>
              <a:rPr lang="cs-CZ" sz="2000" dirty="0">
                <a:solidFill>
                  <a:srgbClr val="000000"/>
                </a:solidFill>
              </a:rPr>
              <a:t>Každý klient individuální léčebný plán s jasně vyznačeným cílem. </a:t>
            </a:r>
          </a:p>
          <a:p>
            <a:r>
              <a:rPr lang="cs-CZ" sz="2000" dirty="0">
                <a:solidFill>
                  <a:srgbClr val="000000"/>
                </a:solidFill>
              </a:rPr>
              <a:t>Klient z hlediska ovládání koně naprosto pasivní.</a:t>
            </a:r>
          </a:p>
          <a:p>
            <a:r>
              <a:rPr lang="sk-SK" sz="2000" dirty="0" err="1">
                <a:solidFill>
                  <a:srgbClr val="000000"/>
                </a:solidFill>
              </a:rPr>
              <a:t>Vliv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mají</a:t>
            </a:r>
            <a:r>
              <a:rPr lang="sk-SK" sz="2000" dirty="0">
                <a:solidFill>
                  <a:srgbClr val="000000"/>
                </a:solidFill>
              </a:rPr>
              <a:t> i </a:t>
            </a:r>
            <a:r>
              <a:rPr lang="sk-SK" sz="2000" b="1" dirty="0" err="1">
                <a:solidFill>
                  <a:srgbClr val="000000"/>
                </a:solidFill>
              </a:rPr>
              <a:t>vnější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podmínky</a:t>
            </a:r>
            <a:r>
              <a:rPr lang="sk-SK" sz="2000" dirty="0">
                <a:solidFill>
                  <a:srgbClr val="000000"/>
                </a:solidFill>
              </a:rPr>
              <a:t> – tvrdý podklad, členitý terén a </a:t>
            </a:r>
            <a:r>
              <a:rPr lang="sk-SK" sz="2000" dirty="0" err="1">
                <a:solidFill>
                  <a:srgbClr val="000000"/>
                </a:solidFill>
              </a:rPr>
              <a:t>rychlejší</a:t>
            </a:r>
            <a:r>
              <a:rPr lang="sk-SK" sz="2000" dirty="0">
                <a:solidFill>
                  <a:srgbClr val="000000"/>
                </a:solidFill>
              </a:rPr>
              <a:t> pohyb </a:t>
            </a:r>
            <a:r>
              <a:rPr lang="sk-SK" sz="2000" dirty="0" err="1">
                <a:solidFill>
                  <a:srgbClr val="000000"/>
                </a:solidFill>
              </a:rPr>
              <a:t>koně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mají</a:t>
            </a:r>
            <a:r>
              <a:rPr lang="sk-SK" sz="2000" dirty="0">
                <a:solidFill>
                  <a:srgbClr val="000000"/>
                </a:solidFill>
              </a:rPr>
              <a:t> spíše </a:t>
            </a:r>
            <a:r>
              <a:rPr lang="sk-SK" sz="2000" dirty="0" err="1">
                <a:solidFill>
                  <a:srgbClr val="000000"/>
                </a:solidFill>
              </a:rPr>
              <a:t>vliv</a:t>
            </a:r>
            <a:r>
              <a:rPr lang="sk-SK" sz="2000" dirty="0">
                <a:solidFill>
                  <a:srgbClr val="000000"/>
                </a:solidFill>
              </a:rPr>
              <a:t> stimulační, </a:t>
            </a:r>
            <a:r>
              <a:rPr lang="sk-SK" sz="2000" dirty="0" err="1">
                <a:solidFill>
                  <a:srgbClr val="000000"/>
                </a:solidFill>
              </a:rPr>
              <a:t>zatímco</a:t>
            </a:r>
            <a:r>
              <a:rPr lang="sk-SK" sz="2000" dirty="0">
                <a:solidFill>
                  <a:srgbClr val="000000"/>
                </a:solidFill>
              </a:rPr>
              <a:t> </a:t>
            </a:r>
            <a:r>
              <a:rPr lang="sk-SK" sz="2000" dirty="0" err="1">
                <a:solidFill>
                  <a:srgbClr val="000000"/>
                </a:solidFill>
              </a:rPr>
              <a:t>volné</a:t>
            </a:r>
            <a:r>
              <a:rPr lang="sk-SK" sz="2000" dirty="0">
                <a:solidFill>
                  <a:srgbClr val="000000"/>
                </a:solidFill>
              </a:rPr>
              <a:t> tempo a </a:t>
            </a:r>
            <a:r>
              <a:rPr lang="sk-SK" sz="2000" dirty="0" err="1">
                <a:solidFill>
                  <a:srgbClr val="000000"/>
                </a:solidFill>
              </a:rPr>
              <a:t>měkký</a:t>
            </a:r>
            <a:r>
              <a:rPr lang="sk-SK" sz="2000" dirty="0">
                <a:solidFill>
                  <a:srgbClr val="000000"/>
                </a:solidFill>
              </a:rPr>
              <a:t> terén bez nerovností </a:t>
            </a:r>
            <a:r>
              <a:rPr lang="sk-SK" sz="2000" dirty="0" err="1">
                <a:solidFill>
                  <a:srgbClr val="000000"/>
                </a:solidFill>
              </a:rPr>
              <a:t>vliv</a:t>
            </a:r>
            <a:r>
              <a:rPr lang="sk-SK" sz="2000" dirty="0">
                <a:solidFill>
                  <a:srgbClr val="000000"/>
                </a:solidFill>
              </a:rPr>
              <a:t> relaxační.</a:t>
            </a:r>
          </a:p>
          <a:p>
            <a:endParaRPr lang="cs-CZ" sz="2000" b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sk-SK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980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330</Words>
  <Application>Microsoft Office PowerPoint</Application>
  <PresentationFormat>Širokoúhlá obrazovka</PresentationFormat>
  <Paragraphs>85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Motív Office</vt:lpstr>
      <vt:lpstr>HIPOTERAPIE</vt:lpstr>
      <vt:lpstr>Zařádění   </vt:lpstr>
      <vt:lpstr>Hipoterapie – slovník </vt:lpstr>
      <vt:lpstr>Hipoterapie </vt:lpstr>
      <vt:lpstr>Hlavné účinky</vt:lpstr>
      <vt:lpstr>Biomechanické účinky (pánev, páteř, svalstvo)</vt:lpstr>
      <vt:lpstr>Fyziologické účinky </vt:lpstr>
      <vt:lpstr>Psychické účinky</vt:lpstr>
      <vt:lpstr>Jak to probíhá? </vt:lpstr>
      <vt:lpstr>Pozice na koni</vt:lpstr>
      <vt:lpstr>Prezentace aplikace PowerPoint</vt:lpstr>
      <vt:lpstr>Prezentace aplikace PowerPoint</vt:lpstr>
      <vt:lpstr>Kůň  </vt:lpstr>
      <vt:lpstr>Zdroje</vt:lpstr>
      <vt:lpstr>Ďakujem za pozornosť!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HIPOTERAPIE</dc:title>
  <dc:creator>Jakub Horváth</dc:creator>
  <cp:lastModifiedBy>Pipeková</cp:lastModifiedBy>
  <cp:revision>1</cp:revision>
  <dcterms:created xsi:type="dcterms:W3CDTF">2019-10-05T18:48:32Z</dcterms:created>
  <dcterms:modified xsi:type="dcterms:W3CDTF">2019-11-11T12:49:46Z</dcterms:modified>
</cp:coreProperties>
</file>