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7" r:id="rId1"/>
  </p:sldMasterIdLst>
  <p:notesMasterIdLst>
    <p:notesMasterId r:id="rId25"/>
  </p:notesMasterIdLst>
  <p:sldIdLst>
    <p:sldId id="257" r:id="rId2"/>
    <p:sldId id="300" r:id="rId3"/>
    <p:sldId id="261" r:id="rId4"/>
    <p:sldId id="289" r:id="rId5"/>
    <p:sldId id="262" r:id="rId6"/>
    <p:sldId id="301" r:id="rId7"/>
    <p:sldId id="302" r:id="rId8"/>
    <p:sldId id="292" r:id="rId9"/>
    <p:sldId id="294" r:id="rId10"/>
    <p:sldId id="286" r:id="rId11"/>
    <p:sldId id="290" r:id="rId12"/>
    <p:sldId id="291" r:id="rId13"/>
    <p:sldId id="298" r:id="rId14"/>
    <p:sldId id="268" r:id="rId15"/>
    <p:sldId id="273" r:id="rId16"/>
    <p:sldId id="293" r:id="rId17"/>
    <p:sldId id="274" r:id="rId18"/>
    <p:sldId id="276" r:id="rId19"/>
    <p:sldId id="277" r:id="rId20"/>
    <p:sldId id="278" r:id="rId21"/>
    <p:sldId id="279" r:id="rId22"/>
    <p:sldId id="280" r:id="rId23"/>
    <p:sldId id="282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 varScale="1">
        <p:scale>
          <a:sx n="62" d="100"/>
          <a:sy n="62" d="100"/>
        </p:scale>
        <p:origin x="140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Pohyb</a:t>
            </a:r>
            <a:r>
              <a:rPr lang="cs-CZ" baseline="0"/>
              <a:t> obyvatelstva (1918 - 2016; ČSÚ)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List1!$G$10</c:f>
              <c:strCache>
                <c:ptCount val="1"/>
                <c:pt idx="0">
                  <c:v>Narození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List1!$F$11:$F$109</c:f>
              <c:numCache>
                <c:formatCode>General</c:formatCode>
                <c:ptCount val="99"/>
                <c:pt idx="0">
                  <c:v>1918</c:v>
                </c:pt>
                <c:pt idx="1">
                  <c:v>1919</c:v>
                </c:pt>
                <c:pt idx="2">
                  <c:v>1920</c:v>
                </c:pt>
                <c:pt idx="3">
                  <c:v>1921</c:v>
                </c:pt>
                <c:pt idx="4">
                  <c:v>1922</c:v>
                </c:pt>
                <c:pt idx="5">
                  <c:v>1923</c:v>
                </c:pt>
                <c:pt idx="6">
                  <c:v>1924</c:v>
                </c:pt>
                <c:pt idx="7">
                  <c:v>1925</c:v>
                </c:pt>
                <c:pt idx="8">
                  <c:v>1926</c:v>
                </c:pt>
                <c:pt idx="9">
                  <c:v>1927</c:v>
                </c:pt>
                <c:pt idx="10">
                  <c:v>1928</c:v>
                </c:pt>
                <c:pt idx="11">
                  <c:v>1929</c:v>
                </c:pt>
                <c:pt idx="12">
                  <c:v>1930</c:v>
                </c:pt>
                <c:pt idx="13">
                  <c:v>1931</c:v>
                </c:pt>
                <c:pt idx="14">
                  <c:v>1932</c:v>
                </c:pt>
                <c:pt idx="15">
                  <c:v>1933</c:v>
                </c:pt>
                <c:pt idx="16">
                  <c:v>1934</c:v>
                </c:pt>
                <c:pt idx="17">
                  <c:v>1935</c:v>
                </c:pt>
                <c:pt idx="18">
                  <c:v>1936</c:v>
                </c:pt>
                <c:pt idx="19">
                  <c:v>1937</c:v>
                </c:pt>
                <c:pt idx="20">
                  <c:v>1938</c:v>
                </c:pt>
                <c:pt idx="21">
                  <c:v>1939</c:v>
                </c:pt>
                <c:pt idx="22">
                  <c:v>1940</c:v>
                </c:pt>
                <c:pt idx="23">
                  <c:v>1941</c:v>
                </c:pt>
                <c:pt idx="24">
                  <c:v>1942</c:v>
                </c:pt>
                <c:pt idx="25">
                  <c:v>1943</c:v>
                </c:pt>
                <c:pt idx="26">
                  <c:v>1944</c:v>
                </c:pt>
                <c:pt idx="27">
                  <c:v>1945</c:v>
                </c:pt>
                <c:pt idx="28">
                  <c:v>1946</c:v>
                </c:pt>
                <c:pt idx="29">
                  <c:v>1947</c:v>
                </c:pt>
                <c:pt idx="30">
                  <c:v>1948</c:v>
                </c:pt>
                <c:pt idx="31">
                  <c:v>1949</c:v>
                </c:pt>
                <c:pt idx="32">
                  <c:v>1950</c:v>
                </c:pt>
                <c:pt idx="33">
                  <c:v>1951</c:v>
                </c:pt>
                <c:pt idx="34">
                  <c:v>1952</c:v>
                </c:pt>
                <c:pt idx="35">
                  <c:v>1953</c:v>
                </c:pt>
                <c:pt idx="36">
                  <c:v>1954</c:v>
                </c:pt>
                <c:pt idx="37">
                  <c:v>1955</c:v>
                </c:pt>
                <c:pt idx="38">
                  <c:v>1956</c:v>
                </c:pt>
                <c:pt idx="39">
                  <c:v>1957</c:v>
                </c:pt>
                <c:pt idx="40">
                  <c:v>1958</c:v>
                </c:pt>
                <c:pt idx="41">
                  <c:v>1959</c:v>
                </c:pt>
                <c:pt idx="42">
                  <c:v>1960</c:v>
                </c:pt>
                <c:pt idx="43">
                  <c:v>1961</c:v>
                </c:pt>
                <c:pt idx="44">
                  <c:v>1962</c:v>
                </c:pt>
                <c:pt idx="45">
                  <c:v>1963</c:v>
                </c:pt>
                <c:pt idx="46">
                  <c:v>1964</c:v>
                </c:pt>
                <c:pt idx="47">
                  <c:v>1965</c:v>
                </c:pt>
                <c:pt idx="48">
                  <c:v>1966</c:v>
                </c:pt>
                <c:pt idx="49">
                  <c:v>1967</c:v>
                </c:pt>
                <c:pt idx="50">
                  <c:v>1968</c:v>
                </c:pt>
                <c:pt idx="51">
                  <c:v>1969</c:v>
                </c:pt>
                <c:pt idx="52">
                  <c:v>1970</c:v>
                </c:pt>
                <c:pt idx="53">
                  <c:v>1971</c:v>
                </c:pt>
                <c:pt idx="54">
                  <c:v>1972</c:v>
                </c:pt>
                <c:pt idx="55">
                  <c:v>1973</c:v>
                </c:pt>
                <c:pt idx="56">
                  <c:v>1974</c:v>
                </c:pt>
                <c:pt idx="57">
                  <c:v>1975</c:v>
                </c:pt>
                <c:pt idx="58">
                  <c:v>1976</c:v>
                </c:pt>
                <c:pt idx="59">
                  <c:v>1977</c:v>
                </c:pt>
                <c:pt idx="60">
                  <c:v>1978</c:v>
                </c:pt>
                <c:pt idx="61">
                  <c:v>1979</c:v>
                </c:pt>
                <c:pt idx="62">
                  <c:v>1980</c:v>
                </c:pt>
                <c:pt idx="63">
                  <c:v>1981</c:v>
                </c:pt>
                <c:pt idx="64">
                  <c:v>1982</c:v>
                </c:pt>
                <c:pt idx="65">
                  <c:v>1983</c:v>
                </c:pt>
                <c:pt idx="66">
                  <c:v>1984</c:v>
                </c:pt>
                <c:pt idx="67">
                  <c:v>1985</c:v>
                </c:pt>
                <c:pt idx="68">
                  <c:v>1986</c:v>
                </c:pt>
                <c:pt idx="69">
                  <c:v>1987</c:v>
                </c:pt>
                <c:pt idx="70">
                  <c:v>1988</c:v>
                </c:pt>
                <c:pt idx="71">
                  <c:v>1989</c:v>
                </c:pt>
                <c:pt idx="72">
                  <c:v>1990</c:v>
                </c:pt>
                <c:pt idx="73">
                  <c:v>1991</c:v>
                </c:pt>
                <c:pt idx="74">
                  <c:v>1992</c:v>
                </c:pt>
                <c:pt idx="75">
                  <c:v>1993</c:v>
                </c:pt>
                <c:pt idx="76">
                  <c:v>1994</c:v>
                </c:pt>
                <c:pt idx="77">
                  <c:v>1995</c:v>
                </c:pt>
                <c:pt idx="78">
                  <c:v>1996</c:v>
                </c:pt>
                <c:pt idx="79">
                  <c:v>1997</c:v>
                </c:pt>
                <c:pt idx="80">
                  <c:v>1998</c:v>
                </c:pt>
                <c:pt idx="81">
                  <c:v>1999</c:v>
                </c:pt>
                <c:pt idx="82">
                  <c:v>2000</c:v>
                </c:pt>
                <c:pt idx="83">
                  <c:v>2001</c:v>
                </c:pt>
                <c:pt idx="84">
                  <c:v>2002</c:v>
                </c:pt>
                <c:pt idx="85">
                  <c:v>2003</c:v>
                </c:pt>
                <c:pt idx="86">
                  <c:v>2004</c:v>
                </c:pt>
                <c:pt idx="87">
                  <c:v>2005</c:v>
                </c:pt>
                <c:pt idx="88">
                  <c:v>2006</c:v>
                </c:pt>
                <c:pt idx="89">
                  <c:v>2007</c:v>
                </c:pt>
                <c:pt idx="90">
                  <c:v>2008</c:v>
                </c:pt>
                <c:pt idx="91">
                  <c:v>2009</c:v>
                </c:pt>
                <c:pt idx="92">
                  <c:v>2010</c:v>
                </c:pt>
                <c:pt idx="93">
                  <c:v>2011</c:v>
                </c:pt>
                <c:pt idx="94">
                  <c:v>2012</c:v>
                </c:pt>
                <c:pt idx="95">
                  <c:v>2013</c:v>
                </c:pt>
                <c:pt idx="96">
                  <c:v>2014</c:v>
                </c:pt>
                <c:pt idx="97">
                  <c:v>2015</c:v>
                </c:pt>
                <c:pt idx="98">
                  <c:v>2016</c:v>
                </c:pt>
              </c:numCache>
            </c:numRef>
          </c:cat>
          <c:val>
            <c:numRef>
              <c:f>List1!$G$11:$G$109</c:f>
              <c:numCache>
                <c:formatCode>#,##0</c:formatCode>
                <c:ptCount val="99"/>
                <c:pt idx="0">
                  <c:v>123689</c:v>
                </c:pt>
                <c:pt idx="1">
                  <c:v>194697</c:v>
                </c:pt>
                <c:pt idx="2">
                  <c:v>251462</c:v>
                </c:pt>
                <c:pt idx="3">
                  <c:v>264269</c:v>
                </c:pt>
                <c:pt idx="4">
                  <c:v>255623</c:v>
                </c:pt>
                <c:pt idx="5">
                  <c:v>248062</c:v>
                </c:pt>
                <c:pt idx="6">
                  <c:v>235501</c:v>
                </c:pt>
                <c:pt idx="7">
                  <c:v>231422</c:v>
                </c:pt>
                <c:pt idx="8">
                  <c:v>225486</c:v>
                </c:pt>
                <c:pt idx="9">
                  <c:v>213956</c:v>
                </c:pt>
                <c:pt idx="10">
                  <c:v>214014</c:v>
                </c:pt>
                <c:pt idx="11">
                  <c:v>207904</c:v>
                </c:pt>
                <c:pt idx="12">
                  <c:v>212232</c:v>
                </c:pt>
                <c:pt idx="13">
                  <c:v>200874</c:v>
                </c:pt>
                <c:pt idx="14">
                  <c:v>195159</c:v>
                </c:pt>
                <c:pt idx="15">
                  <c:v>180637</c:v>
                </c:pt>
                <c:pt idx="16">
                  <c:v>175251</c:v>
                </c:pt>
                <c:pt idx="17">
                  <c:v>165658</c:v>
                </c:pt>
                <c:pt idx="18">
                  <c:v>161926</c:v>
                </c:pt>
                <c:pt idx="19">
                  <c:v>159780</c:v>
                </c:pt>
                <c:pt idx="20">
                  <c:v>167305</c:v>
                </c:pt>
                <c:pt idx="21">
                  <c:v>196753</c:v>
                </c:pt>
                <c:pt idx="22">
                  <c:v>222982</c:v>
                </c:pt>
                <c:pt idx="23">
                  <c:v>213369</c:v>
                </c:pt>
                <c:pt idx="24">
                  <c:v>203008</c:v>
                </c:pt>
                <c:pt idx="25">
                  <c:v>229059</c:v>
                </c:pt>
                <c:pt idx="26">
                  <c:v>234023</c:v>
                </c:pt>
                <c:pt idx="27">
                  <c:v>197074</c:v>
                </c:pt>
                <c:pt idx="28">
                  <c:v>213850</c:v>
                </c:pt>
                <c:pt idx="29">
                  <c:v>210092</c:v>
                </c:pt>
                <c:pt idx="30">
                  <c:v>200810</c:v>
                </c:pt>
                <c:pt idx="31">
                  <c:v>188219</c:v>
                </c:pt>
                <c:pt idx="32">
                  <c:v>191655</c:v>
                </c:pt>
                <c:pt idx="33">
                  <c:v>188756</c:v>
                </c:pt>
                <c:pt idx="34">
                  <c:v>182995</c:v>
                </c:pt>
                <c:pt idx="35">
                  <c:v>174629</c:v>
                </c:pt>
                <c:pt idx="36">
                  <c:v>170300</c:v>
                </c:pt>
                <c:pt idx="37">
                  <c:v>167731</c:v>
                </c:pt>
                <c:pt idx="38">
                  <c:v>164243</c:v>
                </c:pt>
                <c:pt idx="39">
                  <c:v>157157</c:v>
                </c:pt>
                <c:pt idx="40">
                  <c:v>143251</c:v>
                </c:pt>
                <c:pt idx="41">
                  <c:v>130310</c:v>
                </c:pt>
                <c:pt idx="42">
                  <c:v>130161</c:v>
                </c:pt>
                <c:pt idx="43">
                  <c:v>132201</c:v>
                </c:pt>
                <c:pt idx="44">
                  <c:v>134695</c:v>
                </c:pt>
                <c:pt idx="45">
                  <c:v>150062</c:v>
                </c:pt>
                <c:pt idx="46">
                  <c:v>155666</c:v>
                </c:pt>
                <c:pt idx="47">
                  <c:v>148545</c:v>
                </c:pt>
                <c:pt idx="48">
                  <c:v>142206</c:v>
                </c:pt>
                <c:pt idx="49">
                  <c:v>139413</c:v>
                </c:pt>
                <c:pt idx="50">
                  <c:v>138396</c:v>
                </c:pt>
                <c:pt idx="51">
                  <c:v>144155</c:v>
                </c:pt>
                <c:pt idx="52">
                  <c:v>148893</c:v>
                </c:pt>
                <c:pt idx="53">
                  <c:v>155233</c:v>
                </c:pt>
                <c:pt idx="54">
                  <c:v>164744</c:v>
                </c:pt>
                <c:pt idx="55">
                  <c:v>182953</c:v>
                </c:pt>
                <c:pt idx="56">
                  <c:v>195427</c:v>
                </c:pt>
                <c:pt idx="57">
                  <c:v>192869</c:v>
                </c:pt>
                <c:pt idx="58">
                  <c:v>188522</c:v>
                </c:pt>
                <c:pt idx="59">
                  <c:v>182865</c:v>
                </c:pt>
                <c:pt idx="60">
                  <c:v>180018</c:v>
                </c:pt>
                <c:pt idx="61">
                  <c:v>173084</c:v>
                </c:pt>
                <c:pt idx="62">
                  <c:v>154665</c:v>
                </c:pt>
                <c:pt idx="63">
                  <c:v>145186</c:v>
                </c:pt>
                <c:pt idx="64">
                  <c:v>142518</c:v>
                </c:pt>
                <c:pt idx="65">
                  <c:v>138132</c:v>
                </c:pt>
                <c:pt idx="66">
                  <c:v>137587</c:v>
                </c:pt>
                <c:pt idx="67">
                  <c:v>136488</c:v>
                </c:pt>
                <c:pt idx="68">
                  <c:v>133942</c:v>
                </c:pt>
                <c:pt idx="69">
                  <c:v>131469</c:v>
                </c:pt>
                <c:pt idx="70">
                  <c:v>133238</c:v>
                </c:pt>
                <c:pt idx="71">
                  <c:v>128881</c:v>
                </c:pt>
                <c:pt idx="72">
                  <c:v>131094</c:v>
                </c:pt>
                <c:pt idx="73">
                  <c:v>129850</c:v>
                </c:pt>
                <c:pt idx="74">
                  <c:v>122142</c:v>
                </c:pt>
                <c:pt idx="75">
                  <c:v>121470</c:v>
                </c:pt>
                <c:pt idx="76">
                  <c:v>106915</c:v>
                </c:pt>
                <c:pt idx="77">
                  <c:v>96397</c:v>
                </c:pt>
                <c:pt idx="78">
                  <c:v>90763</c:v>
                </c:pt>
                <c:pt idx="79">
                  <c:v>90930</c:v>
                </c:pt>
                <c:pt idx="80">
                  <c:v>90829</c:v>
                </c:pt>
                <c:pt idx="81">
                  <c:v>89774</c:v>
                </c:pt>
                <c:pt idx="82">
                  <c:v>91169</c:v>
                </c:pt>
                <c:pt idx="83">
                  <c:v>90978</c:v>
                </c:pt>
                <c:pt idx="84">
                  <c:v>93047</c:v>
                </c:pt>
                <c:pt idx="85">
                  <c:v>93957</c:v>
                </c:pt>
                <c:pt idx="86">
                  <c:v>97929</c:v>
                </c:pt>
                <c:pt idx="87">
                  <c:v>102498</c:v>
                </c:pt>
                <c:pt idx="88">
                  <c:v>106130</c:v>
                </c:pt>
                <c:pt idx="89">
                  <c:v>114947</c:v>
                </c:pt>
                <c:pt idx="90">
                  <c:v>119842</c:v>
                </c:pt>
                <c:pt idx="91">
                  <c:v>118667</c:v>
                </c:pt>
                <c:pt idx="92">
                  <c:v>117446</c:v>
                </c:pt>
                <c:pt idx="93">
                  <c:v>108990</c:v>
                </c:pt>
                <c:pt idx="94">
                  <c:v>108955</c:v>
                </c:pt>
                <c:pt idx="95">
                  <c:v>107117</c:v>
                </c:pt>
                <c:pt idx="96">
                  <c:v>110252</c:v>
                </c:pt>
                <c:pt idx="97">
                  <c:v>111162</c:v>
                </c:pt>
                <c:pt idx="98">
                  <c:v>113083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1A-4AE3-9C21-FDF71722DF23}"/>
            </c:ext>
          </c:extLst>
        </c:ser>
        <c:ser>
          <c:idx val="1"/>
          <c:order val="1"/>
          <c:tx>
            <c:strRef>
              <c:f>List1!$H$10</c:f>
              <c:strCache>
                <c:ptCount val="1"/>
                <c:pt idx="0">
                  <c:v>Zemřelí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List1!$F$11:$F$109</c:f>
              <c:numCache>
                <c:formatCode>General</c:formatCode>
                <c:ptCount val="99"/>
                <c:pt idx="0">
                  <c:v>1918</c:v>
                </c:pt>
                <c:pt idx="1">
                  <c:v>1919</c:v>
                </c:pt>
                <c:pt idx="2">
                  <c:v>1920</c:v>
                </c:pt>
                <c:pt idx="3">
                  <c:v>1921</c:v>
                </c:pt>
                <c:pt idx="4">
                  <c:v>1922</c:v>
                </c:pt>
                <c:pt idx="5">
                  <c:v>1923</c:v>
                </c:pt>
                <c:pt idx="6">
                  <c:v>1924</c:v>
                </c:pt>
                <c:pt idx="7">
                  <c:v>1925</c:v>
                </c:pt>
                <c:pt idx="8">
                  <c:v>1926</c:v>
                </c:pt>
                <c:pt idx="9">
                  <c:v>1927</c:v>
                </c:pt>
                <c:pt idx="10">
                  <c:v>1928</c:v>
                </c:pt>
                <c:pt idx="11">
                  <c:v>1929</c:v>
                </c:pt>
                <c:pt idx="12">
                  <c:v>1930</c:v>
                </c:pt>
                <c:pt idx="13">
                  <c:v>1931</c:v>
                </c:pt>
                <c:pt idx="14">
                  <c:v>1932</c:v>
                </c:pt>
                <c:pt idx="15">
                  <c:v>1933</c:v>
                </c:pt>
                <c:pt idx="16">
                  <c:v>1934</c:v>
                </c:pt>
                <c:pt idx="17">
                  <c:v>1935</c:v>
                </c:pt>
                <c:pt idx="18">
                  <c:v>1936</c:v>
                </c:pt>
                <c:pt idx="19">
                  <c:v>1937</c:v>
                </c:pt>
                <c:pt idx="20">
                  <c:v>1938</c:v>
                </c:pt>
                <c:pt idx="21">
                  <c:v>1939</c:v>
                </c:pt>
                <c:pt idx="22">
                  <c:v>1940</c:v>
                </c:pt>
                <c:pt idx="23">
                  <c:v>1941</c:v>
                </c:pt>
                <c:pt idx="24">
                  <c:v>1942</c:v>
                </c:pt>
                <c:pt idx="25">
                  <c:v>1943</c:v>
                </c:pt>
                <c:pt idx="26">
                  <c:v>1944</c:v>
                </c:pt>
                <c:pt idx="27">
                  <c:v>1945</c:v>
                </c:pt>
                <c:pt idx="28">
                  <c:v>1946</c:v>
                </c:pt>
                <c:pt idx="29">
                  <c:v>1947</c:v>
                </c:pt>
                <c:pt idx="30">
                  <c:v>1948</c:v>
                </c:pt>
                <c:pt idx="31">
                  <c:v>1949</c:v>
                </c:pt>
                <c:pt idx="32">
                  <c:v>1950</c:v>
                </c:pt>
                <c:pt idx="33">
                  <c:v>1951</c:v>
                </c:pt>
                <c:pt idx="34">
                  <c:v>1952</c:v>
                </c:pt>
                <c:pt idx="35">
                  <c:v>1953</c:v>
                </c:pt>
                <c:pt idx="36">
                  <c:v>1954</c:v>
                </c:pt>
                <c:pt idx="37">
                  <c:v>1955</c:v>
                </c:pt>
                <c:pt idx="38">
                  <c:v>1956</c:v>
                </c:pt>
                <c:pt idx="39">
                  <c:v>1957</c:v>
                </c:pt>
                <c:pt idx="40">
                  <c:v>1958</c:v>
                </c:pt>
                <c:pt idx="41">
                  <c:v>1959</c:v>
                </c:pt>
                <c:pt idx="42">
                  <c:v>1960</c:v>
                </c:pt>
                <c:pt idx="43">
                  <c:v>1961</c:v>
                </c:pt>
                <c:pt idx="44">
                  <c:v>1962</c:v>
                </c:pt>
                <c:pt idx="45">
                  <c:v>1963</c:v>
                </c:pt>
                <c:pt idx="46">
                  <c:v>1964</c:v>
                </c:pt>
                <c:pt idx="47">
                  <c:v>1965</c:v>
                </c:pt>
                <c:pt idx="48">
                  <c:v>1966</c:v>
                </c:pt>
                <c:pt idx="49">
                  <c:v>1967</c:v>
                </c:pt>
                <c:pt idx="50">
                  <c:v>1968</c:v>
                </c:pt>
                <c:pt idx="51">
                  <c:v>1969</c:v>
                </c:pt>
                <c:pt idx="52">
                  <c:v>1970</c:v>
                </c:pt>
                <c:pt idx="53">
                  <c:v>1971</c:v>
                </c:pt>
                <c:pt idx="54">
                  <c:v>1972</c:v>
                </c:pt>
                <c:pt idx="55">
                  <c:v>1973</c:v>
                </c:pt>
                <c:pt idx="56">
                  <c:v>1974</c:v>
                </c:pt>
                <c:pt idx="57">
                  <c:v>1975</c:v>
                </c:pt>
                <c:pt idx="58">
                  <c:v>1976</c:v>
                </c:pt>
                <c:pt idx="59">
                  <c:v>1977</c:v>
                </c:pt>
                <c:pt idx="60">
                  <c:v>1978</c:v>
                </c:pt>
                <c:pt idx="61">
                  <c:v>1979</c:v>
                </c:pt>
                <c:pt idx="62">
                  <c:v>1980</c:v>
                </c:pt>
                <c:pt idx="63">
                  <c:v>1981</c:v>
                </c:pt>
                <c:pt idx="64">
                  <c:v>1982</c:v>
                </c:pt>
                <c:pt idx="65">
                  <c:v>1983</c:v>
                </c:pt>
                <c:pt idx="66">
                  <c:v>1984</c:v>
                </c:pt>
                <c:pt idx="67">
                  <c:v>1985</c:v>
                </c:pt>
                <c:pt idx="68">
                  <c:v>1986</c:v>
                </c:pt>
                <c:pt idx="69">
                  <c:v>1987</c:v>
                </c:pt>
                <c:pt idx="70">
                  <c:v>1988</c:v>
                </c:pt>
                <c:pt idx="71">
                  <c:v>1989</c:v>
                </c:pt>
                <c:pt idx="72">
                  <c:v>1990</c:v>
                </c:pt>
                <c:pt idx="73">
                  <c:v>1991</c:v>
                </c:pt>
                <c:pt idx="74">
                  <c:v>1992</c:v>
                </c:pt>
                <c:pt idx="75">
                  <c:v>1993</c:v>
                </c:pt>
                <c:pt idx="76">
                  <c:v>1994</c:v>
                </c:pt>
                <c:pt idx="77">
                  <c:v>1995</c:v>
                </c:pt>
                <c:pt idx="78">
                  <c:v>1996</c:v>
                </c:pt>
                <c:pt idx="79">
                  <c:v>1997</c:v>
                </c:pt>
                <c:pt idx="80">
                  <c:v>1998</c:v>
                </c:pt>
                <c:pt idx="81">
                  <c:v>1999</c:v>
                </c:pt>
                <c:pt idx="82">
                  <c:v>2000</c:v>
                </c:pt>
                <c:pt idx="83">
                  <c:v>2001</c:v>
                </c:pt>
                <c:pt idx="84">
                  <c:v>2002</c:v>
                </c:pt>
                <c:pt idx="85">
                  <c:v>2003</c:v>
                </c:pt>
                <c:pt idx="86">
                  <c:v>2004</c:v>
                </c:pt>
                <c:pt idx="87">
                  <c:v>2005</c:v>
                </c:pt>
                <c:pt idx="88">
                  <c:v>2006</c:v>
                </c:pt>
                <c:pt idx="89">
                  <c:v>2007</c:v>
                </c:pt>
                <c:pt idx="90">
                  <c:v>2008</c:v>
                </c:pt>
                <c:pt idx="91">
                  <c:v>2009</c:v>
                </c:pt>
                <c:pt idx="92">
                  <c:v>2010</c:v>
                </c:pt>
                <c:pt idx="93">
                  <c:v>2011</c:v>
                </c:pt>
                <c:pt idx="94">
                  <c:v>2012</c:v>
                </c:pt>
                <c:pt idx="95">
                  <c:v>2013</c:v>
                </c:pt>
                <c:pt idx="96">
                  <c:v>2014</c:v>
                </c:pt>
                <c:pt idx="97">
                  <c:v>2015</c:v>
                </c:pt>
                <c:pt idx="98">
                  <c:v>2016</c:v>
                </c:pt>
              </c:numCache>
            </c:numRef>
          </c:cat>
          <c:val>
            <c:numRef>
              <c:f>List1!$H$11:$H$109</c:f>
              <c:numCache>
                <c:formatCode>#,##0</c:formatCode>
                <c:ptCount val="99"/>
                <c:pt idx="0">
                  <c:v>236035</c:v>
                </c:pt>
                <c:pt idx="1">
                  <c:v>177428</c:v>
                </c:pt>
                <c:pt idx="2">
                  <c:v>176562</c:v>
                </c:pt>
                <c:pt idx="3">
                  <c:v>161321</c:v>
                </c:pt>
                <c:pt idx="4">
                  <c:v>163366</c:v>
                </c:pt>
                <c:pt idx="5">
                  <c:v>142335</c:v>
                </c:pt>
                <c:pt idx="6">
                  <c:v>146098</c:v>
                </c:pt>
                <c:pt idx="7">
                  <c:v>146450</c:v>
                </c:pt>
                <c:pt idx="8">
                  <c:v>148298</c:v>
                </c:pt>
                <c:pt idx="9">
                  <c:v>155479</c:v>
                </c:pt>
                <c:pt idx="10">
                  <c:v>147064</c:v>
                </c:pt>
                <c:pt idx="11">
                  <c:v>155493</c:v>
                </c:pt>
                <c:pt idx="12">
                  <c:v>142159</c:v>
                </c:pt>
                <c:pt idx="13">
                  <c:v>144534</c:v>
                </c:pt>
                <c:pt idx="14">
                  <c:v>142997</c:v>
                </c:pt>
                <c:pt idx="15">
                  <c:v>140906</c:v>
                </c:pt>
                <c:pt idx="16">
                  <c:v>135914</c:v>
                </c:pt>
                <c:pt idx="17">
                  <c:v>140878</c:v>
                </c:pt>
                <c:pt idx="18">
                  <c:v>139093</c:v>
                </c:pt>
                <c:pt idx="19">
                  <c:v>139558</c:v>
                </c:pt>
                <c:pt idx="20">
                  <c:v>143115</c:v>
                </c:pt>
                <c:pt idx="21">
                  <c:v>146976</c:v>
                </c:pt>
                <c:pt idx="22">
                  <c:v>153499</c:v>
                </c:pt>
                <c:pt idx="23">
                  <c:v>152048</c:v>
                </c:pt>
                <c:pt idx="24">
                  <c:v>153096</c:v>
                </c:pt>
                <c:pt idx="25">
                  <c:v>153349</c:v>
                </c:pt>
                <c:pt idx="26">
                  <c:v>161457</c:v>
                </c:pt>
                <c:pt idx="27">
                  <c:v>184944</c:v>
                </c:pt>
                <c:pt idx="28">
                  <c:v>134568</c:v>
                </c:pt>
                <c:pt idx="29">
                  <c:v>105277</c:v>
                </c:pt>
                <c:pt idx="30">
                  <c:v>101501</c:v>
                </c:pt>
                <c:pt idx="31">
                  <c:v>104632</c:v>
                </c:pt>
                <c:pt idx="32">
                  <c:v>103203</c:v>
                </c:pt>
                <c:pt idx="33">
                  <c:v>102658</c:v>
                </c:pt>
                <c:pt idx="34">
                  <c:v>97726</c:v>
                </c:pt>
                <c:pt idx="35">
                  <c:v>98837</c:v>
                </c:pt>
                <c:pt idx="36">
                  <c:v>99636</c:v>
                </c:pt>
                <c:pt idx="37">
                  <c:v>93300</c:v>
                </c:pt>
                <c:pt idx="38">
                  <c:v>93526</c:v>
                </c:pt>
                <c:pt idx="39">
                  <c:v>98687</c:v>
                </c:pt>
                <c:pt idx="40">
                  <c:v>93697</c:v>
                </c:pt>
                <c:pt idx="41">
                  <c:v>97159</c:v>
                </c:pt>
                <c:pt idx="42">
                  <c:v>93863</c:v>
                </c:pt>
                <c:pt idx="43">
                  <c:v>94973</c:v>
                </c:pt>
                <c:pt idx="44">
                  <c:v>104318</c:v>
                </c:pt>
                <c:pt idx="45">
                  <c:v>100129</c:v>
                </c:pt>
                <c:pt idx="46">
                  <c:v>101984</c:v>
                </c:pt>
                <c:pt idx="47">
                  <c:v>105108</c:v>
                </c:pt>
                <c:pt idx="48">
                  <c:v>105784</c:v>
                </c:pt>
                <c:pt idx="49">
                  <c:v>108967</c:v>
                </c:pt>
                <c:pt idx="50">
                  <c:v>115195</c:v>
                </c:pt>
                <c:pt idx="51">
                  <c:v>120653</c:v>
                </c:pt>
                <c:pt idx="52">
                  <c:v>123327</c:v>
                </c:pt>
                <c:pt idx="53">
                  <c:v>122375</c:v>
                </c:pt>
                <c:pt idx="54">
                  <c:v>119205</c:v>
                </c:pt>
                <c:pt idx="55">
                  <c:v>124437</c:v>
                </c:pt>
                <c:pt idx="56">
                  <c:v>126809</c:v>
                </c:pt>
                <c:pt idx="57">
                  <c:v>124314</c:v>
                </c:pt>
                <c:pt idx="58">
                  <c:v>125232</c:v>
                </c:pt>
                <c:pt idx="59">
                  <c:v>126214</c:v>
                </c:pt>
                <c:pt idx="60">
                  <c:v>127136</c:v>
                </c:pt>
                <c:pt idx="61">
                  <c:v>127949</c:v>
                </c:pt>
                <c:pt idx="62">
                  <c:v>135537</c:v>
                </c:pt>
                <c:pt idx="63">
                  <c:v>130407</c:v>
                </c:pt>
                <c:pt idx="64">
                  <c:v>130765</c:v>
                </c:pt>
                <c:pt idx="65">
                  <c:v>134474</c:v>
                </c:pt>
                <c:pt idx="66">
                  <c:v>132188</c:v>
                </c:pt>
                <c:pt idx="67">
                  <c:v>131641</c:v>
                </c:pt>
                <c:pt idx="68">
                  <c:v>132585</c:v>
                </c:pt>
                <c:pt idx="69">
                  <c:v>127244</c:v>
                </c:pt>
                <c:pt idx="70">
                  <c:v>125694</c:v>
                </c:pt>
                <c:pt idx="71">
                  <c:v>127747</c:v>
                </c:pt>
                <c:pt idx="72">
                  <c:v>129166</c:v>
                </c:pt>
                <c:pt idx="73">
                  <c:v>124290</c:v>
                </c:pt>
                <c:pt idx="74">
                  <c:v>120337</c:v>
                </c:pt>
                <c:pt idx="75">
                  <c:v>118185</c:v>
                </c:pt>
                <c:pt idx="76">
                  <c:v>117373</c:v>
                </c:pt>
                <c:pt idx="77">
                  <c:v>117913</c:v>
                </c:pt>
                <c:pt idx="78">
                  <c:v>112782</c:v>
                </c:pt>
                <c:pt idx="79">
                  <c:v>112744</c:v>
                </c:pt>
                <c:pt idx="80">
                  <c:v>109527</c:v>
                </c:pt>
                <c:pt idx="81">
                  <c:v>109768</c:v>
                </c:pt>
                <c:pt idx="82">
                  <c:v>109001</c:v>
                </c:pt>
                <c:pt idx="83">
                  <c:v>107755</c:v>
                </c:pt>
                <c:pt idx="84">
                  <c:v>108243</c:v>
                </c:pt>
                <c:pt idx="85">
                  <c:v>111288</c:v>
                </c:pt>
                <c:pt idx="86">
                  <c:v>107177</c:v>
                </c:pt>
                <c:pt idx="87">
                  <c:v>107938</c:v>
                </c:pt>
                <c:pt idx="88">
                  <c:v>104441</c:v>
                </c:pt>
                <c:pt idx="89">
                  <c:v>104636</c:v>
                </c:pt>
                <c:pt idx="90">
                  <c:v>104948</c:v>
                </c:pt>
                <c:pt idx="91">
                  <c:v>107421</c:v>
                </c:pt>
                <c:pt idx="92">
                  <c:v>106844</c:v>
                </c:pt>
                <c:pt idx="93">
                  <c:v>106848</c:v>
                </c:pt>
                <c:pt idx="94">
                  <c:v>108189</c:v>
                </c:pt>
                <c:pt idx="95">
                  <c:v>109160</c:v>
                </c:pt>
                <c:pt idx="96">
                  <c:v>105665</c:v>
                </c:pt>
                <c:pt idx="97">
                  <c:v>111173</c:v>
                </c:pt>
                <c:pt idx="98">
                  <c:v>107750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1A-4AE3-9C21-FDF71722DF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520536"/>
        <c:axId val="317522496"/>
      </c:lineChart>
      <c:catAx>
        <c:axId val="317520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7522496"/>
        <c:crosses val="autoZero"/>
        <c:auto val="1"/>
        <c:lblAlgn val="ctr"/>
        <c:lblOffset val="100"/>
        <c:noMultiLvlLbl val="0"/>
      </c:catAx>
      <c:valAx>
        <c:axId val="31752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7520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5AB90-E406-44A1-B5C3-F0FD711C14FB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3C24D-E540-4CE9-946F-2CA782D6E4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3525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Mildred and Richard Lovings, 1959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C24D-E540-4CE9-946F-2CA782D6E48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998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78940A-9F37-4F8B-A6EA-A4E8F7C5121A}" type="slidenum">
              <a:rPr lang="cs-CZ" altLang="cs-CZ" smtClean="0"/>
              <a:pPr eaLnBrk="1" hangingPunct="1"/>
              <a:t>19</a:t>
            </a:fld>
            <a:endParaRPr lang="cs-CZ" altLang="cs-CZ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89416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B691FB-30D5-46DB-B77D-9E9387A89093}" type="slidenum">
              <a:rPr lang="cs-CZ" altLang="cs-CZ" smtClean="0"/>
              <a:pPr eaLnBrk="1" hangingPunct="1"/>
              <a:t>20</a:t>
            </a:fld>
            <a:endParaRPr lang="cs-CZ" altLang="cs-CZ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62775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D4ED15-41F7-496E-B420-25A9E5B83806}" type="slidenum">
              <a:rPr lang="cs-CZ" altLang="cs-CZ" smtClean="0"/>
              <a:pPr eaLnBrk="1" hangingPunct="1"/>
              <a:t>21</a:t>
            </a:fld>
            <a:endParaRPr lang="cs-CZ" altLang="cs-CZ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069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ECBB23-9BCD-4622-B596-59C0D1926D22}" type="slidenum">
              <a:rPr lang="cs-CZ" altLang="cs-CZ" smtClean="0"/>
              <a:pPr eaLnBrk="1" hangingPunct="1"/>
              <a:t>23</a:t>
            </a:fld>
            <a:endParaRPr lang="cs-CZ" altLang="cs-CZ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9941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25.10.2019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25.10.2019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http://sociopress.cz/rasa-a-gender-v-letecke-historii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hyperlink" Target="http://diva.aktuality.sk/fotogaleria/39102/vzdy-dokonale-vyzerajuce-letusky-ako-to-robia/2/" TargetMode="External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 anchor="ctr">
            <a:normAutofit fontScale="90000"/>
          </a:bodyPr>
          <a:lstStyle/>
          <a:p>
            <a:pPr algn="r" eaLnBrk="1" hangingPunct="1"/>
            <a:r>
              <a:rPr lang="cs-CZ" altLang="cs-CZ" sz="4400" b="0"/>
              <a:t>Sociologie pro speciální pedagogy</a:t>
            </a:r>
            <a:br>
              <a:rPr lang="cs-CZ" altLang="cs-CZ" sz="4400"/>
            </a:br>
            <a:r>
              <a:rPr lang="cs-CZ" altLang="cs-CZ" sz="4400"/>
              <a:t>Úvod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946525"/>
            <a:ext cx="6400800" cy="1709738"/>
          </a:xfrm>
        </p:spPr>
        <p:txBody>
          <a:bodyPr/>
          <a:lstStyle/>
          <a:p>
            <a:pPr marL="0" indent="0" algn="r" eaLnBrk="1" hangingPunct="1">
              <a:buFont typeface="Wingdings" pitchFamily="2" charset="2"/>
              <a:buNone/>
            </a:pPr>
            <a:r>
              <a:rPr lang="cs-CZ" altLang="cs-CZ" sz="3200"/>
              <a:t>Lenka Slepičková</a:t>
            </a:r>
          </a:p>
        </p:txBody>
      </p:sp>
    </p:spTree>
    <p:extLst>
      <p:ext uri="{BB962C8B-B14F-4D97-AF65-F5344CB8AC3E}">
        <p14:creationId xmlns:p14="http://schemas.microsoft.com/office/powerpoint/2010/main" val="110330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Individuální jako společenské  a mocný argument přirozenosti</a:t>
            </a:r>
          </a:p>
        </p:txBody>
      </p:sp>
      <p:pic>
        <p:nvPicPr>
          <p:cNvPr id="1026" name="Picture 2" descr="Letusky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32" y="1700807"/>
            <a:ext cx="3882727" cy="264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tusky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158" y="1412776"/>
            <a:ext cx="2613746" cy="339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tušky společnosti Easy J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4060825"/>
            <a:ext cx="5457825" cy="846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etušky společnosti Easy J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-3908425"/>
            <a:ext cx="5457825" cy="846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etušky společnosti Easy J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-3756025"/>
            <a:ext cx="5457825" cy="846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etušky společnosti Easy J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-3603625"/>
            <a:ext cx="5457825" cy="846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etušky společnosti Easy J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02" y="-4039611"/>
            <a:ext cx="5457825" cy="846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g.diva.sk/stories/2013/ilustracne/ludia/letuska-dresscode-uniforma_dreamstime%20(3)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11854"/>
            <a:ext cx="26670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588224" y="5301208"/>
            <a:ext cx="1728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Fiala, Šimon: </a:t>
            </a:r>
            <a:r>
              <a:rPr lang="cs-CZ" sz="1400" b="1" i="1" dirty="0">
                <a:hlinkClick r:id="rId7" tooltip="Rasa a gender v letecké historii"/>
              </a:rPr>
              <a:t>Rasa a gender v letecké historii</a:t>
            </a:r>
            <a:r>
              <a:rPr lang="cs-CZ" sz="1400" b="1" i="1" dirty="0"/>
              <a:t>, http://sociopress.cz/rasa-a-gender-v-letecke-historii/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164823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Deviace jako záležitost společenských norem</a:t>
            </a:r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6660232" cy="445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66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Manifestní a latentní funkce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cs-CZ"/>
              <a:t>Vzdělání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cs-CZ"/>
              <a:t>Spotřeba</a:t>
            </a:r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204864"/>
            <a:ext cx="3765798" cy="376579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923928" y="602128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Thorstein Veblen: Teorie zahálčivé třídy</a:t>
            </a:r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8" y="2480727"/>
            <a:ext cx="3384798" cy="250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5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6012BA-6C6F-4E45-A6FF-87DD243E4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Nezamýšlené důsledky jednání</a:t>
            </a:r>
          </a:p>
        </p:txBody>
      </p:sp>
    </p:spTree>
    <p:extLst>
      <p:ext uri="{BB962C8B-B14F-4D97-AF65-F5344CB8AC3E}">
        <p14:creationId xmlns:p14="http://schemas.microsoft.com/office/powerpoint/2010/main" val="385950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3500"/>
              <a:t>Sociologie jako „umění nedůvěry“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60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600" i="1"/>
              <a:t>„Klást sociologické otázky pak předpokládá, že se člověk chce dívat o něco dál, za běžně přijímané či oficiálně vymezené cíle lidského jednání. Předpokládá to, aby si byl do jisté míry vědom toho, že lidské záležitosti mají různé významové roviny, z nichž některé jsou skryty vědomí každodenního života.“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600" i="1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600"/>
              <a:t>(Petr Berger, Pozvání do sociologie, str. 34)</a:t>
            </a:r>
          </a:p>
        </p:txBody>
      </p:sp>
    </p:spTree>
    <p:extLst>
      <p:ext uri="{BB962C8B-B14F-4D97-AF65-F5344CB8AC3E}">
        <p14:creationId xmlns:p14="http://schemas.microsoft.com/office/powerpoint/2010/main" val="79392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ctr"/>
          <a:lstStyle/>
          <a:p>
            <a:pPr eaLnBrk="1" hangingPunct="1"/>
            <a:r>
              <a:rPr lang="cs-CZ" altLang="cs-CZ"/>
              <a:t>Ještě něco?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cs-CZ" altLang="cs-CZ"/>
              <a:t>Rozvoj kritického myšlení (brání předsudkům, stereotypům a manipulovatelnosti)</a:t>
            </a:r>
          </a:p>
          <a:p>
            <a:pPr eaLnBrk="1" hangingPunct="1"/>
            <a:r>
              <a:rPr lang="cs-CZ" altLang="cs-CZ"/>
              <a:t>Lepší porozumění světu kolem nás a našemu životu</a:t>
            </a:r>
          </a:p>
          <a:p>
            <a:pPr eaLnBrk="1" hangingPunct="1"/>
            <a:r>
              <a:rPr lang="cs-CZ" altLang="cs-CZ"/>
              <a:t>Vyvíjí senzitivitu, umožní nám vidět dosud neviděné</a:t>
            </a:r>
          </a:p>
          <a:p>
            <a:pPr eaLnBrk="1" hangingPunct="1"/>
            <a:r>
              <a:rPr lang="cs-CZ" altLang="cs-CZ"/>
              <a:t>Dá se praktikovat každý den</a:t>
            </a:r>
          </a:p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280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86000" y="296733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>
                <a:solidFill>
                  <a:srgbClr val="222222"/>
                </a:solidFill>
                <a:latin typeface="Calibri" panose="020F0502020204030204" pitchFamily="34" charset="0"/>
              </a:rPr>
              <a:t>Půvab sociologie spočívá v tom, že její perspektiva nám umožňuje vidět v novém světle svět, v němž všichni žijeme své životy.</a:t>
            </a:r>
            <a:endParaRPr lang="en-US" sz="2400"/>
          </a:p>
        </p:txBody>
      </p:sp>
      <p:sp>
        <p:nvSpPr>
          <p:cNvPr id="3" name="Obdélník 2"/>
          <p:cNvSpPr/>
          <p:nvPr/>
        </p:nvSpPr>
        <p:spPr>
          <a:xfrm>
            <a:off x="755576" y="90872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>
                <a:solidFill>
                  <a:srgbClr val="222222"/>
                </a:solidFill>
                <a:latin typeface="Calibri" panose="020F0502020204030204" pitchFamily="34" charset="0"/>
              </a:rPr>
              <a:t>Na rozdíl od loutek máme možnost se v našem pohybu zastavit, ohlédnou se a pochopit mechanismus, který námi hýbe. V tomto aktu spočívá první krok ke svobodě. </a:t>
            </a:r>
            <a:endParaRPr lang="en-US" sz="2000"/>
          </a:p>
        </p:txBody>
      </p:sp>
      <p:sp>
        <p:nvSpPr>
          <p:cNvPr id="4" name="TextovéPole 3"/>
          <p:cNvSpPr txBox="1"/>
          <p:nvPr/>
        </p:nvSpPr>
        <p:spPr>
          <a:xfrm>
            <a:off x="3635896" y="522920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/>
              <a:t>Petr Berger: Pozvání do sociologie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21325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cs-CZ" altLang="cs-CZ" sz="3500" dirty="0"/>
              <a:t>Historické a společenské souvislosti vzniku sociologie. Co je to modernita?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724400"/>
          </a:xfrm>
        </p:spPr>
        <p:txBody>
          <a:bodyPr/>
          <a:lstStyle/>
          <a:p>
            <a:pPr marL="114300" indent="0" eaLnBrk="1" hangingPunct="1">
              <a:buNone/>
            </a:pPr>
            <a:r>
              <a:rPr lang="cs-CZ" altLang="cs-CZ"/>
              <a:t> </a:t>
            </a:r>
          </a:p>
        </p:txBody>
      </p:sp>
      <p:pic>
        <p:nvPicPr>
          <p:cNvPr id="4" name="Zástupný symbol pro obsah 4" descr="prům revolu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76872"/>
            <a:ext cx="3657600" cy="257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6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cs-CZ" altLang="cs-CZ"/>
              <a:t>Otcové zakladatelé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71600"/>
            <a:ext cx="4038600" cy="47593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500" b="1" dirty="0"/>
              <a:t>August </a:t>
            </a:r>
            <a:r>
              <a:rPr lang="cs-CZ" sz="1500" b="1" dirty="0" err="1"/>
              <a:t>Comte</a:t>
            </a:r>
            <a:r>
              <a:rPr lang="cs-CZ" sz="1300" dirty="0"/>
              <a:t> (1798 – 1857)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1300" dirty="0"/>
              <a:t>francouzský filozof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1300" dirty="0"/>
              <a:t>hledání nové stability společnosti – „Před mými zraky se rozpadl řád“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1300" dirty="0"/>
              <a:t>idea o reformě společnosti </a:t>
            </a:r>
            <a:r>
              <a:rPr lang="cs-CZ" sz="1300" dirty="0" err="1"/>
              <a:t>prostr</a:t>
            </a:r>
            <a:r>
              <a:rPr lang="cs-CZ" sz="1300" dirty="0"/>
              <a:t>. vědy, kterou je třeba systematizovat a nově promyslet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1300" dirty="0"/>
              <a:t>hierarchie věd, sociologie jako nejvýznamnější a nejkomplexnější věda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1300" dirty="0"/>
              <a:t>Pozitivismus – požadavek studovat reálné, zkušeností ověřitelné zkušenosti – pozorování má být řízeno a jeho výsledky interpretovány pomocí teorie, cílem je rozvinout abstraktní teoretické principy, jimiž se bude každé další pozorování řídit a zároveň je bude zpětně testovat a modifikovat: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130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300"/>
              <a:t>Předmětem </a:t>
            </a:r>
            <a:r>
              <a:rPr lang="cs-CZ" sz="1300" dirty="0"/>
              <a:t>vědy mohou být pouze fakta, zjišťována přímou zkušeností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300" dirty="0"/>
              <a:t>veškeré pravdivé a hodnotné poznání může  být dosaženo pouze pomocí empirických metod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300" dirty="0"/>
              <a:t>k pokroku lidského poznání dochází kumulací vědění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300" dirty="0" err="1"/>
              <a:t>přír</a:t>
            </a:r>
            <a:r>
              <a:rPr lang="cs-CZ" sz="1300" dirty="0"/>
              <a:t>., spol. nebo lidská skutečnost mohou být zkoumány stejnými metodami, jejichž ideálním modelem jsou přírodní vědy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sz="1300" dirty="0" err="1"/>
              <a:t>temito</a:t>
            </a:r>
            <a:r>
              <a:rPr lang="cs-CZ" sz="1300" dirty="0"/>
              <a:t> metodami lze řešit i společensko-politické a morální otázky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1300" dirty="0"/>
          </a:p>
          <a:p>
            <a:pPr eaLnBrk="1" hangingPunct="1">
              <a:lnSpc>
                <a:spcPct val="80000"/>
              </a:lnSpc>
              <a:defRPr/>
            </a:pPr>
            <a:endParaRPr lang="cs-CZ" sz="13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1300" dirty="0"/>
              <a:t>Vědět, aby bylo možno předvídat a předvídat, aby bylo možno řídit</a:t>
            </a:r>
          </a:p>
        </p:txBody>
      </p:sp>
      <p:pic>
        <p:nvPicPr>
          <p:cNvPr id="22532" name="Zástupný symbol pro obsah 4" descr="August Comt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287" y="2564606"/>
            <a:ext cx="1800225" cy="2533650"/>
          </a:xfrm>
        </p:spPr>
      </p:pic>
    </p:spTree>
    <p:extLst>
      <p:ext uri="{BB962C8B-B14F-4D97-AF65-F5344CB8AC3E}">
        <p14:creationId xmlns:p14="http://schemas.microsoft.com/office/powerpoint/2010/main" val="22215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4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cs-CZ" altLang="cs-CZ"/>
              <a:t>Émile Durkheim (1858 – 1917)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1600"/>
              <a:t>založil první katedru sociologie ve Francii, založil první odborný sociologický časopis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b="1"/>
              <a:t>Pravidla sociologické metody</a:t>
            </a:r>
            <a:r>
              <a:rPr lang="cs-CZ" altLang="cs-CZ" sz="1600"/>
              <a:t> – sociologie se může stát objektivní vědou po vzoru věd přírodních, má přitom svůj specifický objekt bádání (odmítání biologického, psychologického či jiného redukcionismu)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sociologie má studovat </a:t>
            </a:r>
            <a:r>
              <a:rPr lang="cs-CZ" altLang="cs-CZ" sz="1600" u="sng"/>
              <a:t>sociální fakta</a:t>
            </a:r>
            <a:r>
              <a:rPr lang="cs-CZ" altLang="cs-CZ" sz="1600"/>
              <a:t>, tedy vše, co má sociální povahu, zvnějšku působí na lidské jednání a determinuje je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Požadavek studovat sociální fakta jako věci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Společnost jako skutečnost zvláštního druhu, existující nezávisle na jednotlivcích a zkoumatelná metodami stejnými, jako jsou metody přírodních věd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b="1"/>
              <a:t>Sebevražda</a:t>
            </a:r>
            <a:r>
              <a:rPr lang="cs-CZ" altLang="cs-CZ" sz="160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Anomie, dělba práce, náboženství</a:t>
            </a:r>
          </a:p>
        </p:txBody>
      </p:sp>
      <p:pic>
        <p:nvPicPr>
          <p:cNvPr id="23556" name="Zástupný symbol pro obsah 4" descr="Emile Durkheim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416" y="1916832"/>
            <a:ext cx="2831934" cy="3600399"/>
          </a:xfrm>
        </p:spPr>
      </p:pic>
    </p:spTree>
    <p:extLst>
      <p:ext uri="{BB962C8B-B14F-4D97-AF65-F5344CB8AC3E}">
        <p14:creationId xmlns:p14="http://schemas.microsoft.com/office/powerpoint/2010/main" val="207919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F90E19-A5FA-4225-B6E2-48401E586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semestru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B56992-4656-4F84-8437-098090716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/>
              <a:t>Organizační pokyny</a:t>
            </a:r>
          </a:p>
          <a:p>
            <a:pPr>
              <a:buFontTx/>
              <a:buChar char="-"/>
            </a:pPr>
            <a:r>
              <a:rPr lang="cs-CZ" dirty="0"/>
              <a:t>Interakce v průběhu výuky</a:t>
            </a:r>
          </a:p>
        </p:txBody>
      </p:sp>
    </p:spTree>
    <p:extLst>
      <p:ext uri="{BB962C8B-B14F-4D97-AF65-F5344CB8AC3E}">
        <p14:creationId xmlns:p14="http://schemas.microsoft.com/office/powerpoint/2010/main" val="448202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cs-CZ" altLang="cs-CZ"/>
              <a:t>Max Weber (1864 – 1920)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/>
              <a:t>Sociologie jako věda o sociálním jednání</a:t>
            </a:r>
          </a:p>
          <a:p>
            <a:pPr eaLnBrk="1" hangingPunct="1"/>
            <a:r>
              <a:rPr lang="cs-CZ" altLang="cs-CZ"/>
              <a:t>Chápající sociologie</a:t>
            </a:r>
          </a:p>
          <a:p>
            <a:pPr eaLnBrk="1" hangingPunct="1"/>
            <a:r>
              <a:rPr lang="cs-CZ" altLang="cs-CZ"/>
              <a:t>Společnost jako suma individuálních aktérů</a:t>
            </a:r>
          </a:p>
          <a:p>
            <a:pPr eaLnBrk="1" hangingPunct="1"/>
            <a:r>
              <a:rPr lang="cs-CZ" altLang="cs-CZ"/>
              <a:t>Protestantská etika a duch kapitalismu</a:t>
            </a:r>
          </a:p>
          <a:p>
            <a:pPr eaLnBrk="1" hangingPunct="1"/>
            <a:r>
              <a:rPr lang="cs-CZ" altLang="cs-CZ"/>
              <a:t>Panství, racionalita, byrokracie, věda</a:t>
            </a:r>
          </a:p>
        </p:txBody>
      </p:sp>
      <p:pic>
        <p:nvPicPr>
          <p:cNvPr id="24580" name="Zástupný symbol pro obsah 4" descr="Max Weber.bmp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44824"/>
            <a:ext cx="3180921" cy="4008326"/>
          </a:xfrm>
        </p:spPr>
      </p:pic>
    </p:spTree>
    <p:extLst>
      <p:ext uri="{BB962C8B-B14F-4D97-AF65-F5344CB8AC3E}">
        <p14:creationId xmlns:p14="http://schemas.microsoft.com/office/powerpoint/2010/main" val="409703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cs-CZ" altLang="cs-CZ"/>
              <a:t>Georg Simmel (1858 – 1918)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400"/>
              <a:t>Formální sociologie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Formy zespolečenštění – základní formy společenských vztahů, které jsou neměnné v čase a prostoru a v jejichž rámci se veškerá mezilidská interakce odehrává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Esejistická forma psaní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Peníze v moderní kultuře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Móda, cizinec atd.</a:t>
            </a:r>
          </a:p>
        </p:txBody>
      </p:sp>
      <p:pic>
        <p:nvPicPr>
          <p:cNvPr id="25604" name="Zástupný symbol pro obsah 4" descr="Georg Simmel.bmp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2060849"/>
            <a:ext cx="2572290" cy="3429718"/>
          </a:xfrm>
        </p:spPr>
      </p:pic>
    </p:spTree>
    <p:extLst>
      <p:ext uri="{BB962C8B-B14F-4D97-AF65-F5344CB8AC3E}">
        <p14:creationId xmlns:p14="http://schemas.microsoft.com/office/powerpoint/2010/main" val="77271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cs-CZ" altLang="cs-CZ"/>
              <a:t>Karel Marx (1818 – 1883)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b="1"/>
              <a:t>Materialistické</a:t>
            </a:r>
            <a:r>
              <a:rPr lang="cs-CZ" altLang="cs-CZ" sz="2000"/>
              <a:t> pojetí historie</a:t>
            </a:r>
          </a:p>
          <a:p>
            <a:pPr eaLnBrk="1" hangingPunct="1"/>
            <a:r>
              <a:rPr lang="cs-CZ" altLang="cs-CZ" sz="2000"/>
              <a:t>Historie lidstva = dějiny třídního boje</a:t>
            </a:r>
          </a:p>
          <a:p>
            <a:pPr eaLnBrk="1" hangingPunct="1"/>
            <a:r>
              <a:rPr lang="cs-CZ" altLang="cs-CZ" sz="2000"/>
              <a:t>Kapitalismus má být nahrazen beztřídní společností (společné vlastnictví výrobních prostředků)</a:t>
            </a:r>
          </a:p>
          <a:p>
            <a:pPr eaLnBrk="1" hangingPunct="1"/>
            <a:r>
              <a:rPr lang="cs-CZ" altLang="cs-CZ" sz="2000" b="1"/>
              <a:t>Kapitál</a:t>
            </a:r>
            <a:r>
              <a:rPr lang="cs-CZ" altLang="cs-CZ" sz="2000"/>
              <a:t> – asymetrie v postavení vlastníka a nevlastníka v procesu výroby – vyrobená nadhodnota připadá kapitalistovi</a:t>
            </a:r>
          </a:p>
        </p:txBody>
      </p:sp>
      <p:pic>
        <p:nvPicPr>
          <p:cNvPr id="26628" name="Zástupný symbol pro obsah 4" descr="Karl Marx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72816"/>
            <a:ext cx="2563038" cy="4001187"/>
          </a:xfrm>
        </p:spPr>
      </p:pic>
    </p:spTree>
    <p:extLst>
      <p:ext uri="{BB962C8B-B14F-4D97-AF65-F5344CB8AC3E}">
        <p14:creationId xmlns:p14="http://schemas.microsoft.com/office/powerpoint/2010/main" val="105620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eaLnBrk="1" hangingPunct="1"/>
            <a:r>
              <a:rPr lang="cs-CZ" altLang="cs-CZ"/>
              <a:t>Nová éra ve vývoji společnosti</a:t>
            </a:r>
            <a:br>
              <a:rPr lang="cs-CZ" altLang="cs-CZ"/>
            </a:br>
            <a:r>
              <a:rPr lang="cs-CZ" altLang="cs-CZ"/>
              <a:t>(od 70. let minulého století)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28800"/>
            <a:ext cx="4038600" cy="45021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400"/>
              <a:t>Informační společnost, společnost znalostí,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Postindustriální společnost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Postmaterialistická společnost (kulturní obrat)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Konzumní společnost, mediální společnost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Pozdně moderní společnost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Postmoderní společnost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Riziková společnost (Ulrich Beck)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Společnost zážitků (Gerhard Schulze)</a:t>
            </a:r>
          </a:p>
        </p:txBody>
      </p:sp>
      <p:pic>
        <p:nvPicPr>
          <p:cNvPr id="4100" name="Zástupný symbol pro obsah 4" descr="lifestyle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1504" y="2183225"/>
            <a:ext cx="3966919" cy="2685935"/>
          </a:xfrm>
        </p:spPr>
      </p:pic>
    </p:spTree>
    <p:extLst>
      <p:ext uri="{BB962C8B-B14F-4D97-AF65-F5344CB8AC3E}">
        <p14:creationId xmlns:p14="http://schemas.microsoft.com/office/powerpoint/2010/main" val="317783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cs-CZ" altLang="cs-CZ"/>
              <a:t>Co je a co není sociologie? </a:t>
            </a:r>
          </a:p>
        </p:txBody>
      </p:sp>
      <p:pic>
        <p:nvPicPr>
          <p:cNvPr id="7172" name="Zástupný symbol pro obsah 4" descr="knihovna.bmp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628800"/>
            <a:ext cx="3672408" cy="3496772"/>
          </a:xfrm>
        </p:spPr>
      </p:pic>
    </p:spTree>
    <p:extLst>
      <p:ext uri="{BB962C8B-B14F-4D97-AF65-F5344CB8AC3E}">
        <p14:creationId xmlns:p14="http://schemas.microsoft.com/office/powerpoint/2010/main" val="25439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7355160" cy="53641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cs-CZ" altLang="cs-CZ"/>
              <a:t>	</a:t>
            </a:r>
          </a:p>
          <a:p>
            <a:pPr>
              <a:buFont typeface="Wingdings" pitchFamily="2" charset="2"/>
              <a:buNone/>
            </a:pPr>
            <a:endParaRPr lang="cs-CZ" altLang="cs-CZ"/>
          </a:p>
          <a:p>
            <a:pPr>
              <a:buFont typeface="Wingdings" pitchFamily="2" charset="2"/>
              <a:buNone/>
            </a:pPr>
            <a:r>
              <a:rPr lang="cs-CZ" altLang="cs-CZ" sz="2100" i="1"/>
              <a:t>	„Sociologie se snaží zjistit, kam společnost směřuje, a nijak zvlášť se jí to nedaří. To, co sociologie říká například o sociálním kapitálu, najdeme už v Balzacovi. To, co nám sděluje o úpadku vzdělanosti, se dočteme v Lewisově románu Babbit. Typickou vlastností sociologie je, že všechno se snaží vyjádřit hodně šroubovaně  a nesrozumitelně. Tím teprve má vzniknout dojem té správné exaktnosti. Kdyby sociologové více četli romány, grantové agentury by ušetřily hodně prostředků na výzkumy.“</a:t>
            </a:r>
          </a:p>
          <a:p>
            <a:pPr>
              <a:buFont typeface="Wingdings" pitchFamily="2" charset="2"/>
              <a:buNone/>
            </a:pPr>
            <a:endParaRPr lang="cs-CZ" altLang="cs-CZ" sz="2100" i="1"/>
          </a:p>
          <a:p>
            <a:pPr>
              <a:buNone/>
            </a:pPr>
            <a:r>
              <a:rPr lang="cs-CZ" sz="2100" i="1"/>
              <a:t>	„A co nám sociologové přinesou? Popíší nám akorát to, co vidíme všichni - jak funguje společnost. K tomu jich není potřebné velké množství. Nebo se možná uplatní někde v marketingových agenturách při zpracování dat. Nevyrobí a nevymyslí nic. A pokud něco vymyslí, tak nějakou blbost.“</a:t>
            </a:r>
            <a:br>
              <a:rPr lang="cs-CZ" sz="2100" i="1"/>
            </a:br>
            <a:endParaRPr lang="cs-CZ" sz="2100" i="1"/>
          </a:p>
          <a:p>
            <a:pPr>
              <a:buFont typeface="Wingdings" pitchFamily="2" charset="2"/>
              <a:buNone/>
            </a:pPr>
            <a:r>
              <a:rPr lang="cs-CZ" altLang="cs-CZ" sz="2100"/>
              <a:t> </a:t>
            </a:r>
          </a:p>
          <a:p>
            <a:pPr>
              <a:buFont typeface="Wingdings" pitchFamily="2" charset="2"/>
              <a:buNone/>
            </a:pPr>
            <a:endParaRPr lang="cs-CZ" altLang="cs-CZ" sz="2100"/>
          </a:p>
          <a:p>
            <a:pPr>
              <a:buFont typeface="Wingdings" pitchFamily="2" charset="2"/>
              <a:buNone/>
            </a:pPr>
            <a:r>
              <a:rPr lang="cs-CZ" altLang="cs-CZ" sz="210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2733740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ctr"/>
          <a:lstStyle/>
          <a:p>
            <a:pPr eaLnBrk="1" hangingPunct="1"/>
            <a:r>
              <a:rPr lang="cs-CZ" altLang="cs-CZ"/>
              <a:t>V čem se sociologie liší od jiných věd?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8840"/>
            <a:ext cx="8229600" cy="413732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Má vlastní objekt zájmu?</a:t>
            </a:r>
          </a:p>
          <a:p>
            <a:pPr eaLnBrk="1" hangingPunct="1"/>
            <a:r>
              <a:rPr lang="cs-CZ" altLang="cs-CZ" sz="4000" dirty="0"/>
              <a:t>Má vlastní metodu poznání?</a:t>
            </a:r>
          </a:p>
          <a:p>
            <a:pPr eaLnBrk="1" hangingPunct="1"/>
            <a:r>
              <a:rPr lang="cs-CZ" altLang="cs-CZ" sz="4000" dirty="0"/>
              <a:t>Klade si specifické otázky?</a:t>
            </a:r>
          </a:p>
          <a:p>
            <a:pPr marL="114300" indent="0" eaLnBrk="1" hangingPunct="1">
              <a:buNone/>
            </a:pPr>
            <a:endParaRPr lang="cs-CZ" altLang="cs-CZ" sz="4000" dirty="0"/>
          </a:p>
          <a:p>
            <a:pPr eaLnBrk="1" hangingPunct="1">
              <a:buFont typeface="Wingdings" pitchFamily="2" charset="2"/>
              <a:buNone/>
            </a:pPr>
            <a:endParaRPr lang="cs-CZ" altLang="cs-CZ" sz="4000" dirty="0"/>
          </a:p>
        </p:txBody>
      </p:sp>
    </p:spTree>
    <p:extLst>
      <p:ext uri="{BB962C8B-B14F-4D97-AF65-F5344CB8AC3E}">
        <p14:creationId xmlns:p14="http://schemas.microsoft.com/office/powerpoint/2010/main" val="151890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DC08C7-972E-446F-B3F7-C280472B9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Věda o společnosti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DDFA27-AFD3-4D43-9D55-920A5B4BA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400" dirty="0"/>
              <a:t>Lidská jednání jako prvky širších konfigurací; jednání jako chování naplněné smyslem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Snaha vidět v individuálním sociální, v konkrétním obecné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Společnost kolem nás a v nás (Martin </a:t>
            </a:r>
            <a:r>
              <a:rPr lang="cs-CZ" altLang="cs-CZ" sz="2400" dirty="0" err="1"/>
              <a:t>Fafejta</a:t>
            </a:r>
            <a:r>
              <a:rPr lang="cs-CZ" altLang="cs-CZ" sz="2400" dirty="0"/>
              <a:t> a jeho esej)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„Zvířata nemají strýčky, svátek ani neděli“ (</a:t>
            </a:r>
            <a:r>
              <a:rPr lang="cs-CZ" altLang="cs-CZ" sz="2400" dirty="0" err="1"/>
              <a:t>Zygmunt</a:t>
            </a:r>
            <a:r>
              <a:rPr lang="cs-CZ" altLang="cs-CZ" sz="2400" dirty="0"/>
              <a:t> </a:t>
            </a:r>
            <a:r>
              <a:rPr lang="cs-CZ" altLang="cs-CZ" sz="2400" dirty="0" err="1"/>
              <a:t>Bauman</a:t>
            </a:r>
            <a:r>
              <a:rPr lang="cs-CZ" altLang="cs-CZ" sz="2400" dirty="0"/>
              <a:t>)</a:t>
            </a:r>
          </a:p>
          <a:p>
            <a:pPr marL="114300" indent="0">
              <a:buNone/>
            </a:pPr>
            <a:endParaRPr lang="cs-CZ" dirty="0"/>
          </a:p>
          <a:p>
            <a:r>
              <a:rPr lang="cs-CZ" dirty="0"/>
              <a:t>Sociologie vs. Každý svého štěstí strůjcem ANEB</a:t>
            </a:r>
          </a:p>
          <a:p>
            <a:pPr marL="114300" indent="0">
              <a:buNone/>
            </a:pPr>
            <a:r>
              <a:rPr lang="cs-CZ" dirty="0"/>
              <a:t>   JE TO INDIVIDUÁLNÍ</a:t>
            </a:r>
          </a:p>
        </p:txBody>
      </p:sp>
    </p:spTree>
    <p:extLst>
      <p:ext uri="{BB962C8B-B14F-4D97-AF65-F5344CB8AC3E}">
        <p14:creationId xmlns:p14="http://schemas.microsoft.com/office/powerpoint/2010/main" val="237334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220C39-4414-4D4F-BBF4-370B4A3F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712"/>
            <a:ext cx="7620000" cy="580926"/>
          </a:xfrm>
        </p:spPr>
        <p:txBody>
          <a:bodyPr/>
          <a:lstStyle/>
          <a:p>
            <a:r>
              <a:rPr lang="cs-CZ" dirty="0"/>
              <a:t>Sociologie vs. zdravý rozum vs. sociobiologie vs. populární psychologie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595FE1-72C6-4874-B34B-B706CDDA1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8880"/>
            <a:ext cx="7620000" cy="405192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Do koho se zamilováváme?</a:t>
            </a:r>
          </a:p>
          <a:p>
            <a:r>
              <a:rPr lang="cs-CZ" dirty="0"/>
              <a:t>Jsou ženy diskriminovány?</a:t>
            </a:r>
          </a:p>
          <a:p>
            <a:r>
              <a:rPr lang="cs-CZ" dirty="0"/>
              <a:t>Dá se zdraví koupit za peníze?</a:t>
            </a:r>
          </a:p>
          <a:p>
            <a:r>
              <a:rPr lang="cs-CZ" dirty="0"/>
              <a:t>Tikají všem ženám biologické hodiny stejně?</a:t>
            </a:r>
          </a:p>
          <a:p>
            <a:r>
              <a:rPr lang="cs-CZ" dirty="0"/>
              <a:t>Proč se lidé rozvádějí?</a:t>
            </a:r>
          </a:p>
          <a:p>
            <a:r>
              <a:rPr lang="cs-CZ" dirty="0"/>
              <a:t>Proč jsou muži tak často nevěrní?</a:t>
            </a:r>
          </a:p>
          <a:p>
            <a:r>
              <a:rPr lang="cs-CZ" dirty="0"/>
              <a:t>Mají ženy buňky na úklid/péči a muži na matematiku a řízení auta?</a:t>
            </a:r>
          </a:p>
          <a:p>
            <a:r>
              <a:rPr lang="cs-CZ" dirty="0"/>
              <a:t>Proč dnes lidé mají tak málo dětí?</a:t>
            </a:r>
          </a:p>
          <a:p>
            <a:r>
              <a:rPr lang="cs-CZ" dirty="0"/>
              <a:t>Proč jsou chudí lidé chudí?</a:t>
            </a:r>
          </a:p>
          <a:p>
            <a:r>
              <a:rPr lang="cs-CZ" dirty="0"/>
              <a:t>Co ničí tradiční rodinu?</a:t>
            </a:r>
          </a:p>
          <a:p>
            <a:r>
              <a:rPr lang="cs-CZ" dirty="0"/>
              <a:t>Proč žáci a žákyně ztrácejí zájem o technické a řemeslné obory?</a:t>
            </a:r>
          </a:p>
          <a:p>
            <a:pPr marL="11430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2270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62074"/>
          </a:xfrm>
        </p:spPr>
        <p:txBody>
          <a:bodyPr/>
          <a:lstStyle/>
          <a:p>
            <a:r>
              <a:rPr lang="cs-CZ"/>
              <a:t>Člověk jako člen sítě …</a:t>
            </a:r>
            <a:endParaRPr lang="en-US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half" idx="1"/>
          </p:nvPr>
        </p:nvGraphicFramePr>
        <p:xfrm>
          <a:off x="179512" y="1268760"/>
          <a:ext cx="799288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5708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7550092" cy="6858000"/>
          </a:xfrm>
          <a:prstGeom prst="rect">
            <a:avLst/>
          </a:prstGeom>
        </p:spPr>
      </p:pic>
      <p:cxnSp>
        <p:nvCxnSpPr>
          <p:cNvPr id="8" name="Přímá spojnice 7"/>
          <p:cNvCxnSpPr/>
          <p:nvPr/>
        </p:nvCxnSpPr>
        <p:spPr>
          <a:xfrm>
            <a:off x="4067944" y="764704"/>
            <a:ext cx="1512168" cy="0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707904" y="6858000"/>
            <a:ext cx="1116124" cy="0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309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709</TotalTime>
  <Words>817</Words>
  <Application>Microsoft Office PowerPoint</Application>
  <PresentationFormat>Předvádění na obrazovce (4:3)</PresentationFormat>
  <Paragraphs>119</Paragraphs>
  <Slides>23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Cambria</vt:lpstr>
      <vt:lpstr>Wingdings</vt:lpstr>
      <vt:lpstr>Sousedství</vt:lpstr>
      <vt:lpstr>Sociologie pro speciální pedagogy Úvod</vt:lpstr>
      <vt:lpstr>Průběh semestru</vt:lpstr>
      <vt:lpstr>Co je a co není sociologie? </vt:lpstr>
      <vt:lpstr>Prezentace aplikace PowerPoint</vt:lpstr>
      <vt:lpstr>V čem se sociologie liší od jiných věd?</vt:lpstr>
      <vt:lpstr>Věda o společnosti</vt:lpstr>
      <vt:lpstr>Sociologie vs. zdravý rozum vs. sociobiologie vs. populární psychologie</vt:lpstr>
      <vt:lpstr>Člověk jako člen sítě …</vt:lpstr>
      <vt:lpstr>Prezentace aplikace PowerPoint</vt:lpstr>
      <vt:lpstr>Individuální jako společenské  a mocný argument přirozenosti</vt:lpstr>
      <vt:lpstr>Deviace jako záležitost společenských norem</vt:lpstr>
      <vt:lpstr>Manifestní a latentní funkce</vt:lpstr>
      <vt:lpstr>Nezamýšlené důsledky jednání</vt:lpstr>
      <vt:lpstr>Sociologie jako „umění nedůvěry“ </vt:lpstr>
      <vt:lpstr>Ještě něco?</vt:lpstr>
      <vt:lpstr>Prezentace aplikace PowerPoint</vt:lpstr>
      <vt:lpstr>Historické a společenské souvislosti vzniku sociologie. Co je to modernita?</vt:lpstr>
      <vt:lpstr>Otcové zakladatelé</vt:lpstr>
      <vt:lpstr>Émile Durkheim (1858 – 1917)</vt:lpstr>
      <vt:lpstr>Max Weber (1864 – 1920)</vt:lpstr>
      <vt:lpstr>Georg Simmel (1858 – 1918)</vt:lpstr>
      <vt:lpstr>Karel Marx (1818 – 1883)</vt:lpstr>
      <vt:lpstr>Nová éra ve vývoji společnosti (od 70. let minulého století)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Sociologie pro speciální pedagogy Úvod</dc:title>
  <dc:creator>Lenka Slepičková</dc:creator>
  <cp:lastModifiedBy>Lenka Slepičková</cp:lastModifiedBy>
  <cp:revision>20</cp:revision>
  <dcterms:created xsi:type="dcterms:W3CDTF">2014-09-24T10:26:45Z</dcterms:created>
  <dcterms:modified xsi:type="dcterms:W3CDTF">2019-10-25T20:35:41Z</dcterms:modified>
</cp:coreProperties>
</file>