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70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033BB1-F5F2-4FDC-9B3C-703C69467E4F}" type="datetimeFigureOut">
              <a:rPr lang="cs-CZ" smtClean="0"/>
              <a:t>10. 11. 2018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6FF9F-D921-4157-8739-567858FB5D3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6FF9F-D921-4157-8739-567858FB5D3A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10. 11. 2018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warelaxcentrum.cz/hyperaktivit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39D13"/>
                </a:solidFill>
              </a:rPr>
              <a:t>DIAGNOSTIKA VE SPECIÁLNÍ PEDAGOGICE Z HLEDISKA </a:t>
            </a:r>
            <a:r>
              <a:rPr lang="cs-CZ" b="1" dirty="0" smtClean="0">
                <a:solidFill>
                  <a:srgbClr val="139D13"/>
                </a:solidFill>
              </a:rPr>
              <a:t>VÝVOJE</a:t>
            </a:r>
            <a:br>
              <a:rPr lang="cs-CZ" b="1" dirty="0" smtClean="0">
                <a:solidFill>
                  <a:srgbClr val="139D13"/>
                </a:solidFill>
              </a:rPr>
            </a:br>
            <a:r>
              <a:rPr lang="cs-CZ" sz="3100" b="1" dirty="0" smtClean="0">
                <a:solidFill>
                  <a:srgbClr val="139D13"/>
                </a:solidFill>
              </a:rPr>
              <a:t>dospívání, dospělost</a:t>
            </a:r>
            <a:endParaRPr lang="cs-CZ" sz="3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Porucha pozornosti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snadno se rozptýlí (pohled z okna nebo nepořádkem na pracovním stole)</a:t>
            </a:r>
          </a:p>
          <a:p>
            <a:r>
              <a:rPr lang="cs-CZ" dirty="0" smtClean="0"/>
              <a:t>pracují rychle, ale povrchně, nezkontrolují si svou práci, dělají mnoho chyb z nepozornosti (diktáty - vynechávání písmen)</a:t>
            </a:r>
          </a:p>
          <a:p>
            <a:r>
              <a:rPr lang="cs-CZ" dirty="0" smtClean="0"/>
              <a:t>školní výkon i prospěch nevyrovnaný</a:t>
            </a:r>
          </a:p>
          <a:p>
            <a:r>
              <a:rPr lang="cs-CZ" dirty="0" smtClean="0"/>
              <a:t>známky horší, než odpovídá jejich inteligenci.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Hyperaktivita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nápadná pohyblivost a neklid</a:t>
            </a:r>
          </a:p>
          <a:p>
            <a:r>
              <a:rPr lang="cs-CZ" dirty="0" smtClean="0"/>
              <a:t>děti nedokážou delší dobu klidně sedět, vrtí a houpou se na židli, opakovaně padají ze židle, vstávají, pobíhají od jedné věci ke druhé a u žádné z nich dlouho nevydrží</a:t>
            </a:r>
          </a:p>
          <a:p>
            <a:r>
              <a:rPr lang="cs-CZ" dirty="0" smtClean="0"/>
              <a:t>během školního vyučování vstávají a procházejí se po třídě. Lezou po nábytku, skáčou po lavicích</a:t>
            </a:r>
          </a:p>
          <a:p>
            <a:r>
              <a:rPr lang="cs-CZ" dirty="0" smtClean="0"/>
              <a:t>bývají hlučné, upovídané, doplňují výklad učitele poznámkami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Impulzivita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Impulzivita u dětí s ADHD znamená, že spoustu věcí dělají ve chvíli, kdy je to právě napadne, bez ohledu na okolnosti</a:t>
            </a:r>
          </a:p>
          <a:p>
            <a:r>
              <a:rPr lang="cs-CZ" dirty="0" smtClean="0"/>
              <a:t>„nejdříve něco udělají a pak teprve přemýšlí“</a:t>
            </a:r>
          </a:p>
          <a:p>
            <a:r>
              <a:rPr lang="cs-CZ" dirty="0" smtClean="0"/>
              <a:t>obtížně se ovládají, všechno chtějí mít a dělat hned, reagují zbrkle, skáčou do hovoru dětem i dospělým</a:t>
            </a:r>
          </a:p>
          <a:p>
            <a:r>
              <a:rPr lang="cs-CZ" dirty="0" smtClean="0"/>
              <a:t>během vyučování překřikují ostatní, vyrušují bez přihlášení, nerespektují, že je učitel nevyvolal. Těžce nesou různá omezení.</a:t>
            </a: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Diagnostika v období dospělosti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Jedním z nejdůležitějších úkolů diagnostiky je </a:t>
            </a:r>
            <a:r>
              <a:rPr lang="cs-CZ" b="1" dirty="0" smtClean="0"/>
              <a:t>prognóza do budoucna </a:t>
            </a:r>
            <a:r>
              <a:rPr lang="cs-CZ" dirty="0" smtClean="0"/>
              <a:t>a na jejím základě navrhnout vhodný způsob </a:t>
            </a:r>
            <a:r>
              <a:rPr lang="cs-CZ" b="1" dirty="0" smtClean="0"/>
              <a:t>rekvalifikace a resocializace.</a:t>
            </a:r>
            <a:endParaRPr lang="cs-CZ" dirty="0" smtClean="0"/>
          </a:p>
          <a:p>
            <a:r>
              <a:rPr lang="cs-CZ" dirty="0" smtClean="0"/>
              <a:t>Diagnostika se zde zaměřuje na oblast motoriky, rozumových a komunikačních schopností, na oblast </a:t>
            </a:r>
            <a:r>
              <a:rPr lang="cs-CZ" dirty="0" err="1" smtClean="0"/>
              <a:t>sebeobsluhy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Využíváme klinické i testové metody, s ohledem na možnosti jedince.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Důležitost diagnostiky tohoto období je zejména z hlediska </a:t>
            </a:r>
            <a:r>
              <a:rPr lang="cs-CZ" b="1" dirty="0" smtClean="0"/>
              <a:t>získaných zdravotních postižení</a:t>
            </a:r>
            <a:r>
              <a:rPr lang="cs-CZ" dirty="0" smtClean="0"/>
              <a:t> (v důsledků sportovních úrazů, autohavárii atd..). </a:t>
            </a:r>
          </a:p>
          <a:p>
            <a:r>
              <a:rPr lang="cs-CZ" dirty="0" smtClean="0"/>
              <a:t>Následkem bývá postižení mozku a následné pohybové postižení, poměrně časté bývá i poškození či ztráta zraku. </a:t>
            </a: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Následek úrazu se také může projevit úbytkem rozumových schopností (demence) a narušenou komunikační schopností</a:t>
            </a:r>
          </a:p>
          <a:p>
            <a:r>
              <a:rPr lang="cs-CZ" dirty="0" smtClean="0"/>
              <a:t>Také může dojít k degenerativním onemocněním (roztroušená skleróza), onkologické choroby, chronické choroby, v poslední době také mozkové příhody.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Diagnostika školního věku a dospívání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 smtClean="0"/>
              <a:t>Mezi hlavní oblasti diagnostiky v tomto období patří </a:t>
            </a:r>
            <a:r>
              <a:rPr lang="cs-CZ" sz="4400" b="1" dirty="0" smtClean="0"/>
              <a:t>diagnostika specifických poruch učení. </a:t>
            </a:r>
            <a:endParaRPr lang="cs-CZ" sz="44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Komplexní diagnostika je realizována v odborných zařízeních, je to však nejčastěji pedagog, kdo první upozorní na problémy.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Odborná pracoviště pak určí konkrétní poruchy učení.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Specifické poruchy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poruchy způsobující problémy v rámci vzdělávacího procesu, kdy postižení projevují nedostatečně rozvinuté schopnosti, což jim způsobuje výukové </a:t>
            </a:r>
            <a:r>
              <a:rPr lang="cs-CZ" dirty="0" smtClean="0"/>
              <a:t>obtíže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Diagnostika specifických poruch učení probíhá ve velké většině případů v pedagogicko-psychologické poradně na doporučení učitele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Dítě je na první pohled šikovné, ale v určité sféře školního fungování se mu nedaří. </a:t>
            </a: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/>
          </a:bodyPr>
          <a:lstStyle/>
          <a:p>
            <a:r>
              <a:rPr lang="cs-CZ" dirty="0" smtClean="0"/>
              <a:t>Vyšetření samotné se skládá ze všeobecných testů inteligence, percepce, laterality, vyšetření koordinace, pozornosti.</a:t>
            </a:r>
          </a:p>
          <a:p>
            <a:r>
              <a:rPr lang="cs-CZ" dirty="0" smtClean="0"/>
              <a:t>Dále se pracuje se specifickými testy určenými pro konkrétní poruchy, na které se objevilo podezření (zkouška čtení, psaní, matematických schopností). </a:t>
            </a:r>
          </a:p>
          <a:p>
            <a:r>
              <a:rPr lang="cs-CZ" dirty="0" smtClean="0"/>
              <a:t>Při diagnostice se samozřejmě pracuje i s informacemi od učitelů, rodičů, z rodinné anamnézy.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Pokud se u dítěte prokáže porucha učení, následuje úprava studijního plánu, která většinou znamená určitou změnu v hodnocení dítěte v konkrétním předmětu (dysortografie nehodnocené diktáty).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ADHD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ADHD (</a:t>
            </a:r>
            <a:r>
              <a:rPr lang="sk-SK" dirty="0" err="1" smtClean="0"/>
              <a:t>Attention</a:t>
            </a:r>
            <a:r>
              <a:rPr lang="sk-SK" dirty="0" smtClean="0"/>
              <a:t> Deficit </a:t>
            </a:r>
            <a:r>
              <a:rPr lang="sk-SK" dirty="0" err="1" smtClean="0"/>
              <a:t>Hyperactivity</a:t>
            </a:r>
            <a:r>
              <a:rPr lang="sk-SK" dirty="0" smtClean="0"/>
              <a:t> </a:t>
            </a:r>
            <a:r>
              <a:rPr lang="sk-SK" dirty="0" err="1" smtClean="0"/>
              <a:t>Disorders</a:t>
            </a:r>
            <a:r>
              <a:rPr lang="sk-SK" dirty="0" smtClean="0"/>
              <a:t> – </a:t>
            </a:r>
            <a:r>
              <a:rPr lang="sk-SK" dirty="0" err="1" smtClean="0">
                <a:hlinkClick r:id="rId2"/>
              </a:rPr>
              <a:t>hyperaktivita</a:t>
            </a:r>
            <a:r>
              <a:rPr lang="sk-SK" dirty="0" smtClean="0"/>
              <a:t> s poruchou pozornosti)</a:t>
            </a:r>
          </a:p>
          <a:p>
            <a:r>
              <a:rPr lang="sk-SK" dirty="0" smtClean="0"/>
              <a:t>ADD (</a:t>
            </a:r>
            <a:r>
              <a:rPr lang="sk-SK" dirty="0" err="1" smtClean="0"/>
              <a:t>Attention</a:t>
            </a:r>
            <a:r>
              <a:rPr lang="sk-SK" dirty="0" smtClean="0"/>
              <a:t> </a:t>
            </a:r>
            <a:r>
              <a:rPr lang="sk-SK" dirty="0" err="1" smtClean="0"/>
              <a:t>Deficif</a:t>
            </a:r>
            <a:r>
              <a:rPr lang="sk-SK" dirty="0" smtClean="0"/>
              <a:t> </a:t>
            </a:r>
            <a:r>
              <a:rPr lang="sk-SK" dirty="0" err="1" smtClean="0"/>
              <a:t>Disorders</a:t>
            </a:r>
            <a:r>
              <a:rPr lang="sk-SK" dirty="0" smtClean="0"/>
              <a:t> – porucha pozornosti). </a:t>
            </a:r>
            <a:endParaRPr lang="cs-CZ" dirty="0" smtClean="0"/>
          </a:p>
          <a:p>
            <a:r>
              <a:rPr lang="cs-CZ" dirty="0" smtClean="0"/>
              <a:t>Děti, které trpí hyperkinetickým syndromem s poruchou pozornosti jsou nepozorné, aktivní a impulzivní v míře, která není přiměřená jejich mentálnímu věku a pohlaví.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Diagnózu ADHD není zcela snadné určit. </a:t>
            </a:r>
          </a:p>
          <a:p>
            <a:r>
              <a:rPr lang="cs-CZ" dirty="0" smtClean="0"/>
              <a:t>Je totiž závislá na několika vzájemně souvisejících faktorech.</a:t>
            </a:r>
          </a:p>
          <a:p>
            <a:r>
              <a:rPr lang="cs-CZ" dirty="0" smtClean="0"/>
              <a:t>Příznaky ADHD lze rozdělit do tří kategorií - </a:t>
            </a:r>
            <a:r>
              <a:rPr lang="cs-CZ" b="1" dirty="0" smtClean="0"/>
              <a:t>příznaky nepozornosti,</a:t>
            </a:r>
            <a:r>
              <a:rPr lang="cs-CZ" dirty="0" smtClean="0"/>
              <a:t> </a:t>
            </a:r>
            <a:r>
              <a:rPr lang="cs-CZ" b="1" dirty="0" smtClean="0"/>
              <a:t>hyperaktivity a impulzivity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Microsoft Office PowerPoint</Application>
  <PresentationFormat>Předvádění na obrazovce (4:3)</PresentationFormat>
  <Paragraphs>46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DIAGNOSTIKA VE SPECIÁLNÍ PEDAGOGICE Z HLEDISKA VÝVOJE dospívání, dospělost</vt:lpstr>
      <vt:lpstr>Diagnostika školního věku a dospívání</vt:lpstr>
      <vt:lpstr>Snímek 3</vt:lpstr>
      <vt:lpstr>Specifické poruchy učení</vt:lpstr>
      <vt:lpstr>Snímek 5</vt:lpstr>
      <vt:lpstr>Snímek 6</vt:lpstr>
      <vt:lpstr>Snímek 7</vt:lpstr>
      <vt:lpstr>ADHD</vt:lpstr>
      <vt:lpstr>Snímek 9</vt:lpstr>
      <vt:lpstr>Porucha pozornosti</vt:lpstr>
      <vt:lpstr>Hyperaktivita</vt:lpstr>
      <vt:lpstr>Impulzivita</vt:lpstr>
      <vt:lpstr>Diagnostika v období dospělosti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VE SPECIÁLNÍ PEDAGOGICE Z HLEDISKA VÝVOJE dospívání, dospělost</dc:title>
  <dc:creator>Jana</dc:creator>
  <cp:lastModifiedBy>Jana</cp:lastModifiedBy>
  <cp:revision>1</cp:revision>
  <dcterms:created xsi:type="dcterms:W3CDTF">2018-11-10T15:12:07Z</dcterms:created>
  <dcterms:modified xsi:type="dcterms:W3CDTF">2018-11-10T15:28:21Z</dcterms:modified>
</cp:coreProperties>
</file>