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296" y="-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18F86E-04B8-4800-ABFA-705839088565}" type="datetimeFigureOut">
              <a:rPr lang="cs-CZ" smtClean="0"/>
              <a:t>6. 11. 2018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BAA59D-B5BE-4F7F-86EC-8E646536D07D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BAA59D-B5BE-4F7F-86EC-8E646536D07D}" type="slidenum">
              <a:rPr lang="cs-CZ" smtClean="0"/>
              <a:t>14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6. 11. 2018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6. 11. 2018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6. 11. 2018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6. 11. 2018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6. 11. 2018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6. 11. 2018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6. 11. 2018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6. 11. 2018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6. 11. 2018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6. 11. 2018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6. 11. 2018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A2481B-5154-415F-B752-558547769AA3}" type="datetimeFigureOut">
              <a:rPr lang="cs-CZ" smtClean="0"/>
              <a:pPr/>
              <a:t>6. 11. 2018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>
                <a:solidFill>
                  <a:srgbClr val="139D13"/>
                </a:solidFill>
              </a:rPr>
              <a:t>DIAGNOSTIKA VE SPECIÁLNÍ PEDAGOGICE Z HLEDISKA VÝVOJE</a:t>
            </a: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692696"/>
            <a:ext cx="8219256" cy="5688632"/>
          </a:xfrm>
        </p:spPr>
        <p:txBody>
          <a:bodyPr>
            <a:normAutofit/>
          </a:bodyPr>
          <a:lstStyle/>
          <a:p>
            <a:r>
              <a:rPr lang="cs-CZ" dirty="0" smtClean="0"/>
              <a:t>Krátká doba bdění dítěte také vede k nutnosti  provést celé vyšetření co nejrychleji, protože malé dítě se snadno unaví a ztrácí zájem o testový materiál.</a:t>
            </a:r>
          </a:p>
          <a:p>
            <a:r>
              <a:rPr lang="cs-CZ" dirty="0" smtClean="0"/>
              <a:t>NIKDY NESPĚCHAT NA DÍTĚ, ALE VŽDY SPĚCHAT NA SEBE.</a:t>
            </a:r>
          </a:p>
          <a:p>
            <a:r>
              <a:rPr lang="cs-CZ" dirty="0" smtClean="0"/>
              <a:t>Malý kojenec přijímá i neznámé dospělé osoby, je-li v dobrém fyzickém stavu, bez větších projevů strachu či nejistoty, zcela spontánně.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>
                <a:solidFill>
                  <a:srgbClr val="139D13"/>
                </a:solidFill>
              </a:rPr>
              <a:t>Období batolete</a:t>
            </a:r>
            <a:r>
              <a:rPr lang="cs-CZ" dirty="0" smtClean="0">
                <a:solidFill>
                  <a:srgbClr val="139D13"/>
                </a:solidFill>
              </a:rPr>
              <a:t/>
            </a:r>
            <a:br>
              <a:rPr lang="cs-CZ" dirty="0" smtClean="0">
                <a:solidFill>
                  <a:srgbClr val="139D13"/>
                </a:solidFill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U zdravých dětí je charakteristické </a:t>
            </a:r>
            <a:r>
              <a:rPr lang="cs-CZ" b="1" dirty="0" smtClean="0"/>
              <a:t>rozvojem vzpřímené chůze, postupným zdokonalováním motorických dovedností, a verbální komunikace</a:t>
            </a:r>
            <a:r>
              <a:rPr lang="cs-CZ" b="1" dirty="0" smtClean="0"/>
              <a:t>.</a:t>
            </a:r>
          </a:p>
          <a:p>
            <a:pPr>
              <a:buNone/>
            </a:pPr>
            <a:endParaRPr lang="cs-CZ" b="1" dirty="0" smtClean="0"/>
          </a:p>
          <a:p>
            <a:r>
              <a:rPr lang="cs-CZ" dirty="0" smtClean="0"/>
              <a:t>V tomto období je důležitý pohyb, protože mu umožňuje pronikat do prostředí a získávat zkušenosti.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497363"/>
          </a:xfrm>
        </p:spPr>
        <p:txBody>
          <a:bodyPr>
            <a:normAutofit/>
          </a:bodyPr>
          <a:lstStyle/>
          <a:p>
            <a:r>
              <a:rPr lang="cs-CZ" sz="3600" dirty="0" smtClean="0"/>
              <a:t>V průběhu druhého </a:t>
            </a:r>
            <a:r>
              <a:rPr lang="cs-CZ" sz="3600" dirty="0" smtClean="0"/>
              <a:t>a třetího roku dítěte je dalším problémem často silný, i když vývojově zcela adekvátní, </a:t>
            </a:r>
            <a:r>
              <a:rPr lang="cs-CZ" sz="3600" b="1" i="1" dirty="0" smtClean="0"/>
              <a:t>negativismus</a:t>
            </a:r>
            <a:r>
              <a:rPr lang="cs-CZ" sz="3600" dirty="0" smtClean="0"/>
              <a:t>.</a:t>
            </a:r>
            <a:endParaRPr lang="cs-CZ" sz="36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 případech dětí se zdravotním postižením je vhodná docházka</a:t>
            </a:r>
            <a:r>
              <a:rPr lang="cs-CZ" b="1" dirty="0" smtClean="0"/>
              <a:t> </a:t>
            </a:r>
            <a:r>
              <a:rPr lang="cs-CZ" dirty="0" smtClean="0"/>
              <a:t>do</a:t>
            </a:r>
            <a:r>
              <a:rPr lang="cs-CZ" b="1" dirty="0" smtClean="0"/>
              <a:t> stacionáře, </a:t>
            </a:r>
            <a:r>
              <a:rPr lang="cs-CZ" dirty="0" smtClean="0"/>
              <a:t>kde je prováděna dlouhodobá diagnostika a speciální podpora.</a:t>
            </a:r>
          </a:p>
          <a:p>
            <a:r>
              <a:rPr lang="cs-CZ" dirty="0" smtClean="0"/>
              <a:t>Důležité je, aby nejen dospělý mluvil</a:t>
            </a:r>
            <a:r>
              <a:rPr lang="cs-CZ" b="1" dirty="0" smtClean="0"/>
              <a:t> na dítě</a:t>
            </a:r>
            <a:r>
              <a:rPr lang="cs-CZ" dirty="0" smtClean="0"/>
              <a:t>, ale mluvil </a:t>
            </a:r>
            <a:r>
              <a:rPr lang="cs-CZ" b="1" dirty="0" smtClean="0"/>
              <a:t>s dítětem.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3EE42C"/>
                </a:solidFill>
              </a:rPr>
              <a:t>GESELLOVY VÝVOJOVÉ ŠKÁLY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Jde o vývojovou metodu celkově nejznámější a u nás dosud i nejrozšířenější. </a:t>
            </a:r>
          </a:p>
          <a:p>
            <a:r>
              <a:rPr lang="cs-CZ" dirty="0" smtClean="0"/>
              <a:t>Určeno pro vyšetření dětí od 4 týdnů do 36 měsíců věku.</a:t>
            </a:r>
          </a:p>
          <a:p>
            <a:r>
              <a:rPr lang="cs-CZ" dirty="0" smtClean="0"/>
              <a:t>Účelem vyšetření je nejčastěji diagnostika poruch vývoje, současně ovšem získáváme informace i o temperamentu dítěte, o jeho dovednostech sociálních. O jeho emoční stabilitě či dráždivosti, frustrační toleranci, a do určité míry i o povaze vztahů s rodiči.</a:t>
            </a:r>
            <a:endParaRPr lang="cs-CZ" smtClean="0"/>
          </a:p>
          <a:p>
            <a:pPr>
              <a:buNone/>
            </a:pPr>
            <a:endParaRPr lang="cs-CZ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268760"/>
            <a:ext cx="8229600" cy="4525963"/>
          </a:xfrm>
        </p:spPr>
        <p:txBody>
          <a:bodyPr/>
          <a:lstStyle/>
          <a:p>
            <a:r>
              <a:rPr lang="cs-CZ" dirty="0" smtClean="0"/>
              <a:t>Současné pojetí oboru speciální pedagogiky vychází z </a:t>
            </a:r>
            <a:r>
              <a:rPr lang="cs-CZ" b="1" dirty="0" err="1" smtClean="0"/>
              <a:t>biodromálního</a:t>
            </a:r>
            <a:r>
              <a:rPr lang="cs-CZ" b="1" dirty="0" smtClean="0"/>
              <a:t> přístupu – </a:t>
            </a:r>
            <a:r>
              <a:rPr lang="cs-CZ" dirty="0" smtClean="0"/>
              <a:t>zabývá se člověkem v průběhu celého životního cyklu</a:t>
            </a:r>
            <a:r>
              <a:rPr lang="cs-CZ" dirty="0" smtClean="0"/>
              <a:t>.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Diagnostika by měla kromě druhu a závažnosti postižení respektovat i zvláštnosti dané věkem.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980728"/>
            <a:ext cx="8229600" cy="4525963"/>
          </a:xfrm>
        </p:spPr>
        <p:txBody>
          <a:bodyPr/>
          <a:lstStyle/>
          <a:p>
            <a:r>
              <a:rPr lang="cs-CZ" b="1" dirty="0" smtClean="0">
                <a:solidFill>
                  <a:srgbClr val="139D13"/>
                </a:solidFill>
              </a:rPr>
              <a:t>Prenatální období </a:t>
            </a:r>
            <a:r>
              <a:rPr lang="cs-CZ" dirty="0" smtClean="0"/>
              <a:t>– diagnostika je zaměřena na prevenci vzniku vrozených vývojových vad a jiných zdravotních postižení a dále pak kvalitu probíhajícího těhotenství.</a:t>
            </a:r>
          </a:p>
          <a:p>
            <a:r>
              <a:rPr lang="cs-CZ" dirty="0" smtClean="0"/>
              <a:t>Nelze podcenit ani význam psychické pohody matky.</a:t>
            </a:r>
          </a:p>
          <a:p>
            <a:r>
              <a:rPr lang="cs-CZ" dirty="0" smtClean="0"/>
              <a:t> </a:t>
            </a:r>
            <a:r>
              <a:rPr lang="cs-CZ" b="1" dirty="0" smtClean="0">
                <a:solidFill>
                  <a:srgbClr val="139D13"/>
                </a:solidFill>
              </a:rPr>
              <a:t>Diagnostika novorozence </a:t>
            </a:r>
            <a:r>
              <a:rPr lang="cs-CZ" dirty="0" smtClean="0"/>
              <a:t>– je z lékařského hlediska zaměřena na aktivitu a funkci CNS.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139D13"/>
                </a:solidFill>
              </a:rPr>
              <a:t>„Rizikové děti“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Pokud se rodičům narodí dítě se zjevnou vývojovou vadou, nebo je výrazně nezralé, představuje to pro rodiče značnou zátěž, se kterou by se ale měli vyrovnat</a:t>
            </a:r>
            <a:r>
              <a:rPr lang="cs-CZ" dirty="0" smtClean="0"/>
              <a:t>.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V tomto i v dalších obdobích je nutno sledovat vztah rodiny k dítěti, neboť to má značný vliv na další vývoj dítěte.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cs-CZ" sz="4400" b="1" dirty="0" smtClean="0">
                <a:solidFill>
                  <a:srgbClr val="139D13"/>
                </a:solidFill>
              </a:rPr>
              <a:t>Úkoly speciálně pedagogické diagnostiky v období kojeneckého a batolecího věku</a:t>
            </a:r>
            <a:endParaRPr lang="cs-CZ" sz="44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/>
          <a:lstStyle/>
          <a:p>
            <a:r>
              <a:rPr lang="cs-CZ" dirty="0" smtClean="0"/>
              <a:t>Způsob a podmínky, v rámci kterých se diagnostika realizuje, musí být v souladu s věkem diagnostikovaného</a:t>
            </a:r>
            <a:r>
              <a:rPr lang="cs-CZ" dirty="0" smtClean="0"/>
              <a:t>.</a:t>
            </a:r>
          </a:p>
          <a:p>
            <a:endParaRPr lang="cs-CZ" dirty="0" smtClean="0"/>
          </a:p>
          <a:p>
            <a:r>
              <a:rPr lang="cs-CZ" dirty="0" smtClean="0"/>
              <a:t>Jednotlivé metody či techniky musí být také přizpůsobeny druhu a stupni postižení.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Kojenecké období je za normálních okolností charakteristické prudkými vývojovými změnami.</a:t>
            </a:r>
          </a:p>
          <a:p>
            <a:r>
              <a:rPr lang="cs-CZ" dirty="0" smtClean="0"/>
              <a:t>Z hlediska diagnostiky je zde důležitá úzká provázanost mezi vývojem motoriky a kognitivních procesů, takže zpravidla hovoříme o </a:t>
            </a:r>
            <a:r>
              <a:rPr lang="cs-CZ" b="1" dirty="0" smtClean="0"/>
              <a:t>období psychomotorického vývoje</a:t>
            </a:r>
            <a:r>
              <a:rPr lang="cs-CZ" dirty="0" smtClean="0"/>
              <a:t>.</a:t>
            </a:r>
          </a:p>
          <a:p>
            <a:r>
              <a:rPr lang="cs-CZ" dirty="0" smtClean="0"/>
              <a:t>Významné postavení zde zaujímá</a:t>
            </a:r>
            <a:r>
              <a:rPr lang="cs-CZ" b="1" dirty="0" smtClean="0"/>
              <a:t> mluvená řeč.</a:t>
            </a:r>
            <a:r>
              <a:rPr lang="cs-CZ" dirty="0" smtClean="0"/>
              <a:t> Důležité je ve vývoji </a:t>
            </a:r>
            <a:r>
              <a:rPr lang="cs-CZ" b="1" dirty="0" err="1" smtClean="0"/>
              <a:t>předřečové</a:t>
            </a:r>
            <a:r>
              <a:rPr lang="cs-CZ" b="1" dirty="0" smtClean="0"/>
              <a:t> období,</a:t>
            </a:r>
            <a:r>
              <a:rPr lang="cs-CZ" dirty="0" smtClean="0"/>
              <a:t> pokud dítě tímto obdobím neprojde, může to v budoucnu znamenat problémy.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 diagnostice se zaměřujeme na sledování základních oblasti: </a:t>
            </a:r>
            <a:r>
              <a:rPr lang="cs-CZ" b="1" dirty="0" smtClean="0"/>
              <a:t>vnímání, hrubá a jemná motorika, adaptivní chování, řeč, sociální chování.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>
                <a:solidFill>
                  <a:srgbClr val="3EE42C"/>
                </a:solidFill>
              </a:rPr>
              <a:t>Zvláštnosti diagnostiky dětí útlého věku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353347"/>
          </a:xfrm>
        </p:spPr>
        <p:txBody>
          <a:bodyPr/>
          <a:lstStyle/>
          <a:p>
            <a:r>
              <a:rPr lang="cs-CZ" dirty="0" smtClean="0"/>
              <a:t>Podmínky vyšetření – adekvátnost vyšetření malého kojence je nesmírně závislá na tom, zda dítě v době vyšetření bylo skutečně v </a:t>
            </a:r>
            <a:r>
              <a:rPr lang="cs-CZ" i="1" dirty="0" smtClean="0"/>
              <a:t>optimálním fyzickém stavu.</a:t>
            </a:r>
            <a:r>
              <a:rPr lang="cs-CZ" dirty="0" smtClean="0"/>
              <a:t> 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Dítě </a:t>
            </a:r>
            <a:r>
              <a:rPr lang="cs-CZ" dirty="0" smtClean="0"/>
              <a:t>nesmí být hladové, teplota v místnosti přiměřená, zda dítě v nedávné době neprodělalo nějaké onemocnění. 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354</Words>
  <Application>Microsoft Office PowerPoint</Application>
  <PresentationFormat>Předvádění na obrazovce (4:3)</PresentationFormat>
  <Paragraphs>38</Paragraphs>
  <Slides>14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5" baseType="lpstr">
      <vt:lpstr>Motiv sady Office</vt:lpstr>
      <vt:lpstr>DIAGNOSTIKA VE SPECIÁLNÍ PEDAGOGICE Z HLEDISKA VÝVOJE</vt:lpstr>
      <vt:lpstr>Snímek 2</vt:lpstr>
      <vt:lpstr>Snímek 3</vt:lpstr>
      <vt:lpstr>„Rizikové děti“</vt:lpstr>
      <vt:lpstr>Snímek 5</vt:lpstr>
      <vt:lpstr>Snímek 6</vt:lpstr>
      <vt:lpstr>Snímek 7</vt:lpstr>
      <vt:lpstr>Snímek 8</vt:lpstr>
      <vt:lpstr>Zvláštnosti diagnostiky dětí útlého věku</vt:lpstr>
      <vt:lpstr>Snímek 10</vt:lpstr>
      <vt:lpstr>Období batolete </vt:lpstr>
      <vt:lpstr>Snímek 12</vt:lpstr>
      <vt:lpstr>Snímek 13</vt:lpstr>
      <vt:lpstr>GESELLOVY VÝVOJOVÉ ŠKÁLY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DIAGNOSTIKA VE SPECIÁLNÍ PEDAGOGICE Z HLEDISKA VÝVOJE</dc:title>
  <dc:creator>Jana</dc:creator>
  <cp:lastModifiedBy>Jana</cp:lastModifiedBy>
  <cp:revision>2</cp:revision>
  <dcterms:created xsi:type="dcterms:W3CDTF">2018-11-06T18:39:28Z</dcterms:created>
  <dcterms:modified xsi:type="dcterms:W3CDTF">2018-11-06T18:52:24Z</dcterms:modified>
</cp:coreProperties>
</file>