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6" r:id="rId2"/>
    <p:sldId id="257" r:id="rId3"/>
    <p:sldId id="259" r:id="rId4"/>
    <p:sldId id="263" r:id="rId5"/>
    <p:sldId id="264" r:id="rId6"/>
    <p:sldId id="260" r:id="rId7"/>
    <p:sldId id="261" r:id="rId8"/>
    <p:sldId id="262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942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583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xmlns="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xmlns="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xmlns="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764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78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8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88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223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36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752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xmlns="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1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710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704" r:id="rId5"/>
    <p:sldLayoutId id="2147483698" r:id="rId6"/>
    <p:sldLayoutId id="2147483699" r:id="rId7"/>
    <p:sldLayoutId id="2147483700" r:id="rId8"/>
    <p:sldLayoutId id="2147483703" r:id="rId9"/>
    <p:sldLayoutId id="2147483701" r:id="rId10"/>
    <p:sldLayoutId id="2147483702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7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dfPm81KzrQ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yzioklinika.cz/clanky-o-zdravi/mickovani-mickova-facilitace-dle-zdeny-jebave" TargetMode="External"/><Relationship Id="rId2" Type="http://schemas.openxmlformats.org/officeDocument/2006/relationships/hyperlink" Target="http://www.onhb.cz/article.asp?nArticleID=188&amp;nLanguageID=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E08D4B6A-8113-4DFB-B82E-B60CAC8E0A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9822E561-F97C-4CBB-A9A6-A6BF6317BC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EC2833E-6BA1-447B-A265-2589F8A0DC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620" y="863695"/>
            <a:ext cx="3511233" cy="3779995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1"/>
                </a:solidFill>
              </a:rPr>
              <a:t>MÍČKOVÁNÍ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960EDEF1-1067-4ABB-B683-91AFA32643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621" y="4739780"/>
            <a:ext cx="3511233" cy="1147054"/>
          </a:xfrm>
        </p:spPr>
        <p:txBody>
          <a:bodyPr anchor="t">
            <a:normAutofit/>
          </a:bodyPr>
          <a:lstStyle/>
          <a:p>
            <a:r>
              <a:rPr lang="cs-CZ" sz="2200"/>
              <a:t>Eva Vojtková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B01B0E58-A5C8-4CDA-A2E0-35DF94E59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D48C1CE-5EBB-4ED4-AC23-74C569B087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454" r="13455"/>
          <a:stretch/>
        </p:blipFill>
        <p:spPr>
          <a:xfrm>
            <a:off x="4654295" y="10"/>
            <a:ext cx="753770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9172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9851">
              <a:srgbClr val="002060"/>
            </a:gs>
            <a:gs pos="49000">
              <a:schemeClr val="tx2">
                <a:lumMod val="50000"/>
                <a:lumOff val="50000"/>
              </a:schemeClr>
            </a:gs>
            <a:gs pos="83000">
              <a:srgbClr val="00B0F0"/>
            </a:gs>
            <a:gs pos="100000">
              <a:srgbClr val="00206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D7849BD-1F17-4973-B451-5FD00044A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cs-CZ" dirty="0"/>
              <a:t>Míčková facilitace 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DE99514-EA28-4376-9D33-0DFD39BC0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00213"/>
            <a:ext cx="11029615" cy="4318000"/>
          </a:xfrm>
        </p:spPr>
        <p:txBody>
          <a:bodyPr lIns="144000" anchor="t" anchorCtr="0">
            <a:noAutofit/>
          </a:bodyPr>
          <a:lstStyle/>
          <a:p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vypracovala fyzioterapeutka Zdena Jebavá 1993, pro děti trpící astmatem</a:t>
            </a:r>
          </a:p>
          <a:p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Masáž a terapie molitanovými míčky, původně vyrobenými pro soft tenis (tzv. líný tenis). Hlazením měkkým molitanovým míčkem dochází ke snížení napětí svalů. </a:t>
            </a:r>
            <a:r>
              <a:rPr lang="cs-CZ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Míčkování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využíváno ve </a:t>
            </a:r>
            <a:r>
              <a:rPr lang="cs-CZ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pedagogice, 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fyzioterapii, ortopedii, chirurgii, neurologii i jinde.</a:t>
            </a:r>
            <a:b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157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9851">
              <a:srgbClr val="002060"/>
            </a:gs>
            <a:gs pos="49000">
              <a:schemeClr val="tx2">
                <a:lumMod val="50000"/>
                <a:lumOff val="50000"/>
              </a:schemeClr>
            </a:gs>
            <a:gs pos="83000">
              <a:srgbClr val="00B0F0"/>
            </a:gs>
            <a:gs pos="100000">
              <a:srgbClr val="00206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D7849BD-1F17-4973-B451-5FD00044A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DE99514-EA28-4376-9D33-0DFD39BC0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00213"/>
            <a:ext cx="11029615" cy="4318000"/>
          </a:xfrm>
        </p:spPr>
        <p:txBody>
          <a:bodyPr lIns="144000" anchor="t" anchorCtr="0">
            <a:noAutofit/>
          </a:bodyPr>
          <a:lstStyle/>
          <a:p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Nejčastější využití – astma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- mozkové obrny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- poúrazové stavy (bolesti kloubů, otoky, jizvy) 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- poruchy imunity 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- špatné držení těla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- prevence nemocí (</a:t>
            </a:r>
            <a:r>
              <a:rPr lang="cs-CZ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dýchacích cest)</a:t>
            </a:r>
            <a:endParaRPr lang="cs-CZ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236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9851">
              <a:srgbClr val="002060"/>
            </a:gs>
            <a:gs pos="49000">
              <a:schemeClr val="tx2">
                <a:lumMod val="50000"/>
                <a:lumOff val="50000"/>
              </a:schemeClr>
            </a:gs>
            <a:gs pos="83000">
              <a:srgbClr val="00B0F0"/>
            </a:gs>
            <a:gs pos="100000">
              <a:srgbClr val="00206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D7849BD-1F17-4973-B451-5FD00044A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DE99514-EA28-4376-9D33-0DFD39BC0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00213"/>
            <a:ext cx="11029615" cy="4318000"/>
          </a:xfrm>
        </p:spPr>
        <p:txBody>
          <a:bodyPr lIns="144000" anchor="t" anchorCtr="0">
            <a:noAutofit/>
          </a:bodyPr>
          <a:lstStyle/>
          <a:p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provádět v </a:t>
            </a:r>
            <a:r>
              <a:rPr lang="cs-CZ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multisenzorickém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prostředí (</a:t>
            </a:r>
            <a:r>
              <a:rPr lang="cs-CZ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Snoezelen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navození klidu, bezpečí a uvědomování si těla</a:t>
            </a:r>
          </a:p>
          <a:p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vhodné pro osoby s mentálním postižením i kombinovaným postižením</a:t>
            </a:r>
          </a:p>
          <a:p>
            <a:endParaRPr lang="cs-CZ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984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9851">
              <a:srgbClr val="002060"/>
            </a:gs>
            <a:gs pos="49000">
              <a:schemeClr val="tx2">
                <a:lumMod val="50000"/>
                <a:lumOff val="50000"/>
              </a:schemeClr>
            </a:gs>
            <a:gs pos="83000">
              <a:srgbClr val="00B0F0"/>
            </a:gs>
            <a:gs pos="100000">
              <a:srgbClr val="00206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D7849BD-1F17-4973-B451-5FD00044A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cs-CZ" dirty="0"/>
              <a:t>Metodika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DE99514-EA28-4376-9D33-0DFD39BC0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167" y="1514475"/>
            <a:ext cx="11029615" cy="4318000"/>
          </a:xfrm>
        </p:spPr>
        <p:txBody>
          <a:bodyPr lIns="144000" anchor="t" anchorCtr="0">
            <a:noAutofit/>
          </a:bodyPr>
          <a:lstStyle/>
          <a:p>
            <a:pPr marL="514350" indent="-514350">
              <a:lnSpc>
                <a:spcPct val="100000"/>
              </a:lnSpc>
              <a:buAutoNum type="arabicPeriod"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příprava dítěte – zajištěné potřeby dítěte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– vyvětraná, vytopená místnost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vůně – dítěti příjemné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hudba – vhodná dětská relaxační hudba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motivace – slovně motivovat, říkanky, básničky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poloha – dítěti příjemná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závěrečná relaxace – necháme dítě odpočívat 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50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9851">
              <a:srgbClr val="002060"/>
            </a:gs>
            <a:gs pos="49000">
              <a:schemeClr val="tx2">
                <a:lumMod val="50000"/>
                <a:lumOff val="50000"/>
              </a:schemeClr>
            </a:gs>
            <a:gs pos="83000">
              <a:srgbClr val="00B0F0"/>
            </a:gs>
            <a:gs pos="100000">
              <a:srgbClr val="00206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D7849BD-1F17-4973-B451-5FD00044A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Techniky</a:t>
            </a:r>
            <a:b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DE99514-EA28-4376-9D33-0DFD39BC0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00213"/>
            <a:ext cx="11029615" cy="4318000"/>
          </a:xfrm>
        </p:spPr>
        <p:txBody>
          <a:bodyPr lIns="144000" anchor="t" anchorCtr="0">
            <a:noAutofit/>
          </a:bodyPr>
          <a:lstStyle/>
          <a:p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používají se 2 techniky pohybu míčku po těle </a:t>
            </a:r>
          </a:p>
          <a:p>
            <a:r>
              <a:rPr lang="cs-CZ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koulení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míčkem pomalu koulíme tak, abychom vytvořili kožní řasu</a:t>
            </a:r>
          </a:p>
          <a:p>
            <a:r>
              <a:rPr lang="cs-CZ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vytírání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míčkem pomalu třeme po kůži bez otáčení a opět je cílem vytvořit řasu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https://www.youtube.com/watch?v=NdfPm81KzrQ</a:t>
            </a:r>
            <a:endParaRPr lang="cs-CZ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158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9851">
              <a:srgbClr val="002060"/>
            </a:gs>
            <a:gs pos="49000">
              <a:schemeClr val="tx2">
                <a:lumMod val="50000"/>
                <a:lumOff val="50000"/>
              </a:schemeClr>
            </a:gs>
            <a:gs pos="83000">
              <a:srgbClr val="00B0F0"/>
            </a:gs>
            <a:gs pos="100000">
              <a:srgbClr val="00206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D7849BD-1F17-4973-B451-5FD00044A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DE99514-EA28-4376-9D33-0DFD39BC0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528926"/>
            <a:ext cx="11158588" cy="4318000"/>
          </a:xfrm>
        </p:spPr>
        <p:txBody>
          <a:bodyPr lIns="144000" anchor="t" anchorCtr="0">
            <a:noAutofit/>
          </a:bodyPr>
          <a:lstStyle/>
          <a:p>
            <a:r>
              <a:rPr lang="cs-CZ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zásady techniky: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míček vedeme vždy pod mírným tlakem, aby se před ním tvořila kožní řasa, míčkem pohybujeme pomalu a plynule, rychlostí asi l cm na sekundu a každý tah opakujeme 3x.</a:t>
            </a:r>
          </a:p>
          <a:p>
            <a:endParaRPr lang="cs-CZ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Výsledek obrázku pro míčkování">
            <a:extLst>
              <a:ext uri="{FF2B5EF4-FFF2-40B4-BE49-F238E27FC236}">
                <a16:creationId xmlns:a16="http://schemas.microsoft.com/office/drawing/2014/main" xmlns="" id="{254C8637-3BEF-42AF-95A3-882EC5DBA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340" y="3113251"/>
            <a:ext cx="5926373" cy="273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968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9851">
              <a:srgbClr val="002060"/>
            </a:gs>
            <a:gs pos="49000">
              <a:schemeClr val="tx2">
                <a:lumMod val="50000"/>
                <a:lumOff val="50000"/>
              </a:schemeClr>
            </a:gs>
            <a:gs pos="83000">
              <a:srgbClr val="00B0F0"/>
            </a:gs>
            <a:gs pos="100000">
              <a:srgbClr val="00206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D7849BD-1F17-4973-B451-5FD00044A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cs-CZ" dirty="0"/>
              <a:t>Zdroje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DE99514-EA28-4376-9D33-0DFD39BC0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90876"/>
            <a:ext cx="11158588" cy="3956050"/>
          </a:xfrm>
        </p:spPr>
        <p:txBody>
          <a:bodyPr lIns="144000" anchor="t" anchorCtr="0">
            <a:noAutofit/>
          </a:bodyPr>
          <a:lstStyle/>
          <a:p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http://www.onhb.cz/article.asp?nArticleID=188&amp;nLanguageID=1</a:t>
            </a:r>
            <a:endParaRPr lang="cs-CZ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https://www.fyzioklinika.cz/clanky-o-zdravi/mickovani-mickova-facilitace-dle-zdeny-jebave</a:t>
            </a:r>
            <a:endParaRPr lang="cs-CZ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FAJMONOVÁ, Jana a Miroslava CHOVANCOVÁ. </a:t>
            </a:r>
            <a:r>
              <a:rPr lang="cs-CZ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SNOEZELEN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Praha, 2008. ISBN 978-80-86856-39-1.</a:t>
            </a:r>
          </a:p>
        </p:txBody>
      </p:sp>
    </p:spTree>
    <p:extLst>
      <p:ext uri="{BB962C8B-B14F-4D97-AF65-F5344CB8AC3E}">
        <p14:creationId xmlns:p14="http://schemas.microsoft.com/office/powerpoint/2010/main" val="1412727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E6C8E6EB-4C59-429B-97E4-72A058CFC4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B5B90362-AFCC-46A9-B41C-A257A8C5B3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F71EF7F1-38BA-471D-8CD4-2A9AE8E355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C0524398-BFB4-4C4A-8317-83B8729F9B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E08D4B6A-8113-4DFB-B82E-B60CAC8E0A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9822E561-F97C-4CBB-A9A6-A6BF6317BC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D7849BD-1F17-4973-B451-5FD00044A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620" y="863695"/>
            <a:ext cx="3511233" cy="377999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chemeClr val="tx1"/>
                </a:solidFill>
              </a:rPr>
              <a:t>Děkuji za pozornost</a:t>
            </a:r>
            <a:br>
              <a:rPr lang="en-US" sz="3600">
                <a:solidFill>
                  <a:schemeClr val="tx1"/>
                </a:solidFill>
              </a:rPr>
            </a:br>
            <a:endParaRPr lang="en-US" sz="3600">
              <a:solidFill>
                <a:schemeClr val="tx1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xmlns="" id="{B01B0E58-A5C8-4CDA-A2E0-35DF94E59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074" name="Picture 2" descr="Výsledek obrázku pro míčky">
            <a:extLst>
              <a:ext uri="{FF2B5EF4-FFF2-40B4-BE49-F238E27FC236}">
                <a16:creationId xmlns:a16="http://schemas.microsoft.com/office/drawing/2014/main" xmlns="" id="{FDEE8AAB-4E2B-4072-86AB-B49286DFC75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8" r="4132" b="-1"/>
          <a:stretch/>
        </p:blipFill>
        <p:spPr bwMode="auto">
          <a:xfrm>
            <a:off x="4654295" y="10"/>
            <a:ext cx="7537705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14404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ividendVTI">
  <a:themeElements>
    <a:clrScheme name="">
      <a:dk1>
        <a:srgbClr val="000000"/>
      </a:dk1>
      <a:lt1>
        <a:srgbClr val="FFFFFF"/>
      </a:lt1>
      <a:dk2>
        <a:srgbClr val="243841"/>
      </a:dk2>
      <a:lt2>
        <a:srgbClr val="E3E2E8"/>
      </a:lt2>
      <a:accent1>
        <a:srgbClr val="9AA81E"/>
      </a:accent1>
      <a:accent2>
        <a:srgbClr val="D09517"/>
      </a:accent2>
      <a:accent3>
        <a:srgbClr val="E75C29"/>
      </a:accent3>
      <a:accent4>
        <a:srgbClr val="D51734"/>
      </a:accent4>
      <a:accent5>
        <a:srgbClr val="E72995"/>
      </a:accent5>
      <a:accent6>
        <a:srgbClr val="D517D2"/>
      </a:accent6>
      <a:hlink>
        <a:srgbClr val="C85A86"/>
      </a:hlink>
      <a:folHlink>
        <a:srgbClr val="7F7F7F"/>
      </a:folHlink>
    </a:clrScheme>
    <a:fontScheme name="Dividend">
      <a:majorFont>
        <a:latin typeface="Avenir Next LT Pro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201</Words>
  <Application>Microsoft Office PowerPoint</Application>
  <PresentationFormat>Širokoúhlá obrazovka</PresentationFormat>
  <Paragraphs>41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Avenir Next LT Pro</vt:lpstr>
      <vt:lpstr>Gill Sans MT</vt:lpstr>
      <vt:lpstr>Times New Roman</vt:lpstr>
      <vt:lpstr>Wingdings 2</vt:lpstr>
      <vt:lpstr>DividendVTI</vt:lpstr>
      <vt:lpstr>MÍČKOVÁNÍ</vt:lpstr>
      <vt:lpstr>Míčková facilitace   </vt:lpstr>
      <vt:lpstr> </vt:lpstr>
      <vt:lpstr> </vt:lpstr>
      <vt:lpstr>Metodika </vt:lpstr>
      <vt:lpstr>Techniky  </vt:lpstr>
      <vt:lpstr> </vt:lpstr>
      <vt:lpstr>Zdroje </vt:lpstr>
      <vt:lpstr>Děkuji za pozornost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MÍČKOVÁNÍ</dc:title>
  <dc:creator>Eva Vojtková</dc:creator>
  <cp:lastModifiedBy>Pipeková</cp:lastModifiedBy>
  <cp:revision>4</cp:revision>
  <dcterms:created xsi:type="dcterms:W3CDTF">2019-10-13T09:17:36Z</dcterms:created>
  <dcterms:modified xsi:type="dcterms:W3CDTF">2019-11-11T12:47:10Z</dcterms:modified>
</cp:coreProperties>
</file>