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1" r:id="rId4"/>
    <p:sldId id="262" r:id="rId5"/>
    <p:sldId id="258" r:id="rId6"/>
    <p:sldId id="263" r:id="rId7"/>
    <p:sldId id="259" r:id="rId8"/>
    <p:sldId id="264" r:id="rId9"/>
    <p:sldId id="265" r:id="rId10"/>
    <p:sldId id="26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03"/>
    <p:restoredTop sz="94737"/>
  </p:normalViewPr>
  <p:slideViewPr>
    <p:cSldViewPr snapToGrid="0" snapToObjects="1">
      <p:cViewPr varScale="1">
        <p:scale>
          <a:sx n="117" d="100"/>
          <a:sy n="117" d="100"/>
        </p:scale>
        <p:origin x="108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4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055FF-AF22-4584-9ED8-727942EE6E3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09E99A38-8DBB-4295-B5D1-321132B89F0F}">
      <dgm:prSet/>
      <dgm:spPr/>
      <dgm:t>
        <a:bodyPr/>
        <a:lstStyle/>
        <a:p>
          <a:pPr>
            <a:defRPr cap="all"/>
          </a:pPr>
          <a:r>
            <a:rPr lang="cs-CZ" dirty="0"/>
            <a:t>Informační a komunikační technologie –  součást každodenního života </a:t>
          </a:r>
          <a:endParaRPr lang="en-US" dirty="0"/>
        </a:p>
      </dgm:t>
    </dgm:pt>
    <dgm:pt modelId="{7A52A8D8-468C-4ABD-A333-4D674FA0164B}" type="parTrans" cxnId="{671E2065-FC6E-4C2B-AC6C-49AB7A874140}">
      <dgm:prSet/>
      <dgm:spPr/>
      <dgm:t>
        <a:bodyPr/>
        <a:lstStyle/>
        <a:p>
          <a:endParaRPr lang="en-US"/>
        </a:p>
      </dgm:t>
    </dgm:pt>
    <dgm:pt modelId="{762C10DB-AA03-4AD9-A51C-16BB5896AB35}" type="sibTrans" cxnId="{671E2065-FC6E-4C2B-AC6C-49AB7A874140}">
      <dgm:prSet/>
      <dgm:spPr/>
      <dgm:t>
        <a:bodyPr/>
        <a:lstStyle/>
        <a:p>
          <a:endParaRPr lang="en-US"/>
        </a:p>
      </dgm:t>
    </dgm:pt>
    <dgm:pt modelId="{F2535EE3-7FCF-416B-975B-9EFB2583D027}">
      <dgm:prSet/>
      <dgm:spPr/>
      <dgm:t>
        <a:bodyPr/>
        <a:lstStyle/>
        <a:p>
          <a:pPr>
            <a:defRPr cap="all"/>
          </a:pPr>
          <a:r>
            <a:rPr lang="cs-CZ"/>
            <a:t>Lepší ovladatelnost a přístupnost </a:t>
          </a:r>
          <a:endParaRPr lang="en-US"/>
        </a:p>
      </dgm:t>
    </dgm:pt>
    <dgm:pt modelId="{EE4FFA7C-E561-4320-884F-EFDE0CF81B2A}" type="parTrans" cxnId="{9B9BCEC3-5429-4367-B310-3B09308C1EE6}">
      <dgm:prSet/>
      <dgm:spPr/>
      <dgm:t>
        <a:bodyPr/>
        <a:lstStyle/>
        <a:p>
          <a:endParaRPr lang="en-US"/>
        </a:p>
      </dgm:t>
    </dgm:pt>
    <dgm:pt modelId="{64A49D0F-A07B-452E-A696-43DD4DA156EB}" type="sibTrans" cxnId="{9B9BCEC3-5429-4367-B310-3B09308C1EE6}">
      <dgm:prSet/>
      <dgm:spPr/>
      <dgm:t>
        <a:bodyPr/>
        <a:lstStyle/>
        <a:p>
          <a:endParaRPr lang="en-US"/>
        </a:p>
      </dgm:t>
    </dgm:pt>
    <dgm:pt modelId="{CE544E4F-7D1C-4FED-B20B-2B7894A4F3D3}">
      <dgm:prSet/>
      <dgm:spPr/>
      <dgm:t>
        <a:bodyPr/>
        <a:lstStyle/>
        <a:p>
          <a:pPr>
            <a:defRPr cap="all"/>
          </a:pPr>
          <a:r>
            <a:rPr lang="cs-CZ"/>
            <a:t>K usnadnění a k zefektivnění úkonů </a:t>
          </a:r>
          <a:endParaRPr lang="en-US"/>
        </a:p>
      </dgm:t>
    </dgm:pt>
    <dgm:pt modelId="{F7709233-D19A-46D5-99D4-31D9802230C4}" type="parTrans" cxnId="{96C11626-248E-4B08-9200-9FA97880E797}">
      <dgm:prSet/>
      <dgm:spPr/>
      <dgm:t>
        <a:bodyPr/>
        <a:lstStyle/>
        <a:p>
          <a:endParaRPr lang="en-US"/>
        </a:p>
      </dgm:t>
    </dgm:pt>
    <dgm:pt modelId="{C5C28F9A-9D27-4991-A915-D1581D0BC113}" type="sibTrans" cxnId="{96C11626-248E-4B08-9200-9FA97880E797}">
      <dgm:prSet/>
      <dgm:spPr/>
      <dgm:t>
        <a:bodyPr/>
        <a:lstStyle/>
        <a:p>
          <a:endParaRPr lang="en-US"/>
        </a:p>
      </dgm:t>
    </dgm:pt>
    <dgm:pt modelId="{532F53E6-ECE5-458E-B150-C84EE8DAD1CF}" type="pres">
      <dgm:prSet presAssocID="{8AD055FF-AF22-4584-9ED8-727942EE6E3E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21CA1CF-C7A4-4AC5-AAC6-0904C2633FF0}" type="pres">
      <dgm:prSet presAssocID="{09E99A38-8DBB-4295-B5D1-321132B89F0F}" presName="compNode" presStyleCnt="0"/>
      <dgm:spPr/>
    </dgm:pt>
    <dgm:pt modelId="{164B9AA5-EAEF-4D57-95BF-F860DCB07D12}" type="pres">
      <dgm:prSet presAssocID="{09E99A38-8DBB-4295-B5D1-321132B89F0F}" presName="iconBgRect" presStyleLbl="bgShp" presStyleIdx="0" presStyleCnt="3"/>
      <dgm:spPr/>
    </dgm:pt>
    <dgm:pt modelId="{4D1A3931-CDB6-4170-8D09-E51B5FA06936}" type="pres">
      <dgm:prSet presAssocID="{09E99A38-8DBB-4295-B5D1-321132B89F0F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reless router"/>
        </a:ext>
      </dgm:extLst>
    </dgm:pt>
    <dgm:pt modelId="{F74A3549-ADB5-4666-8644-58D07B326013}" type="pres">
      <dgm:prSet presAssocID="{09E99A38-8DBB-4295-B5D1-321132B89F0F}" presName="spaceRect" presStyleCnt="0"/>
      <dgm:spPr/>
    </dgm:pt>
    <dgm:pt modelId="{2B6B52A1-79C1-4E69-81A7-A1A3961D463D}" type="pres">
      <dgm:prSet presAssocID="{09E99A38-8DBB-4295-B5D1-321132B89F0F}" presName="textRect" presStyleLbl="revTx" presStyleIdx="0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F90FB6AB-6DFC-46C1-82E4-18C0D9A9ACE2}" type="pres">
      <dgm:prSet presAssocID="{762C10DB-AA03-4AD9-A51C-16BB5896AB35}" presName="sibTrans" presStyleCnt="0"/>
      <dgm:spPr/>
    </dgm:pt>
    <dgm:pt modelId="{BB89FDBD-CB7A-4680-9718-695227A90FE9}" type="pres">
      <dgm:prSet presAssocID="{F2535EE3-7FCF-416B-975B-9EFB2583D027}" presName="compNode" presStyleCnt="0"/>
      <dgm:spPr/>
    </dgm:pt>
    <dgm:pt modelId="{7B146AB0-7318-4407-ADC5-2D416298235A}" type="pres">
      <dgm:prSet presAssocID="{F2535EE3-7FCF-416B-975B-9EFB2583D027}" presName="iconBgRect" presStyleLbl="bgShp" presStyleIdx="1" presStyleCnt="3"/>
      <dgm:spPr/>
    </dgm:pt>
    <dgm:pt modelId="{D0BA24D1-DFB0-40CE-A90C-1499B9485C4C}" type="pres">
      <dgm:prSet presAssocID="{F2535EE3-7FCF-416B-975B-9EFB2583D027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Wind Chime"/>
        </a:ext>
      </dgm:extLst>
    </dgm:pt>
    <dgm:pt modelId="{76578665-CD16-4C83-9D7B-17195BE3A047}" type="pres">
      <dgm:prSet presAssocID="{F2535EE3-7FCF-416B-975B-9EFB2583D027}" presName="spaceRect" presStyleCnt="0"/>
      <dgm:spPr/>
    </dgm:pt>
    <dgm:pt modelId="{BBC5CE3C-8546-4B67-9319-DE311631D22C}" type="pres">
      <dgm:prSet presAssocID="{F2535EE3-7FCF-416B-975B-9EFB2583D027}" presName="textRect" presStyleLbl="revTx" presStyleIdx="1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  <dgm:pt modelId="{512B76BB-4833-4CA4-BAF9-014C3D86741B}" type="pres">
      <dgm:prSet presAssocID="{64A49D0F-A07B-452E-A696-43DD4DA156EB}" presName="sibTrans" presStyleCnt="0"/>
      <dgm:spPr/>
    </dgm:pt>
    <dgm:pt modelId="{B7C97489-F6B2-44B1-9F78-A758CFE34009}" type="pres">
      <dgm:prSet presAssocID="{CE544E4F-7D1C-4FED-B20B-2B7894A4F3D3}" presName="compNode" presStyleCnt="0"/>
      <dgm:spPr/>
    </dgm:pt>
    <dgm:pt modelId="{92360BBF-D586-448C-9497-1147EE94EE39}" type="pres">
      <dgm:prSet presAssocID="{CE544E4F-7D1C-4FED-B20B-2B7894A4F3D3}" presName="iconBgRect" presStyleLbl="bgShp" presStyleIdx="2" presStyleCnt="3"/>
      <dgm:spPr/>
    </dgm:pt>
    <dgm:pt modelId="{03F7DD4C-D17D-45F8-B845-73AD2C529C79}" type="pres">
      <dgm:prSet presAssocID="{CE544E4F-7D1C-4FED-B20B-2B7894A4F3D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98BB1E21-8D0E-4A4E-A54A-5F99160C0CF2}" type="pres">
      <dgm:prSet presAssocID="{CE544E4F-7D1C-4FED-B20B-2B7894A4F3D3}" presName="spaceRect" presStyleCnt="0"/>
      <dgm:spPr/>
    </dgm:pt>
    <dgm:pt modelId="{F4CA98C1-1653-4440-9918-92A29AE269BA}" type="pres">
      <dgm:prSet presAssocID="{CE544E4F-7D1C-4FED-B20B-2B7894A4F3D3}" presName="textRect" presStyleLbl="revTx" presStyleIdx="2" presStyleCnt="3">
        <dgm:presLayoutVars>
          <dgm:chMax val="1"/>
          <dgm:chPref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F96098F-B2A5-4BF4-B35A-6895DB61469C}" type="presOf" srcId="{CE544E4F-7D1C-4FED-B20B-2B7894A4F3D3}" destId="{F4CA98C1-1653-4440-9918-92A29AE269BA}" srcOrd="0" destOrd="0" presId="urn:microsoft.com/office/officeart/2018/5/layout/IconCircleLabelList"/>
    <dgm:cxn modelId="{671E2065-FC6E-4C2B-AC6C-49AB7A874140}" srcId="{8AD055FF-AF22-4584-9ED8-727942EE6E3E}" destId="{09E99A38-8DBB-4295-B5D1-321132B89F0F}" srcOrd="0" destOrd="0" parTransId="{7A52A8D8-468C-4ABD-A333-4D674FA0164B}" sibTransId="{762C10DB-AA03-4AD9-A51C-16BB5896AB35}"/>
    <dgm:cxn modelId="{3E008A95-FF46-49CF-A307-7D90F8919610}" type="presOf" srcId="{F2535EE3-7FCF-416B-975B-9EFB2583D027}" destId="{BBC5CE3C-8546-4B67-9319-DE311631D22C}" srcOrd="0" destOrd="0" presId="urn:microsoft.com/office/officeart/2018/5/layout/IconCircleLabelList"/>
    <dgm:cxn modelId="{9B9BCEC3-5429-4367-B310-3B09308C1EE6}" srcId="{8AD055FF-AF22-4584-9ED8-727942EE6E3E}" destId="{F2535EE3-7FCF-416B-975B-9EFB2583D027}" srcOrd="1" destOrd="0" parTransId="{EE4FFA7C-E561-4320-884F-EFDE0CF81B2A}" sibTransId="{64A49D0F-A07B-452E-A696-43DD4DA156EB}"/>
    <dgm:cxn modelId="{CB70EE84-0F44-4AFE-8DC4-B5938B931AD7}" type="presOf" srcId="{09E99A38-8DBB-4295-B5D1-321132B89F0F}" destId="{2B6B52A1-79C1-4E69-81A7-A1A3961D463D}" srcOrd="0" destOrd="0" presId="urn:microsoft.com/office/officeart/2018/5/layout/IconCircleLabelList"/>
    <dgm:cxn modelId="{56853EE2-F0BD-4200-A2E9-6484CEB225F5}" type="presOf" srcId="{8AD055FF-AF22-4584-9ED8-727942EE6E3E}" destId="{532F53E6-ECE5-458E-B150-C84EE8DAD1CF}" srcOrd="0" destOrd="0" presId="urn:microsoft.com/office/officeart/2018/5/layout/IconCircleLabelList"/>
    <dgm:cxn modelId="{96C11626-248E-4B08-9200-9FA97880E797}" srcId="{8AD055FF-AF22-4584-9ED8-727942EE6E3E}" destId="{CE544E4F-7D1C-4FED-B20B-2B7894A4F3D3}" srcOrd="2" destOrd="0" parTransId="{F7709233-D19A-46D5-99D4-31D9802230C4}" sibTransId="{C5C28F9A-9D27-4991-A915-D1581D0BC113}"/>
    <dgm:cxn modelId="{69E78A8B-0A1E-4360-9611-B1BAD51ECAA0}" type="presParOf" srcId="{532F53E6-ECE5-458E-B150-C84EE8DAD1CF}" destId="{421CA1CF-C7A4-4AC5-AAC6-0904C2633FF0}" srcOrd="0" destOrd="0" presId="urn:microsoft.com/office/officeart/2018/5/layout/IconCircleLabelList"/>
    <dgm:cxn modelId="{7A089A02-72D2-4C08-B75F-500B7C147E27}" type="presParOf" srcId="{421CA1CF-C7A4-4AC5-AAC6-0904C2633FF0}" destId="{164B9AA5-EAEF-4D57-95BF-F860DCB07D12}" srcOrd="0" destOrd="0" presId="urn:microsoft.com/office/officeart/2018/5/layout/IconCircleLabelList"/>
    <dgm:cxn modelId="{02961365-A0FB-4E78-B799-4D4C6E6E431B}" type="presParOf" srcId="{421CA1CF-C7A4-4AC5-AAC6-0904C2633FF0}" destId="{4D1A3931-CDB6-4170-8D09-E51B5FA06936}" srcOrd="1" destOrd="0" presId="urn:microsoft.com/office/officeart/2018/5/layout/IconCircleLabelList"/>
    <dgm:cxn modelId="{D923720B-D464-4CD7-A326-EF2BC26619F3}" type="presParOf" srcId="{421CA1CF-C7A4-4AC5-AAC6-0904C2633FF0}" destId="{F74A3549-ADB5-4666-8644-58D07B326013}" srcOrd="2" destOrd="0" presId="urn:microsoft.com/office/officeart/2018/5/layout/IconCircleLabelList"/>
    <dgm:cxn modelId="{C12F48C4-66F0-4D91-B5F2-CD99F6ECEFA9}" type="presParOf" srcId="{421CA1CF-C7A4-4AC5-AAC6-0904C2633FF0}" destId="{2B6B52A1-79C1-4E69-81A7-A1A3961D463D}" srcOrd="3" destOrd="0" presId="urn:microsoft.com/office/officeart/2018/5/layout/IconCircleLabelList"/>
    <dgm:cxn modelId="{6CC56D55-76F7-4BE1-BBF9-C57A04B2D09B}" type="presParOf" srcId="{532F53E6-ECE5-458E-B150-C84EE8DAD1CF}" destId="{F90FB6AB-6DFC-46C1-82E4-18C0D9A9ACE2}" srcOrd="1" destOrd="0" presId="urn:microsoft.com/office/officeart/2018/5/layout/IconCircleLabelList"/>
    <dgm:cxn modelId="{86E18F77-FA04-4227-A508-16695BBDD38D}" type="presParOf" srcId="{532F53E6-ECE5-458E-B150-C84EE8DAD1CF}" destId="{BB89FDBD-CB7A-4680-9718-695227A90FE9}" srcOrd="2" destOrd="0" presId="urn:microsoft.com/office/officeart/2018/5/layout/IconCircleLabelList"/>
    <dgm:cxn modelId="{FA0425BE-6ED5-431C-B3A7-7CE46905F67C}" type="presParOf" srcId="{BB89FDBD-CB7A-4680-9718-695227A90FE9}" destId="{7B146AB0-7318-4407-ADC5-2D416298235A}" srcOrd="0" destOrd="0" presId="urn:microsoft.com/office/officeart/2018/5/layout/IconCircleLabelList"/>
    <dgm:cxn modelId="{C782C63B-719C-4F8E-8C4C-686B0D17F6B5}" type="presParOf" srcId="{BB89FDBD-CB7A-4680-9718-695227A90FE9}" destId="{D0BA24D1-DFB0-40CE-A90C-1499B9485C4C}" srcOrd="1" destOrd="0" presId="urn:microsoft.com/office/officeart/2018/5/layout/IconCircleLabelList"/>
    <dgm:cxn modelId="{B0A4EFF9-4E72-46E2-8512-4D42E1385851}" type="presParOf" srcId="{BB89FDBD-CB7A-4680-9718-695227A90FE9}" destId="{76578665-CD16-4C83-9D7B-17195BE3A047}" srcOrd="2" destOrd="0" presId="urn:microsoft.com/office/officeart/2018/5/layout/IconCircleLabelList"/>
    <dgm:cxn modelId="{F37A61A4-3C94-4B5F-AC51-081A85FC4EA5}" type="presParOf" srcId="{BB89FDBD-CB7A-4680-9718-695227A90FE9}" destId="{BBC5CE3C-8546-4B67-9319-DE311631D22C}" srcOrd="3" destOrd="0" presId="urn:microsoft.com/office/officeart/2018/5/layout/IconCircleLabelList"/>
    <dgm:cxn modelId="{96FA8E0A-A1D8-4635-AC76-9B1A365A1ED0}" type="presParOf" srcId="{532F53E6-ECE5-458E-B150-C84EE8DAD1CF}" destId="{512B76BB-4833-4CA4-BAF9-014C3D86741B}" srcOrd="3" destOrd="0" presId="urn:microsoft.com/office/officeart/2018/5/layout/IconCircleLabelList"/>
    <dgm:cxn modelId="{D2D7D1F8-37A9-471F-BAB9-FF5ADB624463}" type="presParOf" srcId="{532F53E6-ECE5-458E-B150-C84EE8DAD1CF}" destId="{B7C97489-F6B2-44B1-9F78-A758CFE34009}" srcOrd="4" destOrd="0" presId="urn:microsoft.com/office/officeart/2018/5/layout/IconCircleLabelList"/>
    <dgm:cxn modelId="{BEC8DFA9-5EA5-4056-B17F-052C9A67CE17}" type="presParOf" srcId="{B7C97489-F6B2-44B1-9F78-A758CFE34009}" destId="{92360BBF-D586-448C-9497-1147EE94EE39}" srcOrd="0" destOrd="0" presId="urn:microsoft.com/office/officeart/2018/5/layout/IconCircleLabelList"/>
    <dgm:cxn modelId="{A24CEF90-0163-4A01-9FC7-0ED131E68B4D}" type="presParOf" srcId="{B7C97489-F6B2-44B1-9F78-A758CFE34009}" destId="{03F7DD4C-D17D-45F8-B845-73AD2C529C79}" srcOrd="1" destOrd="0" presId="urn:microsoft.com/office/officeart/2018/5/layout/IconCircleLabelList"/>
    <dgm:cxn modelId="{CDED2277-0B27-41FC-AE23-2F7359100E8D}" type="presParOf" srcId="{B7C97489-F6B2-44B1-9F78-A758CFE34009}" destId="{98BB1E21-8D0E-4A4E-A54A-5F99160C0CF2}" srcOrd="2" destOrd="0" presId="urn:microsoft.com/office/officeart/2018/5/layout/IconCircleLabelList"/>
    <dgm:cxn modelId="{F1C9CF08-70DE-46AD-8A13-BA3F9FC704E1}" type="presParOf" srcId="{B7C97489-F6B2-44B1-9F78-A758CFE34009}" destId="{F4CA98C1-1653-4440-9918-92A29AE269B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11/12/2019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52F47AA-BCD6-459E-943A-C0F2D1CF1B3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9391B9-073B-8E43-85D7-6CA3361D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2386744"/>
            <a:ext cx="4486656" cy="1645920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2700" dirty="0" err="1"/>
              <a:t>Využití</a:t>
            </a:r>
            <a:r>
              <a:rPr lang="en-US" sz="2700" dirty="0"/>
              <a:t> </a:t>
            </a:r>
            <a:r>
              <a:rPr lang="en-US" sz="2700" dirty="0" err="1"/>
              <a:t>ict</a:t>
            </a:r>
            <a:r>
              <a:rPr lang="en-US" sz="2700" dirty="0"/>
              <a:t> u </a:t>
            </a:r>
            <a:r>
              <a:rPr lang="en-US" sz="2700" dirty="0" err="1"/>
              <a:t>žáků</a:t>
            </a:r>
            <a:r>
              <a:rPr lang="en-US" sz="2700" dirty="0"/>
              <a:t> s </a:t>
            </a:r>
            <a:r>
              <a:rPr lang="en-US" sz="2700" dirty="0" err="1"/>
              <a:t>mentálním</a:t>
            </a:r>
            <a:r>
              <a:rPr lang="en-US" sz="2700" dirty="0"/>
              <a:t> </a:t>
            </a:r>
            <a:r>
              <a:rPr lang="en-US" sz="2700" dirty="0" err="1"/>
              <a:t>postižením</a:t>
            </a:r>
            <a:r>
              <a:rPr lang="en-US" sz="2700" dirty="0"/>
              <a:t>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84920F49-D796-1E44-8446-4C3849029B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8615" y="4352544"/>
            <a:ext cx="3798770" cy="12398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800" kern="1200">
                <a:latin typeface="+mn-lt"/>
                <a:ea typeface="+mn-ea"/>
                <a:cs typeface="+mn-cs"/>
              </a:rPr>
              <a:t>Chromíková Alžběta, 448085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4B4B292-1E22-44FD-81FD-DB5989CE1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96001" y="640080"/>
            <a:ext cx="5455920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5C1FFDE-D473-471B-84F4-B89AD8B6C9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259069" y="802767"/>
            <a:ext cx="5129784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budova, dům, žlutá, okno&#10;&#10;Popis byl vytvořen automaticky">
            <a:extLst>
              <a:ext uri="{FF2B5EF4-FFF2-40B4-BE49-F238E27FC236}">
                <a16:creationId xmlns:a16="http://schemas.microsoft.com/office/drawing/2014/main" xmlns="" id="{8FCC85F1-EA03-D743-A350-8B06223D3E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81815" y="1122807"/>
            <a:ext cx="4284291" cy="4297680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866A3B07-CF0A-164B-9DDD-85EF13CE105E}"/>
              </a:ext>
            </a:extLst>
          </p:cNvPr>
          <p:cNvSpPr txBox="1"/>
          <p:nvPr/>
        </p:nvSpPr>
        <p:spPr>
          <a:xfrm>
            <a:off x="2842352" y="16415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877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5114298-7421-E54C-B9C6-45BF9051A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495DD98-520C-3643-833F-74B8F9DFD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Využití ICT u dětí se speciálními potřebami – Pavel </a:t>
            </a:r>
            <a:r>
              <a:rPr lang="cs-CZ" dirty="0" err="1"/>
              <a:t>Zikl</a:t>
            </a:r>
            <a:r>
              <a:rPr lang="cs-CZ" dirty="0"/>
              <a:t> a kol. </a:t>
            </a:r>
          </a:p>
          <a:p>
            <a:r>
              <a:rPr lang="cs-CZ" dirty="0"/>
              <a:t>Rámcový vzdělávací program ZŠ</a:t>
            </a:r>
          </a:p>
          <a:p>
            <a:r>
              <a:rPr lang="cs-CZ" dirty="0"/>
              <a:t>Rámcový vzdělávací program ZŠS </a:t>
            </a:r>
          </a:p>
          <a:p>
            <a:r>
              <a:rPr lang="cs-CZ" dirty="0"/>
              <a:t>Informační a komunikační technologie při výuce a vzdělávání dětí se speciálními vzdělávacími potřebami – Veronika Plavcová </a:t>
            </a:r>
          </a:p>
          <a:p>
            <a:r>
              <a:rPr lang="cs-CZ" dirty="0" err="1"/>
              <a:t>Pachner.cz</a:t>
            </a:r>
            <a:r>
              <a:rPr lang="cs-CZ" dirty="0"/>
              <a:t> – výukové programy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42087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5B00883-B4F9-0F4B-B7DD-0A15D4AFA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</p:spPr>
        <p:txBody>
          <a:bodyPr>
            <a:normAutofit/>
          </a:bodyPr>
          <a:lstStyle/>
          <a:p>
            <a:r>
              <a:rPr lang="cs-CZ" dirty="0"/>
              <a:t>Co to je </a:t>
            </a:r>
            <a:r>
              <a:rPr lang="cs-CZ" dirty="0" err="1"/>
              <a:t>ict</a:t>
            </a:r>
            <a:r>
              <a:rPr lang="cs-CZ" dirty="0"/>
              <a:t>? </a:t>
            </a:r>
          </a:p>
        </p:txBody>
      </p:sp>
      <p:graphicFrame>
        <p:nvGraphicFramePr>
          <p:cNvPr id="14" name="Zástupný obsah 2">
            <a:extLst>
              <a:ext uri="{FF2B5EF4-FFF2-40B4-BE49-F238E27FC236}">
                <a16:creationId xmlns:a16="http://schemas.microsoft.com/office/drawing/2014/main" xmlns="" id="{21103A33-E7E1-4097-B5DA-0CC4BE52B9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68071"/>
              </p:ext>
            </p:extLst>
          </p:nvPr>
        </p:nvGraphicFramePr>
        <p:xfrm>
          <a:off x="965201" y="2638425"/>
          <a:ext cx="10261600" cy="3997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512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xmlns="" id="{B8975FB1-C9E7-C04B-9F36-D2F5F96B1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466837"/>
          </a:xfrm>
        </p:spPr>
        <p:txBody>
          <a:bodyPr/>
          <a:lstStyle/>
          <a:p>
            <a:r>
              <a:rPr lang="cs-CZ" dirty="0" err="1"/>
              <a:t>Rvp</a:t>
            </a:r>
            <a:r>
              <a:rPr lang="cs-CZ" dirty="0"/>
              <a:t> </a:t>
            </a:r>
            <a:r>
              <a:rPr lang="cs-CZ" dirty="0" err="1"/>
              <a:t>zv</a:t>
            </a:r>
            <a:r>
              <a:rPr lang="cs-CZ" dirty="0"/>
              <a:t> – minimální výstupy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8F2EC08-66B5-504C-9217-5D8531697C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940291"/>
            <a:ext cx="4270248" cy="2799735"/>
          </a:xfrm>
        </p:spPr>
        <p:txBody>
          <a:bodyPr/>
          <a:lstStyle/>
          <a:p>
            <a:r>
              <a:rPr lang="cs-CZ" dirty="0"/>
              <a:t>Ovládá základní obsluhu počítače</a:t>
            </a:r>
          </a:p>
          <a:p>
            <a:r>
              <a:rPr lang="cs-CZ" dirty="0"/>
              <a:t>Komunikuje pomocí internetu/jiných komunikačních zařízení </a:t>
            </a:r>
          </a:p>
          <a:p>
            <a:r>
              <a:rPr lang="cs-CZ" dirty="0"/>
              <a:t>Pracuje s výukovými a zábavnými programy dle pokynů </a:t>
            </a:r>
          </a:p>
          <a:p>
            <a:r>
              <a:rPr lang="cs-CZ" dirty="0"/>
              <a:t>Vyhledává potřebné informace </a:t>
            </a:r>
          </a:p>
          <a:p>
            <a:r>
              <a:rPr lang="cs-CZ" dirty="0"/>
              <a:t>Ovládá základy psaní na klávesnici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D88D37E-E670-2747-99B4-963B20D38C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2940291"/>
            <a:ext cx="4253484" cy="2799735"/>
          </a:xfrm>
        </p:spPr>
        <p:txBody>
          <a:bodyPr/>
          <a:lstStyle/>
          <a:p>
            <a:r>
              <a:rPr lang="cs-CZ" dirty="0"/>
              <a:t>1. stupeň – základní obsluha PC – zapnutí, vypnutí a práce s myší. Zvládá psaní známých písmen na klávesnici. </a:t>
            </a:r>
          </a:p>
          <a:p>
            <a:r>
              <a:rPr lang="cs-CZ" dirty="0"/>
              <a:t>2. stupeň – psaní jednoduchých slov, vět, vyhledává informace na internetu podle pokynů a pracuje podle pokynů s vybranými výukovými a zábavnými programy.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3629F0FF-EFA3-3449-8959-4EEB40D9D47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466837"/>
          </a:xfrm>
        </p:spPr>
        <p:txBody>
          <a:bodyPr/>
          <a:lstStyle/>
          <a:p>
            <a:r>
              <a:rPr lang="cs-CZ" dirty="0"/>
              <a:t>RVP ZŠS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BDBDF62B-F931-384D-A4AD-73C01C273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ICT jako součást </a:t>
            </a:r>
            <a:r>
              <a:rPr lang="cs-CZ" dirty="0" err="1"/>
              <a:t>RVp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901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xmlns="" id="{DDAA2633-5730-3C46-957D-594519F814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490727"/>
          </a:xfrm>
        </p:spPr>
        <p:txBody>
          <a:bodyPr/>
          <a:lstStyle/>
          <a:p>
            <a:r>
              <a:rPr lang="cs-CZ" dirty="0"/>
              <a:t>Výhody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15619D-AAA4-5440-BEF3-1CCB8466B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83436" y="2964181"/>
            <a:ext cx="4270248" cy="2775845"/>
          </a:xfrm>
        </p:spPr>
        <p:txBody>
          <a:bodyPr/>
          <a:lstStyle/>
          <a:p>
            <a:r>
              <a:rPr lang="cs-CZ" dirty="0"/>
              <a:t>Pomoc při řízení výuky, nástroj k řešení problému, podpora kreativity a zlepšuje prezentační dovednosti žáka. </a:t>
            </a:r>
          </a:p>
          <a:p>
            <a:r>
              <a:rPr lang="cs-CZ" dirty="0"/>
              <a:t>Faktor motivace, podporují samostatné učení </a:t>
            </a:r>
          </a:p>
          <a:p>
            <a:r>
              <a:rPr lang="cs-CZ" dirty="0"/>
              <a:t>Podpora inovativních postupů ve vzdělávání 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E29985E1-3224-7241-AB63-C036967AC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8316" y="2964181"/>
            <a:ext cx="4253484" cy="2775845"/>
          </a:xfrm>
        </p:spPr>
        <p:txBody>
          <a:bodyPr/>
          <a:lstStyle/>
          <a:p>
            <a:r>
              <a:rPr lang="cs-CZ" dirty="0"/>
              <a:t>Nedostatečné znalosti učitele při práci s ICT -  malá jistota a motivace učitelů </a:t>
            </a:r>
          </a:p>
          <a:p>
            <a:r>
              <a:rPr lang="cs-CZ" dirty="0"/>
              <a:t>Špatná kvalita technologií, omezený přístup, omezený počet vhodných výukových programů a nedostatečné začlenění ICT 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679DFBE-0637-D743-875C-38A1C4D32D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490727"/>
          </a:xfrm>
        </p:spPr>
        <p:txBody>
          <a:bodyPr/>
          <a:lstStyle/>
          <a:p>
            <a:r>
              <a:rPr lang="cs-CZ" dirty="0"/>
              <a:t>Nevýhody </a:t>
            </a:r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xmlns="" id="{1FE5D7BF-E1BC-9646-A5FD-4FD23366F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36" y="964692"/>
            <a:ext cx="9008364" cy="1188720"/>
          </a:xfrm>
        </p:spPr>
        <p:txBody>
          <a:bodyPr/>
          <a:lstStyle/>
          <a:p>
            <a:r>
              <a:rPr lang="cs-CZ" dirty="0"/>
              <a:t>Výhody a nevýhody využití </a:t>
            </a:r>
            <a:r>
              <a:rPr lang="cs-CZ" dirty="0" err="1"/>
              <a:t>ict</a:t>
            </a:r>
            <a:r>
              <a:rPr lang="cs-CZ" dirty="0"/>
              <a:t> ve výuce </a:t>
            </a:r>
          </a:p>
        </p:txBody>
      </p:sp>
    </p:spTree>
    <p:extLst>
      <p:ext uri="{BB962C8B-B14F-4D97-AF65-F5344CB8AC3E}">
        <p14:creationId xmlns:p14="http://schemas.microsoft.com/office/powerpoint/2010/main" val="30592105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4D0533-45D9-C642-AE66-0FBC72F62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cs-CZ" dirty="0"/>
              <a:t>Využití </a:t>
            </a:r>
            <a:r>
              <a:rPr lang="cs-CZ" dirty="0" err="1"/>
              <a:t>ict</a:t>
            </a:r>
            <a:r>
              <a:rPr lang="cs-CZ" dirty="0"/>
              <a:t> u žáků s </a:t>
            </a:r>
            <a:r>
              <a:rPr lang="cs-CZ" dirty="0" err="1"/>
              <a:t>Lmp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8142C06-5C37-4F45-BF23-37433E88E6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3" y="2301240"/>
            <a:ext cx="5963317" cy="3600010"/>
          </a:xfrm>
        </p:spPr>
        <p:txBody>
          <a:bodyPr>
            <a:normAutofit/>
          </a:bodyPr>
          <a:lstStyle/>
          <a:p>
            <a:r>
              <a:rPr lang="cs-CZ" dirty="0"/>
              <a:t>Podobné využití jako u intaktní populace </a:t>
            </a:r>
          </a:p>
          <a:p>
            <a:r>
              <a:rPr lang="cs-CZ" dirty="0"/>
              <a:t>Práce s ICT je pro žáky především motivující, přináší konkrétní praktický přínos a zvládnutí práce na PC pro ně není tak nároční jako například naučit se trivium – práce na PC pomáhá i s výukou a opakováním trivia </a:t>
            </a:r>
          </a:p>
          <a:p>
            <a:r>
              <a:rPr lang="cs-CZ" dirty="0"/>
              <a:t>Využití interaktivních tabulí, výukových programů a pracovních listů </a:t>
            </a:r>
          </a:p>
          <a:p>
            <a:r>
              <a:rPr lang="cs-CZ" dirty="0"/>
              <a:t>Oblast ICT může být pro žáky s LMP oblastí, kde se mohou přiblížit až vyrovnat svým vrstevníkům – napomáhá socializaci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879398A9-0D0D-4901-BDDF-B3D93CECA7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011FEC3B-E514-4E21-B2CB-7903A73569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xmlns="" id="{3A46F2FA-4DCF-EE4B-81FF-69F5C4EE5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90" y="2517657"/>
            <a:ext cx="3328416" cy="1830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970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EAF042E-EC9F-5848-A5E2-83524D8839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188720"/>
          </a:xfrm>
        </p:spPr>
        <p:txBody>
          <a:bodyPr>
            <a:normAutofit/>
          </a:bodyPr>
          <a:lstStyle/>
          <a:p>
            <a:r>
              <a:rPr lang="cs-CZ" sz="2000" dirty="0"/>
              <a:t>Využití </a:t>
            </a:r>
            <a:r>
              <a:rPr lang="cs-CZ" sz="2000" dirty="0" err="1"/>
              <a:t>ict</a:t>
            </a:r>
            <a:r>
              <a:rPr lang="cs-CZ" sz="2000" dirty="0"/>
              <a:t> u žáků se středně těžkým mentálním postižením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249484F-3C07-6F42-B75C-091BC1129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cs-CZ" dirty="0"/>
              <a:t>Častou komplikací je narušený motorický vývoj – nutná náhrada například podpěrkami, zvětšenou klávesnicí apod. </a:t>
            </a:r>
          </a:p>
          <a:p>
            <a:r>
              <a:rPr lang="cs-CZ" dirty="0"/>
              <a:t>Práce s ICT je u žáků se STMP na různé úrovni – někteří žáci zvládnou hrát jednoduché hry nebo se naučí pracovat se speciálními vzdělávacími programy </a:t>
            </a:r>
          </a:p>
          <a:p>
            <a:endParaRPr lang="cs-CZ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í&#10;&#10;Popis byl vytvořen automaticky">
            <a:extLst>
              <a:ext uri="{FF2B5EF4-FFF2-40B4-BE49-F238E27FC236}">
                <a16:creationId xmlns:a16="http://schemas.microsoft.com/office/drawing/2014/main" xmlns="" id="{52B684F5-0D05-6D45-BE7B-C53D508E3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3876" y="1293275"/>
            <a:ext cx="1840138" cy="4279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30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90A5B3-DA29-0244-BA57-60ED17CFC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4476806" cy="1673352"/>
          </a:xfrm>
        </p:spPr>
        <p:txBody>
          <a:bodyPr>
            <a:normAutofit fontScale="90000"/>
          </a:bodyPr>
          <a:lstStyle/>
          <a:p>
            <a:r>
              <a:rPr lang="cs-CZ" dirty="0"/>
              <a:t>Využití </a:t>
            </a:r>
            <a:r>
              <a:rPr lang="cs-CZ" dirty="0" err="1"/>
              <a:t>ict</a:t>
            </a:r>
            <a:r>
              <a:rPr lang="cs-CZ" dirty="0"/>
              <a:t> u žáků s těžkým a hlubokým mentálním postižením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B0E9F59-4EEC-684F-B1D4-5B8256475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244" y="2638044"/>
            <a:ext cx="4492932" cy="3263206"/>
          </a:xfrm>
        </p:spPr>
        <p:txBody>
          <a:bodyPr>
            <a:normAutofit/>
          </a:bodyPr>
          <a:lstStyle/>
          <a:p>
            <a:r>
              <a:rPr lang="cs-CZ" dirty="0"/>
              <a:t>U žáků s těžkým a hlubokým mentálním postižením – nutnost využít speciálního hardwaru – nejen kvůli problémům s motorikou ale například i přidruženým zdravotním komplikacím – př. Epilepsie. Využíváme jednoduché spínače a přiřazovací panely.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6533F40-045E-4E3D-9243-864CD4E58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43605" y="964692"/>
            <a:ext cx="5440680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402EC6-D845-41B3-BEBE-CB34D9BFEA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10699" y="1128683"/>
            <a:ext cx="5106493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místnost, hodiny&#10;&#10;Popis byl vytvořen automaticky">
            <a:extLst>
              <a:ext uri="{FF2B5EF4-FFF2-40B4-BE49-F238E27FC236}">
                <a16:creationId xmlns:a16="http://schemas.microsoft.com/office/drawing/2014/main" xmlns="" id="{092B1638-D470-0241-955F-E10870ABC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2789" y="2404774"/>
            <a:ext cx="4782312" cy="2056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01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966A4D4-049A-4389-B407-0E7091A07C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6072915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DEA750C-6049-1547-B64F-A79FDDB68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1290025"/>
            <a:ext cx="4475892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cs-CZ" sz="2600"/>
              <a:t>A jakou technologii můžeme využít?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8A69B97-18CD-B84E-B686-5BC86B9FB8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858703"/>
            <a:ext cx="4475892" cy="3042547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Počítač – speciální software pro využití u žáků s MP – umožní psaní textů, malování obrázků a využití výukových programů </a:t>
            </a:r>
          </a:p>
          <a:p>
            <a:r>
              <a:rPr lang="cs-CZ" dirty="0">
                <a:solidFill>
                  <a:srgbClr val="FFFFFF"/>
                </a:solidFill>
              </a:rPr>
              <a:t>Interaktivní tabule – motivující a názorné </a:t>
            </a:r>
          </a:p>
          <a:p>
            <a:r>
              <a:rPr lang="cs-CZ" dirty="0">
                <a:solidFill>
                  <a:srgbClr val="FFFFFF"/>
                </a:solidFill>
              </a:rPr>
              <a:t>Elektronické vzdělávání (</a:t>
            </a:r>
            <a:r>
              <a:rPr lang="cs-CZ" dirty="0" err="1">
                <a:solidFill>
                  <a:srgbClr val="FFFFFF"/>
                </a:solidFill>
              </a:rPr>
              <a:t>moodle</a:t>
            </a:r>
            <a:r>
              <a:rPr lang="cs-CZ" dirty="0">
                <a:solidFill>
                  <a:srgbClr val="FFFFFF"/>
                </a:solidFill>
              </a:rPr>
              <a:t>) </a:t>
            </a:r>
          </a:p>
          <a:p>
            <a:r>
              <a:rPr lang="cs-CZ" dirty="0">
                <a:solidFill>
                  <a:srgbClr val="FFFFFF"/>
                </a:solidFill>
              </a:rPr>
              <a:t>Notebooky, tablety, </a:t>
            </a:r>
            <a:r>
              <a:rPr lang="cs-CZ" dirty="0" err="1">
                <a:solidFill>
                  <a:srgbClr val="FFFFFF"/>
                </a:solidFill>
              </a:rPr>
              <a:t>smartphony</a:t>
            </a:r>
            <a:r>
              <a:rPr lang="cs-CZ" dirty="0">
                <a:solidFill>
                  <a:srgbClr val="FFFFFF"/>
                </a:solidFill>
              </a:rPr>
              <a:t>,… </a:t>
            </a:r>
          </a:p>
          <a:p>
            <a:r>
              <a:rPr lang="cs-CZ" dirty="0">
                <a:solidFill>
                  <a:srgbClr val="FFFFFF"/>
                </a:solidFill>
              </a:rPr>
              <a:t>Dotykový monitor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B5899359-8523-4D4D-B568-3FDFAF982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733032" y="640080"/>
            <a:ext cx="4818888" cy="5261170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9C9585-DA89-4D7E-BCDF-576461A1A2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877586" y="806357"/>
            <a:ext cx="4511266" cy="492861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kreslení, místnost&#10;&#10;Popis byl vytvořen automaticky">
            <a:extLst>
              <a:ext uri="{FF2B5EF4-FFF2-40B4-BE49-F238E27FC236}">
                <a16:creationId xmlns:a16="http://schemas.microsoft.com/office/drawing/2014/main" xmlns="" id="{37C2B215-B696-2B4B-A30A-E00AC47F4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692" y="2295518"/>
            <a:ext cx="4159568" cy="226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5233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E642F1F7-6246-4C87-B941-6957B32BD00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2"/>
            <a:ext cx="12192000" cy="49185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D31B11-70C2-834D-8911-05B1C7BCF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0200" y="4269282"/>
            <a:ext cx="8991600" cy="1264762"/>
          </a:xfrm>
        </p:spPr>
        <p:txBody>
          <a:bodyPr vert="horz" lIns="274320" tIns="182880" rIns="274320" bIns="182880" rtlCol="0" anchor="ctr" anchorCtr="1">
            <a:normAutofit/>
          </a:bodyPr>
          <a:lstStyle/>
          <a:p>
            <a:r>
              <a:rPr lang="en-US" sz="3200"/>
              <a:t>Výukový program méďa 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595DFC4A-7A93-1E45-997E-53F6DB2AC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912" y="1257771"/>
            <a:ext cx="2580894" cy="1961479"/>
          </a:xfrm>
          <a:prstGeom prst="rect">
            <a:avLst/>
          </a:prstGeom>
        </p:spPr>
      </p:pic>
      <p:pic>
        <p:nvPicPr>
          <p:cNvPr id="10" name="Obrázek 9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88639F17-D6F3-364A-9E15-1715E8019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4672" y="1264224"/>
            <a:ext cx="2580895" cy="1948575"/>
          </a:xfrm>
          <a:prstGeom prst="rect">
            <a:avLst/>
          </a:prstGeom>
        </p:spPr>
      </p:pic>
      <p:pic>
        <p:nvPicPr>
          <p:cNvPr id="8" name="Obrázek 7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6D70B8AD-EA95-0441-BCB1-80EF29155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6433" y="1267450"/>
            <a:ext cx="2580895" cy="1942123"/>
          </a:xfrm>
          <a:prstGeom prst="rect">
            <a:avLst/>
          </a:prstGeom>
        </p:spPr>
      </p:pic>
      <p:pic>
        <p:nvPicPr>
          <p:cNvPr id="6" name="Obrázek 5" descr="Obsah obrázku snímek obrazovky&#10;&#10;Popis byl vytvořen automaticky">
            <a:extLst>
              <a:ext uri="{FF2B5EF4-FFF2-40B4-BE49-F238E27FC236}">
                <a16:creationId xmlns:a16="http://schemas.microsoft.com/office/drawing/2014/main" xmlns="" id="{82F9A91C-E757-8E49-841D-75A3EEC82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8193" y="1270675"/>
            <a:ext cx="2580895" cy="193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729186"/>
      </p:ext>
    </p:extLst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458</Words>
  <Application>Microsoft Office PowerPoint</Application>
  <PresentationFormat>Širokoúhlá obrazovka</PresentationFormat>
  <Paragraphs>47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3" baseType="lpstr">
      <vt:lpstr>Arial</vt:lpstr>
      <vt:lpstr>Gill Sans MT</vt:lpstr>
      <vt:lpstr>Balík</vt:lpstr>
      <vt:lpstr>Využití ict u žáků s mentálním postižením </vt:lpstr>
      <vt:lpstr>Co to je ict? </vt:lpstr>
      <vt:lpstr>ICT jako součást RVp </vt:lpstr>
      <vt:lpstr>Výhody a nevýhody využití ict ve výuce </vt:lpstr>
      <vt:lpstr>Využití ict u žáků s Lmp</vt:lpstr>
      <vt:lpstr>Využití ict u žáků se středně těžkým mentálním postižením </vt:lpstr>
      <vt:lpstr>Využití ict u žáků s těžkým a hlubokým mentálním postižením </vt:lpstr>
      <vt:lpstr>A jakou technologii můžeme využít? </vt:lpstr>
      <vt:lpstr>Výukový program méďa </vt:lpstr>
      <vt:lpstr>Zdroje: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Využití ict u žáků s mentálním postižením</dc:title>
  <dc:creator>Alžběta Chromíková</dc:creator>
  <cp:lastModifiedBy>Pipeková</cp:lastModifiedBy>
  <cp:revision>3</cp:revision>
  <dcterms:created xsi:type="dcterms:W3CDTF">2019-10-11T17:46:18Z</dcterms:created>
  <dcterms:modified xsi:type="dcterms:W3CDTF">2019-11-12T09:38:40Z</dcterms:modified>
</cp:coreProperties>
</file>