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11. 11. 2019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11. 11. 2019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11. 11. 2019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11. 11. 2019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11. 11. 2019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11. 11. 2019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11. 11. 2019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jectplaytherapy.com/occupational-therapist-approved-family-games/" TargetMode="External"/><Relationship Id="rId2" Type="http://schemas.openxmlformats.org/officeDocument/2006/relationships/hyperlink" Target="http://ergoterapie.cz/wp-content/uploads/2018/09/koncepce_oboru_ergoterapie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67744" y="836712"/>
            <a:ext cx="6172200" cy="1894362"/>
          </a:xfrm>
        </p:spPr>
        <p:txBody>
          <a:bodyPr>
            <a:normAutofit/>
          </a:bodyPr>
          <a:lstStyle/>
          <a:p>
            <a:r>
              <a:rPr lang="cs-CZ" sz="5400" dirty="0" smtClean="0"/>
              <a:t>Ergoterapie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Ján Štefančík, 383322</a:t>
            </a:r>
          </a:p>
          <a:p>
            <a:r>
              <a:rPr lang="cs-CZ" dirty="0" smtClean="0"/>
              <a:t>SPp215 Specializace: Edukace žáků s mentálním postižením 2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2592288"/>
          </a:xfrm>
        </p:spPr>
        <p:txBody>
          <a:bodyPr>
            <a:normAutofit/>
          </a:bodyPr>
          <a:lstStyle/>
          <a:p>
            <a:r>
              <a:rPr lang="sk-SK" dirty="0" smtClean="0"/>
              <a:t>Samostatnosť</a:t>
            </a:r>
          </a:p>
          <a:p>
            <a:r>
              <a:rPr lang="sk-SK" dirty="0" smtClean="0"/>
              <a:t>Rešpekt osoby pri </a:t>
            </a:r>
            <a:r>
              <a:rPr lang="sk-SK" dirty="0" err="1" smtClean="0"/>
              <a:t>ergoterapii</a:t>
            </a:r>
            <a:endParaRPr lang="sk-SK" dirty="0" smtClean="0"/>
          </a:p>
          <a:p>
            <a:r>
              <a:rPr lang="sk-SK" dirty="0" err="1" smtClean="0"/>
              <a:t>Predpracovná</a:t>
            </a:r>
            <a:r>
              <a:rPr lang="sk-SK" dirty="0" smtClean="0"/>
              <a:t> rehabilitácia</a:t>
            </a:r>
          </a:p>
          <a:p>
            <a:r>
              <a:rPr lang="sk-SK" dirty="0" err="1" smtClean="0"/>
              <a:t>Ergoterapeutická</a:t>
            </a:r>
            <a:r>
              <a:rPr lang="sk-SK" dirty="0" smtClean="0"/>
              <a:t> intervencia</a:t>
            </a:r>
          </a:p>
          <a:p>
            <a:pPr lvl="1"/>
            <a:r>
              <a:rPr lang="sk-SK" dirty="0" smtClean="0"/>
              <a:t>Kompenzácia, adaptácia</a:t>
            </a:r>
          </a:p>
          <a:p>
            <a:pPr lvl="1"/>
            <a:r>
              <a:rPr lang="sk-SK" dirty="0" smtClean="0"/>
              <a:t>vzdelávanie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1560" y="3429000"/>
            <a:ext cx="365035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u="sng" dirty="0" smtClean="0"/>
              <a:t>Pozitíva</a:t>
            </a:r>
          </a:p>
          <a:p>
            <a:pPr>
              <a:buFontTx/>
              <a:buChar char="-"/>
            </a:pPr>
            <a:r>
              <a:rPr lang="sk-SK" dirty="0" smtClean="0"/>
              <a:t>Sebarealizácia</a:t>
            </a:r>
          </a:p>
          <a:p>
            <a:pPr>
              <a:buFontTx/>
              <a:buChar char="-"/>
            </a:pPr>
            <a:r>
              <a:rPr lang="sk-SK" dirty="0" smtClean="0"/>
              <a:t>Užitočnosť</a:t>
            </a:r>
          </a:p>
          <a:p>
            <a:pPr>
              <a:buFontTx/>
              <a:buChar char="-"/>
            </a:pPr>
            <a:r>
              <a:rPr lang="sk-SK" dirty="0" smtClean="0"/>
              <a:t>Naplnenie (hlavne u osôb s MP)</a:t>
            </a:r>
          </a:p>
          <a:p>
            <a:pPr>
              <a:buFontTx/>
              <a:buChar char="-"/>
            </a:pPr>
            <a:r>
              <a:rPr lang="sk-SK" dirty="0" smtClean="0"/>
              <a:t>Sebavedomie</a:t>
            </a:r>
          </a:p>
          <a:p>
            <a:pPr>
              <a:buFontTx/>
              <a:buChar char="-"/>
            </a:pPr>
            <a:r>
              <a:rPr lang="sk-SK" dirty="0" smtClean="0"/>
              <a:t>Socializácia</a:t>
            </a:r>
          </a:p>
          <a:p>
            <a:pPr>
              <a:buFontTx/>
              <a:buChar char="-"/>
            </a:pPr>
            <a:r>
              <a:rPr lang="sk-SK" dirty="0" smtClean="0"/>
              <a:t>Možné zlepšenie motoriky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44008" y="3429000"/>
            <a:ext cx="355097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u="sng" dirty="0" smtClean="0"/>
              <a:t>Negatíva</a:t>
            </a:r>
          </a:p>
          <a:p>
            <a:r>
              <a:rPr lang="sk-SK" dirty="0" smtClean="0"/>
              <a:t>-Strácanie motivácie</a:t>
            </a:r>
          </a:p>
          <a:p>
            <a:r>
              <a:rPr lang="sk-SK" dirty="0" smtClean="0"/>
              <a:t>-Frustrácia</a:t>
            </a:r>
          </a:p>
          <a:p>
            <a:r>
              <a:rPr lang="sk-SK" dirty="0" smtClean="0"/>
              <a:t>-Z pozitív do negatív, v prípade,</a:t>
            </a:r>
          </a:p>
          <a:p>
            <a:r>
              <a:rPr lang="sk-SK" dirty="0" smtClean="0"/>
              <a:t>že je terapie nastavená zle </a:t>
            </a:r>
          </a:p>
          <a:p>
            <a:r>
              <a:rPr lang="sk-SK" dirty="0" smtClean="0"/>
              <a:t>a nerešpektuje klienta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sk-SK" dirty="0" err="1" smtClean="0"/>
              <a:t>Ergoterapeut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 fontScale="85000" lnSpcReduction="20000"/>
          </a:bodyPr>
          <a:lstStyle/>
          <a:p>
            <a:r>
              <a:rPr lang="sk-SK" dirty="0" err="1" smtClean="0"/>
              <a:t>Ergoterapeutická</a:t>
            </a:r>
            <a:r>
              <a:rPr lang="sk-SK" dirty="0" smtClean="0"/>
              <a:t> </a:t>
            </a:r>
            <a:r>
              <a:rPr lang="sk-SK" dirty="0" err="1" smtClean="0"/>
              <a:t>diag</a:t>
            </a:r>
            <a:r>
              <a:rPr lang="sk-SK" dirty="0" smtClean="0"/>
              <a:t>.</a:t>
            </a:r>
          </a:p>
          <a:p>
            <a:pPr lvl="1"/>
            <a:r>
              <a:rPr lang="sk-SK" dirty="0" smtClean="0"/>
              <a:t>Vyhodnocovanie </a:t>
            </a:r>
            <a:r>
              <a:rPr lang="sk-SK" dirty="0" err="1" smtClean="0"/>
              <a:t>senzomotoriky</a:t>
            </a:r>
            <a:endParaRPr lang="sk-SK" dirty="0" smtClean="0"/>
          </a:p>
          <a:p>
            <a:pPr lvl="1"/>
            <a:r>
              <a:rPr lang="sk-SK" dirty="0" smtClean="0"/>
              <a:t>Vyšetrenie kognitívnych funkcií / ADL</a:t>
            </a:r>
          </a:p>
          <a:p>
            <a:pPr lvl="1"/>
            <a:r>
              <a:rPr lang="sk-SK" dirty="0" smtClean="0"/>
              <a:t>Nácvik funkcií ADL</a:t>
            </a:r>
          </a:p>
          <a:p>
            <a:pPr lvl="1"/>
            <a:r>
              <a:rPr lang="sk-SK" dirty="0" smtClean="0"/>
              <a:t>Skupinový / Individuálny prístup X časový rozsah</a:t>
            </a:r>
          </a:p>
          <a:p>
            <a:pPr lvl="1"/>
            <a:r>
              <a:rPr lang="sk-SK" dirty="0" smtClean="0"/>
              <a:t>Záujmy osoby</a:t>
            </a:r>
          </a:p>
          <a:p>
            <a:pPr lvl="1"/>
            <a:r>
              <a:rPr lang="sk-SK" dirty="0" smtClean="0"/>
              <a:t>Poradenstvo / Prevencia / Rehabilitácia</a:t>
            </a:r>
          </a:p>
          <a:p>
            <a:r>
              <a:rPr lang="sk-SK" dirty="0" smtClean="0"/>
              <a:t>Pracovisko</a:t>
            </a:r>
          </a:p>
          <a:p>
            <a:pPr lvl="1"/>
            <a:r>
              <a:rPr lang="sk-SK" dirty="0" smtClean="0"/>
              <a:t>Stacionáre</a:t>
            </a:r>
          </a:p>
          <a:p>
            <a:pPr lvl="1"/>
            <a:r>
              <a:rPr lang="sk-SK" dirty="0" err="1" smtClean="0"/>
              <a:t>Komunitné</a:t>
            </a:r>
            <a:r>
              <a:rPr lang="sk-SK" dirty="0" smtClean="0"/>
              <a:t> centrá</a:t>
            </a:r>
          </a:p>
          <a:p>
            <a:pPr lvl="1"/>
            <a:r>
              <a:rPr lang="sk-SK" dirty="0" smtClean="0"/>
              <a:t>Terapeutické dielne</a:t>
            </a:r>
          </a:p>
          <a:p>
            <a:pPr lvl="1"/>
            <a:r>
              <a:rPr lang="sk-SK" dirty="0" smtClean="0"/>
              <a:t>Rehabilitačné centrá</a:t>
            </a:r>
          </a:p>
          <a:p>
            <a:pPr lvl="1"/>
            <a:r>
              <a:rPr lang="sk-SK" dirty="0" smtClean="0"/>
              <a:t>Špeciálne školy, pracoviská rannej starostlivosti</a:t>
            </a:r>
          </a:p>
          <a:p>
            <a:r>
              <a:rPr lang="sk-SK" dirty="0" smtClean="0"/>
              <a:t>Pomáha pri nácviku činností bežného života</a:t>
            </a:r>
          </a:p>
          <a:p>
            <a:r>
              <a:rPr lang="sk-SK" dirty="0" smtClean="0"/>
              <a:t>Činnosti, ktoré pomáhajú k obnove či nadobudnutiu takýchto funkcií na základe</a:t>
            </a:r>
          </a:p>
          <a:p>
            <a:pPr lvl="1"/>
            <a:r>
              <a:rPr lang="sk-SK" dirty="0" smtClean="0"/>
              <a:t>Veku</a:t>
            </a:r>
          </a:p>
          <a:p>
            <a:pPr lvl="1"/>
            <a:r>
              <a:rPr lang="sk-SK" dirty="0" smtClean="0"/>
              <a:t>Pohlavia</a:t>
            </a:r>
          </a:p>
          <a:p>
            <a:pPr lvl="1"/>
            <a:r>
              <a:rPr lang="sk-SK" dirty="0" smtClean="0"/>
              <a:t>Prostredie, život jedinca, sociálne role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sk-SK" dirty="0" smtClean="0"/>
              <a:t>Pomôcky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565232"/>
          </a:xfrm>
        </p:spPr>
        <p:txBody>
          <a:bodyPr/>
          <a:lstStyle/>
          <a:p>
            <a:r>
              <a:rPr lang="sk-SK" dirty="0" smtClean="0"/>
              <a:t>Hradené / nehradené poisťovňou</a:t>
            </a:r>
          </a:p>
          <a:p>
            <a:r>
              <a:rPr lang="sk-SK" dirty="0" err="1" smtClean="0"/>
              <a:t>Ergoterapeut</a:t>
            </a:r>
            <a:r>
              <a:rPr lang="sk-SK" dirty="0" smtClean="0"/>
              <a:t> pomáha s nácvikom, podieľa sa na voľbe vhodnej pomôcky</a:t>
            </a:r>
          </a:p>
          <a:p>
            <a:r>
              <a:rPr lang="sk-SK" dirty="0" smtClean="0"/>
              <a:t>Úprava bývania</a:t>
            </a:r>
            <a:endParaRPr lang="cs-CZ" dirty="0"/>
          </a:p>
        </p:txBody>
      </p:sp>
      <p:pic>
        <p:nvPicPr>
          <p:cNvPr id="4" name="Obrázek 3" descr="P101006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2708920"/>
            <a:ext cx="5652120" cy="377665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sk-SK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 fontScale="92500" lnSpcReduction="10000"/>
          </a:bodyPr>
          <a:lstStyle/>
          <a:p>
            <a:r>
              <a:rPr lang="vi-VN" dirty="0" smtClean="0"/>
              <a:t>Jelínková Jana, Krivošíková Mária, &amp; Šajtarová Ludmila. (2009). </a:t>
            </a:r>
            <a:r>
              <a:rPr lang="vi-VN" i="1" dirty="0" smtClean="0"/>
              <a:t>Ergoterapie</a:t>
            </a:r>
            <a:r>
              <a:rPr lang="vi-VN" dirty="0" smtClean="0"/>
              <a:t>. Praha</a:t>
            </a:r>
            <a:r>
              <a:rPr lang="cs-CZ" dirty="0" smtClean="0"/>
              <a:t>, </a:t>
            </a:r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Republic</a:t>
            </a:r>
            <a:r>
              <a:rPr lang="vi-VN" dirty="0" smtClean="0"/>
              <a:t>: Portál.</a:t>
            </a:r>
            <a:endParaRPr lang="sk-SK" dirty="0" smtClean="0"/>
          </a:p>
          <a:p>
            <a:r>
              <a:rPr lang="vi-VN" dirty="0" smtClean="0"/>
              <a:t>Votava Jiří. (2009). </a:t>
            </a:r>
            <a:r>
              <a:rPr lang="vi-VN" i="1" dirty="0" smtClean="0"/>
              <a:t>Ergoterapie a technické pomůcky v rehabilitaci</a:t>
            </a:r>
            <a:r>
              <a:rPr lang="vi-VN" dirty="0" smtClean="0"/>
              <a:t>. Liberec, Czech Republic: Technická univerzita v Liberci. </a:t>
            </a:r>
            <a:endParaRPr lang="cs-CZ" dirty="0" smtClean="0"/>
          </a:p>
          <a:p>
            <a:r>
              <a:rPr lang="cs-CZ" dirty="0" smtClean="0"/>
              <a:t>Jelínková, J., &amp; </a:t>
            </a:r>
            <a:r>
              <a:rPr lang="cs-CZ" dirty="0" err="1" smtClean="0"/>
              <a:t>Krivošíková</a:t>
            </a:r>
            <a:r>
              <a:rPr lang="cs-CZ" dirty="0" smtClean="0"/>
              <a:t>, M. (2018, </a:t>
            </a:r>
            <a:r>
              <a:rPr lang="cs-CZ" dirty="0" err="1" smtClean="0"/>
              <a:t>September</a:t>
            </a:r>
            <a:r>
              <a:rPr lang="cs-CZ" dirty="0" smtClean="0"/>
              <a:t>). Koncepce Oboru Ergoterapie. </a:t>
            </a:r>
            <a:r>
              <a:rPr lang="cs-CZ" dirty="0" err="1" smtClean="0"/>
              <a:t>Retrieved</a:t>
            </a:r>
            <a:r>
              <a:rPr lang="cs-CZ" dirty="0" smtClean="0"/>
              <a:t> </a:t>
            </a:r>
            <a:r>
              <a:rPr lang="cs-CZ" dirty="0" err="1" smtClean="0"/>
              <a:t>October</a:t>
            </a:r>
            <a:r>
              <a:rPr lang="cs-CZ" dirty="0" smtClean="0"/>
              <a:t> 28, 2019,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smtClean="0">
                <a:hlinkClick r:id="rId2"/>
              </a:rPr>
              <a:t>http://ergoterapie.</a:t>
            </a:r>
            <a:r>
              <a:rPr lang="cs-CZ" dirty="0" err="1" smtClean="0">
                <a:hlinkClick r:id="rId2"/>
              </a:rPr>
              <a:t>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wp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content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uploads</a:t>
            </a:r>
            <a:r>
              <a:rPr lang="cs-CZ" dirty="0" smtClean="0">
                <a:hlinkClick r:id="rId2"/>
              </a:rPr>
              <a:t>/2018/09/koncepce_oboru_ergoterapie.</a:t>
            </a:r>
            <a:r>
              <a:rPr lang="cs-CZ" dirty="0" err="1" smtClean="0">
                <a:hlinkClick r:id="rId2"/>
              </a:rPr>
              <a:t>pdf</a:t>
            </a:r>
            <a:r>
              <a:rPr lang="cs-CZ" dirty="0" smtClean="0"/>
              <a:t>.</a:t>
            </a:r>
          </a:p>
          <a:p>
            <a:r>
              <a:rPr lang="en-US" dirty="0" err="1" smtClean="0"/>
              <a:t>Vitoulová</a:t>
            </a:r>
            <a:r>
              <a:rPr lang="en-US" dirty="0" smtClean="0"/>
              <a:t>, M. (2012). Retrieved from http://</a:t>
            </a:r>
            <a:r>
              <a:rPr lang="en-US" dirty="0" err="1" smtClean="0"/>
              <a:t>digilib.k.utb.cz</a:t>
            </a:r>
            <a:r>
              <a:rPr lang="en-US" dirty="0" smtClean="0"/>
              <a:t>/</a:t>
            </a:r>
            <a:r>
              <a:rPr lang="en-US" dirty="0" err="1" smtClean="0"/>
              <a:t>bitstream</a:t>
            </a:r>
            <a:r>
              <a:rPr lang="en-US" dirty="0" smtClean="0"/>
              <a:t>/handle/10563/19147/vitoulov�_2012_dp.pdf?sequence=1</a:t>
            </a:r>
            <a:endParaRPr lang="sk-SK" dirty="0" smtClean="0"/>
          </a:p>
          <a:p>
            <a:r>
              <a:rPr lang="cs-CZ" dirty="0" smtClean="0">
                <a:hlinkClick r:id="rId3"/>
              </a:rPr>
              <a:t>https://www.projectplaytherapy.com/occupational-therapist-approved-family-games/</a:t>
            </a:r>
            <a:endParaRPr lang="sk-SK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História v skratke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err="1" smtClean="0"/>
              <a:t>Philipe</a:t>
            </a:r>
            <a:r>
              <a:rPr lang="sk-SK" dirty="0" smtClean="0"/>
              <a:t> </a:t>
            </a:r>
            <a:r>
              <a:rPr lang="sk-SK" dirty="0" err="1" smtClean="0"/>
              <a:t>Pinnel</a:t>
            </a:r>
            <a:r>
              <a:rPr lang="sk-SK" dirty="0" smtClean="0"/>
              <a:t> (1745-1826)</a:t>
            </a:r>
          </a:p>
          <a:p>
            <a:r>
              <a:rPr lang="sk-SK" dirty="0" smtClean="0"/>
              <a:t>Psychiatrické liečebne vo Francúzsku ► Európa</a:t>
            </a:r>
          </a:p>
          <a:p>
            <a:r>
              <a:rPr lang="sk-SK" dirty="0" smtClean="0"/>
              <a:t>Liečba prácou</a:t>
            </a:r>
          </a:p>
          <a:p>
            <a:endParaRPr lang="sk-SK" dirty="0" smtClean="0"/>
          </a:p>
          <a:p>
            <a:r>
              <a:rPr lang="sk-SK" dirty="0" smtClean="0"/>
              <a:t>1910-20 – </a:t>
            </a:r>
            <a:r>
              <a:rPr lang="sk-SK" dirty="0" err="1" smtClean="0"/>
              <a:t>Occupational</a:t>
            </a:r>
            <a:r>
              <a:rPr lang="sk-SK" dirty="0" smtClean="0"/>
              <a:t> </a:t>
            </a:r>
            <a:r>
              <a:rPr lang="sk-SK" dirty="0" err="1" smtClean="0"/>
              <a:t>Therapy</a:t>
            </a:r>
            <a:r>
              <a:rPr lang="sk-SK" dirty="0" smtClean="0"/>
              <a:t> v U.S.A.</a:t>
            </a:r>
          </a:p>
          <a:p>
            <a:pPr lvl="1"/>
            <a:r>
              <a:rPr lang="sk-SK" dirty="0" smtClean="0"/>
              <a:t>liečba zamestnávaním </a:t>
            </a:r>
          </a:p>
          <a:p>
            <a:pPr lvl="1"/>
            <a:r>
              <a:rPr lang="sk-SK" dirty="0" smtClean="0"/>
              <a:t>ručné práce – „</a:t>
            </a:r>
            <a:r>
              <a:rPr lang="sk-SK" dirty="0" err="1" smtClean="0"/>
              <a:t>Arts</a:t>
            </a:r>
            <a:r>
              <a:rPr lang="sk-SK" dirty="0" smtClean="0"/>
              <a:t> and </a:t>
            </a:r>
            <a:r>
              <a:rPr lang="sk-SK" dirty="0" err="1" smtClean="0"/>
              <a:t>Crafts</a:t>
            </a:r>
            <a:r>
              <a:rPr lang="sk-SK" dirty="0" smtClean="0"/>
              <a:t>“ </a:t>
            </a:r>
          </a:p>
          <a:p>
            <a:endParaRPr lang="sk-SK" dirty="0" smtClean="0"/>
          </a:p>
          <a:p>
            <a:r>
              <a:rPr lang="sk-SK" dirty="0" smtClean="0"/>
              <a:t>19.-20. – Liečebne pacientov s TBC</a:t>
            </a:r>
          </a:p>
          <a:p>
            <a:pPr lvl="1"/>
            <a:r>
              <a:rPr lang="sk-SK" dirty="0" smtClean="0"/>
              <a:t>1990 – J. </a:t>
            </a:r>
            <a:r>
              <a:rPr lang="sk-SK" dirty="0" err="1" smtClean="0"/>
              <a:t>Pfeiffer</a:t>
            </a:r>
            <a:r>
              <a:rPr lang="sk-SK" dirty="0" smtClean="0"/>
              <a:t>, detská liečebňa TBC v </a:t>
            </a:r>
            <a:r>
              <a:rPr lang="sk-SK" dirty="0" err="1" smtClean="0"/>
              <a:t>Luži</a:t>
            </a:r>
            <a:endParaRPr lang="sk-SK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err="1" smtClean="0"/>
              <a:t>Zpočiatku</a:t>
            </a:r>
            <a:r>
              <a:rPr lang="sk-SK" dirty="0" smtClean="0"/>
              <a:t> najmä ako liečebná rehabilitácia</a:t>
            </a:r>
          </a:p>
          <a:p>
            <a:r>
              <a:rPr lang="sk-SK" dirty="0" smtClean="0"/>
              <a:t>O silnejší rozvoj sa zaslúžili svetové vojny</a:t>
            </a:r>
          </a:p>
          <a:p>
            <a:r>
              <a:rPr lang="sk-SK" dirty="0" smtClean="0"/>
              <a:t>WFOT (od 1952) svetová organizácia </a:t>
            </a:r>
            <a:r>
              <a:rPr lang="sk-SK" dirty="0" err="1" smtClean="0"/>
              <a:t>ergoterapie</a:t>
            </a:r>
            <a:endParaRPr lang="sk-SK" dirty="0" smtClean="0"/>
          </a:p>
          <a:p>
            <a:pPr lvl="1"/>
            <a:r>
              <a:rPr lang="sk-SK" dirty="0" err="1" smtClean="0"/>
              <a:t>World</a:t>
            </a:r>
            <a:r>
              <a:rPr lang="sk-SK" dirty="0" smtClean="0"/>
              <a:t> </a:t>
            </a:r>
            <a:r>
              <a:rPr lang="sk-SK" dirty="0" err="1" smtClean="0"/>
              <a:t>Federation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Occupational</a:t>
            </a:r>
            <a:r>
              <a:rPr lang="sk-SK" dirty="0" smtClean="0"/>
              <a:t> </a:t>
            </a:r>
            <a:r>
              <a:rPr lang="sk-SK" dirty="0" err="1" smtClean="0"/>
              <a:t>Therapists</a:t>
            </a:r>
            <a:endParaRPr lang="sk-SK" dirty="0" smtClean="0"/>
          </a:p>
          <a:p>
            <a:r>
              <a:rPr lang="sk-SK" dirty="0" smtClean="0"/>
              <a:t>1913 – </a:t>
            </a:r>
            <a:r>
              <a:rPr lang="sk-SK" dirty="0" err="1" smtClean="0"/>
              <a:t>Jedlíčkův</a:t>
            </a:r>
            <a:r>
              <a:rPr lang="sk-SK" dirty="0" smtClean="0"/>
              <a:t> ústav</a:t>
            </a:r>
          </a:p>
          <a:p>
            <a:pPr lvl="1"/>
            <a:r>
              <a:rPr lang="sk-SK" dirty="0" smtClean="0"/>
              <a:t>Okrem liečebnej rehabilitácie aj príprava mládeže na budúce povolanie</a:t>
            </a:r>
          </a:p>
          <a:p>
            <a:r>
              <a:rPr lang="sk-SK" dirty="0" smtClean="0"/>
              <a:t>1990 naviazanie kontaktov so zahraničím</a:t>
            </a:r>
          </a:p>
          <a:p>
            <a:pPr lvl="1"/>
            <a:r>
              <a:rPr lang="sk-SK" dirty="0" smtClean="0"/>
              <a:t>1994 ČAE</a:t>
            </a:r>
          </a:p>
          <a:p>
            <a:pPr lvl="1"/>
            <a:r>
              <a:rPr lang="sk-SK" dirty="0" smtClean="0"/>
              <a:t>Vysokoškolské vzdelanie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sk-SK" dirty="0" smtClean="0"/>
              <a:t>Definícia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565232"/>
          </a:xfrm>
        </p:spPr>
        <p:txBody>
          <a:bodyPr/>
          <a:lstStyle/>
          <a:p>
            <a:r>
              <a:rPr lang="sk-SK" b="1" dirty="0" err="1" smtClean="0"/>
              <a:t>Ergoterapia</a:t>
            </a:r>
            <a:r>
              <a:rPr lang="sk-SK" b="1" dirty="0" smtClean="0"/>
              <a:t> je veda o liečbe pomocou pracovných činností (1910)</a:t>
            </a:r>
          </a:p>
          <a:p>
            <a:endParaRPr lang="sk-SK" dirty="0" smtClean="0"/>
          </a:p>
          <a:p>
            <a:r>
              <a:rPr lang="sk-SK" dirty="0" err="1" smtClean="0"/>
              <a:t>Ergoterapia</a:t>
            </a:r>
            <a:r>
              <a:rPr lang="sk-SK" dirty="0" smtClean="0"/>
              <a:t> je profesia, ktorá prostredníctvom zmysluplného zamestnávania usiluje o zachovanie a využitie schopností jedinca potrebných pre zvládanie bežných denných, pracovných, záujmových a rekreačných činností u osôb akéhokoľvek veku s rôznym typom postihnutia. Podporuje maximálne možné zapojenie jedinca v bežnom živote, zároveň v plnej miere rešpektuje jeho osobnosť a možnosti.</a:t>
            </a:r>
          </a:p>
          <a:p>
            <a:endParaRPr lang="sk-SK" dirty="0" smtClean="0"/>
          </a:p>
          <a:p>
            <a:r>
              <a:rPr lang="sk-SK" dirty="0" smtClean="0"/>
              <a:t>ADL – </a:t>
            </a:r>
            <a:r>
              <a:rPr lang="sk-SK" dirty="0" err="1" smtClean="0"/>
              <a:t>Activities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daily</a:t>
            </a:r>
            <a:r>
              <a:rPr lang="sk-SK" dirty="0" smtClean="0"/>
              <a:t> </a:t>
            </a:r>
            <a:r>
              <a:rPr lang="sk-SK" dirty="0" err="1" smtClean="0"/>
              <a:t>living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Ucelená rehabilitácia </a:t>
            </a:r>
            <a:br>
              <a:rPr lang="sk-SK" dirty="0" smtClean="0"/>
            </a:br>
            <a:r>
              <a:rPr lang="sk-SK" dirty="0" err="1" smtClean="0"/>
              <a:t>Comprehensive</a:t>
            </a:r>
            <a:r>
              <a:rPr lang="sk-SK" dirty="0" smtClean="0"/>
              <a:t> </a:t>
            </a:r>
            <a:r>
              <a:rPr lang="sk-SK" dirty="0" err="1" smtClean="0"/>
              <a:t>Rehabilitation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err="1" smtClean="0"/>
              <a:t>Náväznosť</a:t>
            </a:r>
            <a:r>
              <a:rPr lang="sk-SK" dirty="0" smtClean="0"/>
              <a:t> jednotlivých zložiek</a:t>
            </a:r>
          </a:p>
          <a:p>
            <a:pPr lvl="1"/>
            <a:r>
              <a:rPr lang="sk-SK" dirty="0" smtClean="0"/>
              <a:t>Koordinuje </a:t>
            </a:r>
            <a:r>
              <a:rPr lang="sk-SK" dirty="0" err="1" smtClean="0"/>
              <a:t>ergoterapeut</a:t>
            </a:r>
            <a:endParaRPr lang="sk-SK" dirty="0" smtClean="0"/>
          </a:p>
          <a:p>
            <a:pPr lvl="1">
              <a:buNone/>
            </a:pPr>
            <a:endParaRPr lang="sk-SK" dirty="0" smtClean="0"/>
          </a:p>
          <a:p>
            <a:pPr lvl="1">
              <a:buNone/>
            </a:pPr>
            <a:endParaRPr lang="sk-SK" dirty="0" smtClean="0"/>
          </a:p>
          <a:p>
            <a:r>
              <a:rPr lang="sk-SK" dirty="0" smtClean="0"/>
              <a:t>Rehabilitácia sociálna</a:t>
            </a:r>
          </a:p>
          <a:p>
            <a:r>
              <a:rPr lang="sk-SK" dirty="0" smtClean="0"/>
              <a:t>Liečebná </a:t>
            </a:r>
          </a:p>
          <a:p>
            <a:r>
              <a:rPr lang="sk-SK" b="1" dirty="0" smtClean="0"/>
              <a:t>Pedagogicko-výchovná</a:t>
            </a:r>
          </a:p>
          <a:p>
            <a:endParaRPr lang="sk-SK" dirty="0" smtClean="0"/>
          </a:p>
          <a:p>
            <a:r>
              <a:rPr lang="sk-SK" dirty="0" smtClean="0"/>
              <a:t>Pracovná </a:t>
            </a:r>
          </a:p>
          <a:p>
            <a:endParaRPr lang="sk-SK" dirty="0" smtClean="0"/>
          </a:p>
          <a:p>
            <a:pPr lvl="1"/>
            <a:r>
              <a:rPr lang="sk-SK" dirty="0" smtClean="0"/>
              <a:t>Koordinované a plynulé úsilie o začlenenie osoby s postihnutím do obvyklých aktivít života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Využitie </a:t>
            </a:r>
            <a:r>
              <a:rPr lang="sk-SK" dirty="0" err="1" smtClean="0"/>
              <a:t>Ergoterapie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Osoby s telesným postihnutím</a:t>
            </a:r>
          </a:p>
          <a:p>
            <a:r>
              <a:rPr lang="sk-SK" dirty="0" smtClean="0"/>
              <a:t>- so zrakovým postihnutím</a:t>
            </a:r>
          </a:p>
          <a:p>
            <a:r>
              <a:rPr lang="sk-SK" dirty="0" smtClean="0"/>
              <a:t>- so sluchovým postihnutím</a:t>
            </a:r>
          </a:p>
          <a:p>
            <a:r>
              <a:rPr lang="sk-SK" dirty="0" smtClean="0"/>
              <a:t>- trpiace civilizačnými ochoreniami</a:t>
            </a:r>
          </a:p>
          <a:p>
            <a:r>
              <a:rPr lang="sk-SK" b="1" dirty="0" smtClean="0"/>
              <a:t>Osoby s mentálnym postihnutím + </a:t>
            </a:r>
            <a:r>
              <a:rPr lang="sk-SK" b="1" dirty="0" err="1" smtClean="0"/>
              <a:t>ztráta</a:t>
            </a:r>
            <a:r>
              <a:rPr lang="sk-SK" b="1" dirty="0" smtClean="0"/>
              <a:t> rozumových schopností</a:t>
            </a:r>
          </a:p>
          <a:p>
            <a:r>
              <a:rPr lang="sk-SK" dirty="0" smtClean="0"/>
              <a:t>- s chronickými / psychiatrickými ochoreniami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Využitie ET (OT) v ŠŠ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900808"/>
          </a:xfrm>
        </p:spPr>
        <p:txBody>
          <a:bodyPr>
            <a:normAutofit fontScale="85000" lnSpcReduction="20000"/>
          </a:bodyPr>
          <a:lstStyle/>
          <a:p>
            <a:r>
              <a:rPr lang="sk-SK" dirty="0" smtClean="0"/>
              <a:t>Hry</a:t>
            </a:r>
          </a:p>
          <a:p>
            <a:r>
              <a:rPr lang="sk-SK" dirty="0" smtClean="0"/>
              <a:t>Pracovné činnosti</a:t>
            </a:r>
          </a:p>
          <a:p>
            <a:pPr lvl="1"/>
            <a:r>
              <a:rPr lang="sk-SK" dirty="0" smtClean="0"/>
              <a:t>dielne, školský pozemok</a:t>
            </a:r>
          </a:p>
          <a:p>
            <a:r>
              <a:rPr lang="sk-SK" dirty="0" smtClean="0"/>
              <a:t>Keramika</a:t>
            </a:r>
          </a:p>
          <a:p>
            <a:r>
              <a:rPr lang="sk-SK" dirty="0" smtClean="0"/>
              <a:t>Výtvarná výchova</a:t>
            </a:r>
          </a:p>
          <a:p>
            <a:r>
              <a:rPr lang="sk-SK" dirty="0" smtClean="0"/>
              <a:t>... čokoľvek ...</a:t>
            </a:r>
          </a:p>
          <a:p>
            <a:endParaRPr lang="cs-CZ" dirty="0"/>
          </a:p>
        </p:txBody>
      </p:sp>
      <p:pic>
        <p:nvPicPr>
          <p:cNvPr id="4" name="Obrázek 3" descr="001850_05_01184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3573016"/>
            <a:ext cx="3960440" cy="2970330"/>
          </a:xfrm>
          <a:prstGeom prst="rect">
            <a:avLst/>
          </a:prstGeom>
        </p:spPr>
      </p:pic>
      <p:pic>
        <p:nvPicPr>
          <p:cNvPr id="5" name="Obrázek 4" descr="image011-27-800-600-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1844824"/>
            <a:ext cx="4115254" cy="274109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260648"/>
            <a:ext cx="7467600" cy="6336704"/>
          </a:xfrm>
        </p:spPr>
        <p:txBody>
          <a:bodyPr>
            <a:normAutofit/>
          </a:bodyPr>
          <a:lstStyle/>
          <a:p>
            <a:r>
              <a:rPr lang="cs-CZ" dirty="0" smtClean="0"/>
              <a:t>Reedukace</a:t>
            </a:r>
          </a:p>
          <a:p>
            <a:pPr lvl="1"/>
            <a:r>
              <a:rPr lang="sk-SK" dirty="0" smtClean="0"/>
              <a:t>Systematický nácvik, cieľom je funkcia v plnom rozsahu</a:t>
            </a:r>
          </a:p>
          <a:p>
            <a:r>
              <a:rPr lang="cs-CZ" dirty="0" smtClean="0"/>
              <a:t>Kompenzace</a:t>
            </a:r>
          </a:p>
          <a:p>
            <a:pPr lvl="1"/>
            <a:r>
              <a:rPr lang="sk-SK" dirty="0" smtClean="0"/>
              <a:t>Pokiaľ nie je možná </a:t>
            </a:r>
            <a:r>
              <a:rPr lang="sk-SK" dirty="0" err="1" smtClean="0"/>
              <a:t>reedukácia</a:t>
            </a:r>
            <a:endParaRPr lang="sk-SK" dirty="0" smtClean="0"/>
          </a:p>
          <a:p>
            <a:r>
              <a:rPr lang="cs-CZ" dirty="0" smtClean="0"/>
              <a:t>Substituce</a:t>
            </a:r>
          </a:p>
          <a:p>
            <a:pPr lvl="1"/>
            <a:r>
              <a:rPr lang="sk-SK" dirty="0" smtClean="0"/>
              <a:t>Napr. úchop chodidlom</a:t>
            </a:r>
          </a:p>
          <a:p>
            <a:endParaRPr lang="sk-SK" b="1" dirty="0" smtClean="0"/>
          </a:p>
          <a:p>
            <a:r>
              <a:rPr lang="sk-SK" b="1" dirty="0" smtClean="0"/>
              <a:t>MOTIVÁCIA</a:t>
            </a:r>
          </a:p>
        </p:txBody>
      </p:sp>
      <p:pic>
        <p:nvPicPr>
          <p:cNvPr id="4" name="Obrázek 3" descr="maxresdefaul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3429000"/>
            <a:ext cx="5220072" cy="293629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Ciele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Funkčnosť fyzických prejavov</a:t>
            </a:r>
          </a:p>
          <a:p>
            <a:r>
              <a:rPr lang="sk-SK" dirty="0" smtClean="0"/>
              <a:t>Začlenenie do spoločnosti</a:t>
            </a:r>
          </a:p>
          <a:p>
            <a:r>
              <a:rPr lang="sk-SK" dirty="0" smtClean="0"/>
              <a:t>Zlepšenie kvality života</a:t>
            </a:r>
          </a:p>
          <a:p>
            <a:r>
              <a:rPr lang="sk-SK" dirty="0" smtClean="0"/>
              <a:t>Vyrovnanie príležitostí uplatniť sa</a:t>
            </a:r>
          </a:p>
          <a:p>
            <a:endParaRPr lang="sk-SK" dirty="0" smtClean="0"/>
          </a:p>
          <a:p>
            <a:r>
              <a:rPr lang="sk-SK" dirty="0" smtClean="0"/>
              <a:t>Spoluúčasť rodičov, precvičovanie nie len v škole</a:t>
            </a:r>
          </a:p>
          <a:p>
            <a:endParaRPr lang="sk-SK" dirty="0" smtClean="0"/>
          </a:p>
          <a:p>
            <a:r>
              <a:rPr lang="sk-SK" dirty="0" smtClean="0"/>
              <a:t>Chránené pracovné miesta</a:t>
            </a:r>
          </a:p>
          <a:p>
            <a:pPr lvl="1"/>
            <a:r>
              <a:rPr lang="sk-SK" dirty="0" smtClean="0"/>
              <a:t>435/2004 </a:t>
            </a:r>
            <a:r>
              <a:rPr lang="sk-SK" dirty="0" err="1" smtClean="0"/>
              <a:t>Sb</a:t>
            </a:r>
            <a:r>
              <a:rPr lang="sk-SK" dirty="0" smtClean="0"/>
              <a:t>.</a:t>
            </a:r>
          </a:p>
          <a:p>
            <a:pPr lvl="1"/>
            <a:r>
              <a:rPr lang="sk-SK" dirty="0" smtClean="0"/>
              <a:t>Novela 367/2011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173</TotalTime>
  <Words>473</Words>
  <Application>Microsoft Office PowerPoint</Application>
  <PresentationFormat>Předvádění na obrazovce (4:3)</PresentationFormat>
  <Paragraphs>123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Century Schoolbook</vt:lpstr>
      <vt:lpstr>Times New Roman</vt:lpstr>
      <vt:lpstr>Wingdings</vt:lpstr>
      <vt:lpstr>Wingdings 2</vt:lpstr>
      <vt:lpstr>Arkýř</vt:lpstr>
      <vt:lpstr>Ergoterapie</vt:lpstr>
      <vt:lpstr>História v skratke</vt:lpstr>
      <vt:lpstr>Rozvoj</vt:lpstr>
      <vt:lpstr>Definícia</vt:lpstr>
      <vt:lpstr>Ucelená rehabilitácia  Comprehensive Rehabilitation</vt:lpstr>
      <vt:lpstr>Využitie Ergoterapie</vt:lpstr>
      <vt:lpstr>Využitie ET (OT) v ŠŠ</vt:lpstr>
      <vt:lpstr>Prezentace aplikace PowerPoint</vt:lpstr>
      <vt:lpstr>Ciele</vt:lpstr>
      <vt:lpstr>Prezentace aplikace PowerPoint</vt:lpstr>
      <vt:lpstr>Ergoterapeut</vt:lpstr>
      <vt:lpstr>Pomôcky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Ergoterapie</dc:title>
  <dc:creator>uzivatel</dc:creator>
  <cp:lastModifiedBy>Pipeková</cp:lastModifiedBy>
  <cp:revision>52</cp:revision>
  <dcterms:created xsi:type="dcterms:W3CDTF">2019-11-03T15:27:00Z</dcterms:created>
  <dcterms:modified xsi:type="dcterms:W3CDTF">2019-11-11T12:35:44Z</dcterms:modified>
</cp:coreProperties>
</file>