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9" r:id="rId1"/>
  </p:sldMasterIdLst>
  <p:notesMasterIdLst>
    <p:notesMasterId r:id="rId13"/>
  </p:notesMasterIdLst>
  <p:sldIdLst>
    <p:sldId id="264" r:id="rId2"/>
    <p:sldId id="265" r:id="rId3"/>
    <p:sldId id="266" r:id="rId4"/>
    <p:sldId id="274" r:id="rId5"/>
    <p:sldId id="267" r:id="rId6"/>
    <p:sldId id="268" r:id="rId7"/>
    <p:sldId id="269" r:id="rId8"/>
    <p:sldId id="270" r:id="rId9"/>
    <p:sldId id="275" r:id="rId10"/>
    <p:sldId id="271" r:id="rId11"/>
    <p:sldId id="272" r:id="rId12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37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14800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B944F-557A-418F-A83E-BA450312C3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337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40469-5E42-448C-A22B-74B35EEB75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265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1127670B-AAF8-4477-828B-15B6D1F8B8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0336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D92C6-5AAA-4303-9272-D39F0CB76D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565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F32267F5-005C-400F-B4AF-5A7F5B21B6E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842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8307B6-EECA-4D2F-A8BA-706B20163B0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41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94C294-1FB7-43C4-84CA-7607C8250A8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65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16F88-184B-4D23-B3CE-A480867980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246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7FF0D0-055B-4129-B4CB-6B55BEDFDE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109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2DEA0-72D1-43B7-A4F0-C70CC4E809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297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3B6C4E1D-AF08-4BB1-B934-405884191D6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530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FFC3127F-8029-41BE-9A91-AA954E5E379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8" r:id="rId2"/>
    <p:sldLayoutId id="2147483723" r:id="rId3"/>
    <p:sldLayoutId id="2147483724" r:id="rId4"/>
    <p:sldLayoutId id="2147483725" r:id="rId5"/>
    <p:sldLayoutId id="2147483719" r:id="rId6"/>
    <p:sldLayoutId id="2147483726" r:id="rId7"/>
    <p:sldLayoutId id="2147483720" r:id="rId8"/>
    <p:sldLayoutId id="2147483727" r:id="rId9"/>
    <p:sldLayoutId id="2147483721" r:id="rId10"/>
    <p:sldLayoutId id="214748372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9pPr>
    </p:titleStyle>
    <p:bodyStyle>
      <a:lvl1pPr marL="352425" indent="-352425" algn="l" rtl="0" fontAlgn="base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fontAlgn="base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fontAlgn="base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fontAlgn="base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mer.cz/quote/43783#comments" TargetMode="External"/><Relationship Id="rId2" Type="http://schemas.openxmlformats.org/officeDocument/2006/relationships/hyperlink" Target="http://www.lamer.cz/quote/4378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I6uQK8zt2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Seminář </a:t>
            </a:r>
            <a:br>
              <a:rPr lang="cs-CZ" sz="4000" smtClean="0"/>
            </a:br>
            <a:r>
              <a:rPr lang="cs-CZ" sz="4000" b="1" smtClean="0"/>
              <a:t>„Psychologie ve školní praxi“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/>
          <a:lstStyle/>
          <a:p>
            <a:r>
              <a:rPr lang="cs-CZ" altLang="cs-CZ" smtClean="0"/>
              <a:t>Humor ve školní třídě</a:t>
            </a:r>
            <a:endParaRPr lang="cs-CZ" altLang="cs-CZ" sz="15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Žákovský humor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i="1" smtClean="0"/>
              <a:t>součást klimatu a třídní subkultury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přezdívky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mimovýukové aktivity</a:t>
            </a:r>
          </a:p>
          <a:p>
            <a:pPr lvl="1">
              <a:lnSpc>
                <a:spcPct val="90000"/>
              </a:lnSpc>
            </a:pPr>
            <a:r>
              <a:rPr lang="cs-CZ" altLang="cs-CZ" i="1" smtClean="0"/>
              <a:t>„Nalákal do třídy opilého popeláře“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výroky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Murphyho zákony pro školu...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parodie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alternativní verze příkladů, uměleckých děl, divadelní etudy a scénky...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Humor ve škole - literatura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9178925" cy="4703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900" dirty="0" smtClean="0"/>
              <a:t>KŘIVOHLAVÝ, J., MAREŠ, J. </a:t>
            </a:r>
            <a:r>
              <a:rPr lang="cs-CZ" altLang="cs-CZ" sz="2900" i="1" dirty="0" smtClean="0"/>
              <a:t>Komunikace ve škole.</a:t>
            </a:r>
            <a:r>
              <a:rPr lang="cs-CZ" altLang="cs-CZ" sz="2900" dirty="0" smtClean="0"/>
              <a:t> Brno: MU 1995. ISBN 80-210-1070-3. s. </a:t>
            </a:r>
            <a:r>
              <a:rPr lang="cs-CZ" altLang="cs-CZ" sz="2900" dirty="0" smtClean="0"/>
              <a:t>159-177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ŠEĎOVÁ, K. </a:t>
            </a:r>
            <a:r>
              <a:rPr lang="cs-CZ" sz="2800" i="1" dirty="0"/>
              <a:t>Humor ve škole</a:t>
            </a:r>
            <a:r>
              <a:rPr lang="cs-CZ" sz="2800" dirty="0"/>
              <a:t>. Brno: MUNI </a:t>
            </a:r>
            <a:r>
              <a:rPr lang="cs-CZ" sz="2800" dirty="0" err="1"/>
              <a:t>Press</a:t>
            </a:r>
            <a:r>
              <a:rPr lang="cs-CZ" sz="2800" dirty="0"/>
              <a:t>, 2013, 189 s.</a:t>
            </a:r>
            <a:endParaRPr lang="cs-CZ" altLang="cs-CZ" sz="2900" dirty="0" smtClean="0"/>
          </a:p>
          <a:p>
            <a:pPr>
              <a:lnSpc>
                <a:spcPct val="90000"/>
              </a:lnSpc>
            </a:pPr>
            <a:r>
              <a:rPr lang="en-US" altLang="cs-CZ" sz="2900" dirty="0" smtClean="0"/>
              <a:t>TAMBLYN, D. </a:t>
            </a:r>
            <a:r>
              <a:rPr lang="en-US" altLang="cs-CZ" sz="2900" i="1" dirty="0" smtClean="0"/>
              <a:t>Laugh and Learn : 95 Ways to Use Humor for More Effective Teaching and Training</a:t>
            </a:r>
            <a:r>
              <a:rPr lang="en-US" altLang="cs-CZ" sz="2900" dirty="0" smtClean="0"/>
              <a:t>. </a:t>
            </a:r>
            <a:r>
              <a:rPr lang="cs-CZ" altLang="cs-CZ" sz="2900" dirty="0" smtClean="0"/>
              <a:t>New York: </a:t>
            </a:r>
            <a:r>
              <a:rPr lang="en-US" altLang="cs-CZ" sz="2900" dirty="0" smtClean="0"/>
              <a:t>AMACOM 2002. ISBN 0-8144-0745-5 </a:t>
            </a:r>
            <a:r>
              <a:rPr lang="cs-CZ" altLang="cs-CZ" sz="2900" dirty="0" smtClean="0"/>
              <a:t>(dostupná v </a:t>
            </a:r>
            <a:r>
              <a:rPr lang="cs-CZ" altLang="cs-CZ" sz="2900" dirty="0" err="1" smtClean="0"/>
              <a:t>Ebrary</a:t>
            </a:r>
            <a:r>
              <a:rPr lang="cs-CZ" altLang="cs-CZ" sz="2900" dirty="0" smtClean="0"/>
              <a:t> </a:t>
            </a:r>
            <a:r>
              <a:rPr lang="cs-CZ" altLang="cs-CZ" sz="2900" dirty="0" err="1" smtClean="0"/>
              <a:t>Education</a:t>
            </a:r>
            <a:r>
              <a:rPr lang="cs-CZ" altLang="cs-CZ" sz="2900" dirty="0" smtClean="0"/>
              <a:t>)</a:t>
            </a:r>
          </a:p>
          <a:p>
            <a:pPr>
              <a:lnSpc>
                <a:spcPct val="90000"/>
              </a:lnSpc>
            </a:pPr>
            <a:endParaRPr lang="cs-CZ" altLang="cs-CZ" sz="2900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sz="29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Proč téma humoru ve výuce?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dirty="0" smtClean="0"/>
              <a:t>Humor jako </a:t>
            </a:r>
            <a:r>
              <a:rPr lang="cs-CZ" altLang="cs-CZ" b="1" dirty="0" smtClean="0"/>
              <a:t>součást</a:t>
            </a:r>
            <a:r>
              <a:rPr lang="cs-CZ" altLang="cs-CZ" dirty="0" smtClean="0"/>
              <a:t> (pedagogické) </a:t>
            </a:r>
            <a:r>
              <a:rPr lang="cs-CZ" altLang="cs-CZ" b="1" dirty="0" smtClean="0"/>
              <a:t>komunikace</a:t>
            </a:r>
            <a:r>
              <a:rPr lang="cs-CZ" altLang="cs-CZ" dirty="0" smtClean="0"/>
              <a:t> učitele a žáka</a:t>
            </a:r>
          </a:p>
          <a:p>
            <a:r>
              <a:rPr lang="cs-CZ" altLang="cs-CZ" dirty="0" smtClean="0"/>
              <a:t>Humor jako </a:t>
            </a:r>
            <a:r>
              <a:rPr lang="cs-CZ" altLang="cs-CZ" b="1" dirty="0" smtClean="0"/>
              <a:t>metoda</a:t>
            </a:r>
            <a:r>
              <a:rPr lang="cs-CZ" altLang="cs-CZ" dirty="0" smtClean="0"/>
              <a:t> přirozeného </a:t>
            </a:r>
            <a:r>
              <a:rPr lang="cs-CZ" altLang="cs-CZ" b="1" dirty="0" smtClean="0"/>
              <a:t>udržení pozornosti</a:t>
            </a:r>
            <a:r>
              <a:rPr lang="cs-CZ" altLang="cs-CZ" dirty="0" smtClean="0"/>
              <a:t> ve </a:t>
            </a:r>
            <a:r>
              <a:rPr lang="cs-CZ" altLang="cs-CZ" dirty="0" smtClean="0"/>
              <a:t>výuce</a:t>
            </a:r>
          </a:p>
          <a:p>
            <a:pPr lvl="1"/>
            <a:r>
              <a:rPr lang="cs-CZ" altLang="cs-CZ" dirty="0" smtClean="0"/>
              <a:t>Práce s kognicí (a emocemi ve výuce)</a:t>
            </a:r>
            <a:endParaRPr lang="cs-CZ" altLang="cs-CZ" dirty="0" smtClean="0"/>
          </a:p>
          <a:p>
            <a:r>
              <a:rPr lang="cs-CZ" altLang="cs-CZ" dirty="0" smtClean="0"/>
              <a:t>Humor jako </a:t>
            </a:r>
            <a:r>
              <a:rPr lang="cs-CZ" altLang="cs-CZ" b="1" dirty="0" err="1" smtClean="0"/>
              <a:t>copingová</a:t>
            </a:r>
            <a:r>
              <a:rPr lang="cs-CZ" altLang="cs-CZ" b="1" dirty="0" smtClean="0"/>
              <a:t> strategie</a:t>
            </a:r>
            <a:r>
              <a:rPr lang="cs-CZ" altLang="cs-CZ" dirty="0" smtClean="0"/>
              <a:t> </a:t>
            </a:r>
            <a:r>
              <a:rPr lang="cs-CZ" altLang="cs-CZ" i="1" dirty="0" smtClean="0"/>
              <a:t>(zvládání zátěže)</a:t>
            </a:r>
          </a:p>
          <a:p>
            <a:r>
              <a:rPr lang="cs-CZ" altLang="cs-CZ" dirty="0" smtClean="0"/>
              <a:t>Humor jako </a:t>
            </a:r>
            <a:r>
              <a:rPr lang="cs-CZ" altLang="cs-CZ" b="1" dirty="0" smtClean="0"/>
              <a:t>indikátor sociálního klimatu</a:t>
            </a:r>
            <a:r>
              <a:rPr lang="cs-CZ" altLang="cs-CZ" dirty="0" smtClean="0"/>
              <a:t> třídy</a:t>
            </a:r>
          </a:p>
          <a:p>
            <a:endParaRPr lang="cs-CZ" altLang="cs-CZ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60393" y="6062117"/>
            <a:ext cx="374441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1740" tIns="0" rIns="3174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5351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19923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4495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067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449263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300" dirty="0" smtClean="0">
                <a:solidFill>
                  <a:srgbClr val="73B54C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Ukázka www.lamer.cz: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rgbClr val="73B54C"/>
              </a:solidFill>
              <a:effectLst/>
              <a:latin typeface="Trebuchet MS" panose="020B0603020202020204" pitchFamily="34" charset="0"/>
              <a:cs typeface="Tahoma" panose="020B0604030504040204" pitchFamily="34" charset="0"/>
              <a:hlinkClick r:id="rId2" tooltip="Hláška #43783"/>
            </a:endParaRPr>
          </a:p>
          <a:p>
            <a:pPr marL="0" marR="0" lvl="0" indent="0" algn="l" defTabSz="449263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300" b="0" i="0" u="none" strike="noStrike" cap="none" normalizeH="0" baseline="0" dirty="0" smtClean="0">
                <a:ln>
                  <a:noFill/>
                </a:ln>
                <a:solidFill>
                  <a:srgbClr val="73B54C"/>
                </a:solidFill>
                <a:effectLst/>
                <a:latin typeface="Trebuchet MS" panose="020B0603020202020204" pitchFamily="34" charset="0"/>
                <a:cs typeface="Tahoma" panose="020B0604030504040204" pitchFamily="34" charset="0"/>
                <a:hlinkClick r:id="rId2" tooltip="Hláška #43783"/>
              </a:rPr>
              <a:t>#43783</a:t>
            </a:r>
            <a:endParaRPr kumimoji="0" lang="en-GB" altLang="cs-CZ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  <a:cs typeface="Tahoma" panose="020B0604030504040204" pitchFamily="34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800" b="0" i="0" u="none" strike="noStrike" cap="none" normalizeH="0" baseline="0" dirty="0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40 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př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  <a:hlinkClick r:id="rId3"/>
              </a:rPr>
              <a:t>í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spěvků</a:t>
            </a:r>
            <a:r>
              <a:rPr kumimoji="0" lang="en-GB" altLang="cs-CZ" sz="800" b="0" i="0" u="none" strike="noStrike" cap="none" normalizeH="0" baseline="0" dirty="0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 v 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diskuzi</a:t>
            </a:r>
            <a:endParaRPr kumimoji="0" lang="en-GB" altLang="cs-CZ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0050D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dobrý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den</a:t>
            </a:r>
            <a:b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0050D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dost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jste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mě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včera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překvapil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é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anketě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0050D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přijďte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za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mnou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až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budete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moct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chci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si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s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á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mi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promluvit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DC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Mysl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í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třeba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různých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významech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pojmu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"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anonymn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í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dotazn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í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"?</a:t>
            </a:r>
            <a:endParaRPr kumimoji="0" lang="en-GB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700" smtClean="0"/>
              <a:t>Terminologie </a:t>
            </a:r>
            <a:r>
              <a:rPr lang="cs-CZ" sz="2600" smtClean="0"/>
              <a:t>(Čapek,Kosík, Werich)</a:t>
            </a:r>
            <a:r>
              <a:rPr lang="cs-CZ" sz="3700" smtClean="0"/>
              <a:t> </a:t>
            </a:r>
            <a:br>
              <a:rPr lang="cs-CZ" sz="3700" smtClean="0"/>
            </a:br>
            <a:r>
              <a:rPr lang="cs-CZ" sz="3700" i="1" smtClean="0"/>
              <a:t>ironie, satira, jízlivost, humor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z="2900" b="1" dirty="0" smtClean="0"/>
              <a:t>ironie</a:t>
            </a:r>
            <a:r>
              <a:rPr lang="cs-CZ" altLang="cs-CZ" sz="2900" dirty="0" smtClean="0"/>
              <a:t> je projevem převahy, pocitu nadřazenosti</a:t>
            </a:r>
          </a:p>
          <a:p>
            <a:r>
              <a:rPr lang="cs-CZ" altLang="cs-CZ" sz="2900" b="1" dirty="0" smtClean="0"/>
              <a:t>satira</a:t>
            </a:r>
            <a:r>
              <a:rPr lang="cs-CZ" altLang="cs-CZ" sz="2900" dirty="0" smtClean="0"/>
              <a:t> je projevem revolty; bojuje s něčím</a:t>
            </a:r>
          </a:p>
          <a:p>
            <a:r>
              <a:rPr lang="cs-CZ" altLang="cs-CZ" sz="2900" b="1" dirty="0" smtClean="0"/>
              <a:t>jízlivost</a:t>
            </a:r>
            <a:r>
              <a:rPr lang="cs-CZ" altLang="cs-CZ" sz="2900" dirty="0" smtClean="0"/>
              <a:t> je projevem uspokojení z vlastní duchaplnosti, výsměch a očekává smích publika jako ocenění</a:t>
            </a:r>
          </a:p>
          <a:p>
            <a:r>
              <a:rPr lang="cs-CZ" altLang="cs-CZ" sz="2900" b="1" dirty="0" smtClean="0"/>
              <a:t>humor</a:t>
            </a:r>
            <a:r>
              <a:rPr lang="cs-CZ" altLang="cs-CZ" sz="2900" dirty="0" smtClean="0"/>
              <a:t> je možný jen mezi rovnými, předpokladem solidarita a vzájemná </a:t>
            </a:r>
            <a:r>
              <a:rPr lang="cs-CZ" altLang="cs-CZ" sz="2900" dirty="0" smtClean="0"/>
              <a:t>důvěra</a:t>
            </a:r>
          </a:p>
          <a:p>
            <a:endParaRPr lang="cs-CZ" altLang="cs-CZ" sz="2900" dirty="0"/>
          </a:p>
          <a:p>
            <a:pPr marL="0" indent="0">
              <a:buNone/>
            </a:pPr>
            <a:endParaRPr lang="cs-CZ" altLang="cs-CZ" sz="2900" dirty="0" smtClean="0"/>
          </a:p>
          <a:p>
            <a:endParaRPr lang="cs-CZ" altLang="cs-CZ" sz="29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smtClean="0"/>
              <a:t>Ukázka – Recitace básně </a:t>
            </a:r>
            <a:br>
              <a:rPr lang="cs-CZ" sz="4400" smtClean="0"/>
            </a:br>
            <a:r>
              <a:rPr lang="cs-CZ" sz="4400" smtClean="0"/>
              <a:t>(Marečku, podejte mi pero)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z="2400" dirty="0" smtClean="0">
                <a:hlinkClick r:id="rId2"/>
              </a:rPr>
              <a:t>https://www.youtube.com/watch?v=xI6uQK8zt2E</a:t>
            </a:r>
            <a:r>
              <a:rPr lang="cs-CZ" altLang="cs-CZ" sz="2400" dirty="0" smtClean="0"/>
              <a:t>  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Funkce humoru ve výuce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0150" cy="5102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300" b="1" dirty="0" smtClean="0"/>
              <a:t>výuka</a:t>
            </a:r>
            <a:r>
              <a:rPr lang="cs-CZ" altLang="cs-CZ" sz="2300" dirty="0" smtClean="0"/>
              <a:t> je záležitostí svrchovaně vážnou; plní se vzdělávací a výchovné cíle, postupuje se podle plánů, </a:t>
            </a:r>
            <a:r>
              <a:rPr lang="cs-CZ" altLang="cs-CZ" sz="2300" b="1" i="1" dirty="0" smtClean="0"/>
              <a:t>ale...</a:t>
            </a:r>
          </a:p>
          <a:p>
            <a:pPr>
              <a:lnSpc>
                <a:spcPct val="90000"/>
              </a:lnSpc>
            </a:pPr>
            <a:endParaRPr lang="cs-CZ" altLang="cs-CZ" sz="2300" b="1" i="1" dirty="0" smtClean="0"/>
          </a:p>
          <a:p>
            <a:pPr>
              <a:lnSpc>
                <a:spcPct val="90000"/>
              </a:lnSpc>
            </a:pPr>
            <a:r>
              <a:rPr lang="cs-CZ" altLang="cs-CZ" sz="2300" b="1" dirty="0" smtClean="0"/>
              <a:t>interakce</a:t>
            </a:r>
            <a:r>
              <a:rPr lang="cs-CZ" altLang="cs-CZ" sz="2300" dirty="0" smtClean="0"/>
              <a:t> živých aktérů také přináší i </a:t>
            </a:r>
            <a:r>
              <a:rPr lang="cs-CZ" altLang="cs-CZ" sz="2300" b="1" dirty="0" smtClean="0"/>
              <a:t>humor</a:t>
            </a:r>
            <a:r>
              <a:rPr lang="cs-CZ" altLang="cs-CZ" sz="2300" dirty="0" smtClean="0"/>
              <a:t> např. v podobě drobných nedorozumění, nečekaných situací atp.</a:t>
            </a:r>
          </a:p>
          <a:p>
            <a:pPr lvl="1">
              <a:lnSpc>
                <a:spcPct val="90000"/>
              </a:lnSpc>
            </a:pPr>
            <a:r>
              <a:rPr lang="cs-CZ" altLang="cs-CZ" sz="2200" i="1" dirty="0" smtClean="0"/>
              <a:t>nutí tvořivě reagovat na učivo; akcentuje unikátnost situace; dokáže relativizovat aktuální snažení; ukazuje vnitřní svobodu aktérů...</a:t>
            </a:r>
          </a:p>
          <a:p>
            <a:pPr lvl="1">
              <a:lnSpc>
                <a:spcPct val="90000"/>
              </a:lnSpc>
            </a:pPr>
            <a:endParaRPr lang="cs-CZ" altLang="cs-CZ" sz="22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300" dirty="0" smtClean="0"/>
              <a:t>-&gt;dvě</a:t>
            </a:r>
            <a:r>
              <a:rPr lang="cs-CZ" altLang="cs-CZ" sz="2300" b="1" dirty="0" smtClean="0"/>
              <a:t> základní funkce humoru:</a:t>
            </a:r>
          </a:p>
          <a:p>
            <a:pPr lvl="2">
              <a:lnSpc>
                <a:spcPct val="90000"/>
              </a:lnSpc>
            </a:pPr>
            <a:r>
              <a:rPr lang="cs-CZ" altLang="cs-CZ" sz="2000" b="1" dirty="0" smtClean="0"/>
              <a:t>tlumící, </a:t>
            </a:r>
            <a:r>
              <a:rPr lang="cs-CZ" altLang="cs-CZ" sz="2000" b="1" dirty="0" smtClean="0"/>
              <a:t>redukující (</a:t>
            </a:r>
            <a:r>
              <a:rPr lang="cs-CZ" altLang="cs-CZ" sz="2000" b="1" dirty="0" err="1" smtClean="0"/>
              <a:t>distres</a:t>
            </a:r>
            <a:r>
              <a:rPr lang="cs-CZ" altLang="cs-CZ" sz="2000" b="1" dirty="0" smtClean="0"/>
              <a:t>)</a:t>
            </a:r>
            <a:endParaRPr lang="cs-CZ" altLang="cs-CZ" sz="2000" b="1" dirty="0" smtClean="0"/>
          </a:p>
          <a:p>
            <a:pPr lvl="2">
              <a:lnSpc>
                <a:spcPct val="90000"/>
              </a:lnSpc>
            </a:pPr>
            <a:r>
              <a:rPr lang="cs-CZ" altLang="cs-CZ" sz="2000" b="1" dirty="0" smtClean="0"/>
              <a:t>aktivizující, posilující, rozšiřující</a:t>
            </a:r>
            <a:r>
              <a:rPr lang="cs-CZ" altLang="cs-CZ" sz="2000" dirty="0" smtClean="0"/>
              <a:t> </a:t>
            </a:r>
            <a:r>
              <a:rPr lang="cs-CZ" altLang="cs-CZ" sz="2000" b="1" dirty="0" smtClean="0"/>
              <a:t>(tvořivost)</a:t>
            </a:r>
            <a:r>
              <a:rPr lang="cs-CZ" altLang="cs-CZ" sz="2000" dirty="0" smtClean="0"/>
              <a:t> </a:t>
            </a:r>
            <a:endParaRPr lang="cs-CZ" altLang="cs-CZ" sz="2000" dirty="0" smtClean="0"/>
          </a:p>
          <a:p>
            <a:pPr lvl="1">
              <a:lnSpc>
                <a:spcPct val="90000"/>
              </a:lnSpc>
            </a:pPr>
            <a:endParaRPr lang="cs-CZ" altLang="cs-CZ" sz="2200" dirty="0" smtClean="0"/>
          </a:p>
          <a:p>
            <a:pPr>
              <a:lnSpc>
                <a:spcPct val="90000"/>
              </a:lnSpc>
            </a:pPr>
            <a:endParaRPr lang="cs-CZ" altLang="cs-CZ" sz="23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Typy humoru ve školní třídě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9097963" cy="4703762"/>
          </a:xfrm>
        </p:spPr>
        <p:txBody>
          <a:bodyPr/>
          <a:lstStyle/>
          <a:p>
            <a:r>
              <a:rPr lang="cs-CZ" altLang="cs-CZ" sz="2900" smtClean="0"/>
              <a:t>podle </a:t>
            </a:r>
            <a:r>
              <a:rPr lang="cs-CZ" altLang="cs-CZ" sz="2900" b="1" smtClean="0"/>
              <a:t>komunikačního kanálu</a:t>
            </a:r>
          </a:p>
          <a:p>
            <a:pPr lvl="1"/>
            <a:r>
              <a:rPr lang="cs-CZ" altLang="cs-CZ" sz="2400" b="1" smtClean="0"/>
              <a:t>verbální</a:t>
            </a:r>
            <a:r>
              <a:rPr lang="cs-CZ" altLang="cs-CZ" sz="2400" smtClean="0"/>
              <a:t> a </a:t>
            </a:r>
            <a:r>
              <a:rPr lang="cs-CZ" altLang="cs-CZ" sz="2400" b="1" smtClean="0"/>
              <a:t>neverbální</a:t>
            </a:r>
          </a:p>
          <a:p>
            <a:r>
              <a:rPr lang="cs-CZ" altLang="cs-CZ" sz="2900" smtClean="0"/>
              <a:t>podle míry </a:t>
            </a:r>
            <a:r>
              <a:rPr lang="cs-CZ" altLang="cs-CZ" sz="2900" b="1" smtClean="0"/>
              <a:t>záměrnosti</a:t>
            </a:r>
          </a:p>
          <a:p>
            <a:pPr lvl="1"/>
            <a:r>
              <a:rPr lang="cs-CZ" altLang="cs-CZ" sz="2400" smtClean="0"/>
              <a:t>humor </a:t>
            </a:r>
            <a:r>
              <a:rPr lang="cs-CZ" altLang="cs-CZ" sz="2400" b="1" smtClean="0"/>
              <a:t>chtěný</a:t>
            </a:r>
            <a:r>
              <a:rPr lang="cs-CZ" altLang="cs-CZ" sz="2400" smtClean="0"/>
              <a:t>, zamýšlený</a:t>
            </a:r>
          </a:p>
          <a:p>
            <a:pPr lvl="2"/>
            <a:r>
              <a:rPr lang="cs-CZ" altLang="cs-CZ" sz="2300" smtClean="0"/>
              <a:t>ovlivněn i schopností adresáta interpretovat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cs-CZ" altLang="cs-CZ" sz="2300" i="1" smtClean="0"/>
              <a:t>	(věk, aktuální stav, jazykové schopnosti...)</a:t>
            </a:r>
          </a:p>
          <a:p>
            <a:pPr lvl="1"/>
            <a:r>
              <a:rPr lang="cs-CZ" altLang="cs-CZ" sz="2400" smtClean="0"/>
              <a:t>humor </a:t>
            </a:r>
            <a:r>
              <a:rPr lang="cs-CZ" altLang="cs-CZ" sz="2400" b="1" smtClean="0"/>
              <a:t>nechtěný</a:t>
            </a:r>
            <a:r>
              <a:rPr lang="cs-CZ" altLang="cs-CZ" sz="2400" smtClean="0"/>
              <a:t>, nezamýšlený, bezděčný</a:t>
            </a:r>
          </a:p>
          <a:p>
            <a:r>
              <a:rPr lang="cs-CZ" altLang="cs-CZ" sz="2900" smtClean="0"/>
              <a:t>podle míry </a:t>
            </a:r>
            <a:r>
              <a:rPr lang="cs-CZ" altLang="cs-CZ" sz="2900" b="1" smtClean="0"/>
              <a:t>závislosti na kontextu</a:t>
            </a:r>
          </a:p>
          <a:p>
            <a:pPr lvl="1"/>
            <a:r>
              <a:rPr lang="cs-CZ" altLang="cs-CZ" sz="2400" b="1" smtClean="0"/>
              <a:t>přenositelný</a:t>
            </a:r>
            <a:r>
              <a:rPr lang="cs-CZ" altLang="cs-CZ" sz="2400" smtClean="0"/>
              <a:t> mimo kontext interakce</a:t>
            </a:r>
          </a:p>
          <a:p>
            <a:pPr lvl="1"/>
            <a:r>
              <a:rPr lang="cs-CZ" altLang="cs-CZ" sz="2400" b="1" smtClean="0"/>
              <a:t>závislý na kontextu</a:t>
            </a:r>
            <a:r>
              <a:rPr lang="cs-CZ" altLang="cs-CZ" sz="2400" smtClean="0"/>
              <a:t> situace a zkušenosti aktérů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Typy humoru ve školní třídě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podle </a:t>
            </a:r>
            <a:r>
              <a:rPr lang="cs-CZ" altLang="cs-CZ" b="1" smtClean="0"/>
              <a:t>producentů</a:t>
            </a:r>
            <a:r>
              <a:rPr lang="cs-CZ" altLang="cs-CZ" smtClean="0"/>
              <a:t> </a:t>
            </a:r>
          </a:p>
          <a:p>
            <a:pPr lvl="1"/>
            <a:r>
              <a:rPr lang="cs-CZ" altLang="cs-CZ" smtClean="0"/>
              <a:t>učitelé, žáci, skupiny žáků, školní třída, učitel a žák...</a:t>
            </a:r>
          </a:p>
          <a:p>
            <a:r>
              <a:rPr lang="cs-CZ" altLang="cs-CZ" smtClean="0"/>
              <a:t>podle </a:t>
            </a:r>
            <a:r>
              <a:rPr lang="cs-CZ" altLang="cs-CZ" b="1" smtClean="0"/>
              <a:t>adresátů</a:t>
            </a:r>
          </a:p>
          <a:p>
            <a:pPr lvl="1"/>
            <a:r>
              <a:rPr lang="cs-CZ" altLang="cs-CZ" smtClean="0"/>
              <a:t>určený všem ve třídě</a:t>
            </a:r>
          </a:p>
          <a:p>
            <a:pPr lvl="1"/>
            <a:r>
              <a:rPr lang="cs-CZ" altLang="cs-CZ" smtClean="0"/>
              <a:t>určený spíše spolužákům</a:t>
            </a:r>
          </a:p>
          <a:p>
            <a:pPr lvl="1"/>
            <a:r>
              <a:rPr lang="cs-CZ" altLang="cs-CZ" smtClean="0"/>
              <a:t>určený konkrétnímu žákovi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Učitelský humor (Neuliep)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4494213" cy="4703762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dirty="0" smtClean="0"/>
              <a:t>Zaměřený na učitele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učitelova příhoda 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související s učivem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nesouvisející s učivem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přiznaná konsternace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hraní role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související s učivem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nesouvisející </a:t>
            </a:r>
            <a:r>
              <a:rPr lang="cs-CZ" sz="1700" dirty="0" smtClean="0"/>
              <a:t>s učivem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shazování sebe sama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900" b="1" dirty="0" smtClean="0"/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dirty="0" smtClean="0"/>
              <a:t>Zaměřený na žáka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h. upozornění na chybu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přátelské dobírání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dělání si legrace ze žáka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učitel hraje roli studenta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sz="1900" dirty="0" smtClean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5119688" y="1931988"/>
            <a:ext cx="4684712" cy="510222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smtClean="0"/>
              <a:t>Neadresný humor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nečekaná přirovnání, nelogické výroky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vyprávění vtipů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slovní hříčky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neobvyklá interakce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900" b="1" smtClean="0"/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smtClean="0"/>
              <a:t>Vnější zdroje humoru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humorná interpretace učiva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karikování třetí osoby 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ve vztahu k učivu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bez vztahu k učivu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h. využití přírodního jevu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900" b="1" smtClean="0"/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smtClean="0"/>
              <a:t>Nonverbální humor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h. přehnaná mimika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h. pohyby těla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Humor jako hledání (vlastních) hranic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cítíte v situaci, kdy se skupina lidí směje</a:t>
            </a:r>
          </a:p>
          <a:p>
            <a:pPr lvl="1"/>
            <a:r>
              <a:rPr lang="cs-CZ" dirty="0" smtClean="0"/>
              <a:t>Vašemu vtipu</a:t>
            </a:r>
          </a:p>
          <a:p>
            <a:pPr lvl="1"/>
            <a:r>
              <a:rPr lang="cs-CZ" dirty="0" smtClean="0"/>
              <a:t>Vám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642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243</TotalTime>
  <Words>445</Words>
  <Application>Microsoft Office PowerPoint</Application>
  <PresentationFormat>Vlastní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Verdana</vt:lpstr>
      <vt:lpstr>Arial</vt:lpstr>
      <vt:lpstr>Tw Cen MT</vt:lpstr>
      <vt:lpstr>Wingdings</vt:lpstr>
      <vt:lpstr>Wingdings 2</vt:lpstr>
      <vt:lpstr>Times New Roman</vt:lpstr>
      <vt:lpstr>Medián</vt:lpstr>
      <vt:lpstr>Seminář  „Psychologie ve školní praxi“</vt:lpstr>
      <vt:lpstr>Proč téma humoru ve výuce?</vt:lpstr>
      <vt:lpstr>Terminologie (Čapek,Kosík, Werich)  ironie, satira, jízlivost, humor</vt:lpstr>
      <vt:lpstr>Ukázka – Recitace básně  (Marečku, podejte mi pero)</vt:lpstr>
      <vt:lpstr>Funkce humoru ve výuce</vt:lpstr>
      <vt:lpstr>Typy humoru ve školní třídě</vt:lpstr>
      <vt:lpstr>Typy humoru ve školní třídě</vt:lpstr>
      <vt:lpstr>Učitelský humor (Neuliep)</vt:lpstr>
      <vt:lpstr>Humor jako hledání (vlastních) hranic</vt:lpstr>
      <vt:lpstr>Žákovský humor</vt:lpstr>
      <vt:lpstr>Humor ve škole -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pedagogické psychologii</dc:title>
  <dc:creator>Mares</dc:creator>
  <cp:lastModifiedBy>Mares</cp:lastModifiedBy>
  <cp:revision>25</cp:revision>
  <dcterms:modified xsi:type="dcterms:W3CDTF">2016-02-29T13:38:42Z</dcterms:modified>
</cp:coreProperties>
</file>