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40" r:id="rId3"/>
    <p:sldId id="341" r:id="rId4"/>
    <p:sldId id="323" r:id="rId5"/>
    <p:sldId id="343" r:id="rId6"/>
    <p:sldId id="344" r:id="rId7"/>
    <p:sldId id="324" r:id="rId8"/>
    <p:sldId id="325" r:id="rId9"/>
    <p:sldId id="288" r:id="rId10"/>
    <p:sldId id="285" r:id="rId11"/>
    <p:sldId id="286" r:id="rId12"/>
    <p:sldId id="287" r:id="rId13"/>
    <p:sldId id="331" r:id="rId14"/>
    <p:sldId id="332" r:id="rId15"/>
    <p:sldId id="322" r:id="rId16"/>
    <p:sldId id="259" r:id="rId17"/>
    <p:sldId id="260" r:id="rId18"/>
    <p:sldId id="261" r:id="rId19"/>
    <p:sldId id="279" r:id="rId20"/>
    <p:sldId id="282" r:id="rId21"/>
    <p:sldId id="314" r:id="rId22"/>
    <p:sldId id="333" r:id="rId23"/>
    <p:sldId id="334" r:id="rId24"/>
    <p:sldId id="335" r:id="rId25"/>
    <p:sldId id="289" r:id="rId26"/>
    <p:sldId id="290" r:id="rId27"/>
    <p:sldId id="291" r:id="rId28"/>
    <p:sldId id="292" r:id="rId29"/>
    <p:sldId id="268" r:id="rId30"/>
    <p:sldId id="269" r:id="rId31"/>
    <p:sldId id="346" r:id="rId32"/>
    <p:sldId id="345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 Horká" initials="HH" lastIdx="1" clrIdx="0">
    <p:extLst>
      <p:ext uri="{19B8F6BF-5375-455C-9EA6-DF929625EA0E}">
        <p15:presenceInfo xmlns:p15="http://schemas.microsoft.com/office/powerpoint/2012/main" userId="Hana Hork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14D8E-33DE-4C38-A59B-ABA0BEAE1BA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029FF-835C-49D8-BEEE-456925A1E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2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30FFAA5-16C9-4359-8809-82781FCEC916}" type="slidenum">
              <a:rPr lang="cs-CZ" altLang="cs-CZ" sz="1200"/>
              <a:pPr eaLnBrk="1" hangingPunct="1"/>
              <a:t>27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6886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54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9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270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333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9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06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42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98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99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56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27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4B079-D627-4248-94BB-EBE3CD5D942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60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8"/>
          </a:xfrm>
        </p:spPr>
        <p:txBody>
          <a:bodyPr>
            <a:noAutofit/>
          </a:bodyPr>
          <a:lstStyle/>
          <a:p>
            <a:r>
              <a:rPr lang="cs-CZ" sz="3600" i="1" dirty="0"/>
              <a:t>Informace o</a:t>
            </a:r>
            <a:br>
              <a:rPr lang="cs-CZ" sz="3600" i="1" dirty="0"/>
            </a:br>
            <a:r>
              <a:rPr lang="cs-CZ" sz="3600" i="1" dirty="0"/>
              <a:t>k předmětu Školní pedagogika</a:t>
            </a:r>
            <a:br>
              <a:rPr lang="cs-CZ" sz="3600" i="1" dirty="0"/>
            </a:br>
            <a:br>
              <a:rPr lang="cs-CZ" sz="3600" i="1" dirty="0"/>
            </a:br>
            <a:endParaRPr lang="cs-CZ" sz="36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592413"/>
            <a:ext cx="9144000" cy="2387600"/>
          </a:xfrm>
        </p:spPr>
        <p:txBody>
          <a:bodyPr>
            <a:noAutofit/>
          </a:bodyPr>
          <a:lstStyle/>
          <a:p>
            <a:pPr fontAlgn="t"/>
            <a:r>
              <a:rPr lang="cs-CZ" sz="3200" i="1" dirty="0"/>
              <a:t>Od výstupů předmětu přes okruhy ke zkoušce a zpracování portfoliového úkolu</a:t>
            </a:r>
            <a:br>
              <a:rPr lang="cs-CZ" sz="3200" i="1" dirty="0"/>
            </a:b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406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/>
            <a:r>
              <a:rPr lang="cs-CZ" altLang="cs-CZ" sz="3600" dirty="0"/>
              <a:t>Didaktická analýza učiva (pojmová, operační/učební úlohy a mezipředmětová)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endParaRPr lang="cs-CZ" altLang="cs-CZ" b="1" dirty="0">
              <a:latin typeface="+mj-lt"/>
            </a:endParaRPr>
          </a:p>
          <a:p>
            <a:pPr marL="609600" indent="-609600">
              <a:buNone/>
            </a:pPr>
            <a:r>
              <a:rPr lang="cs-CZ" altLang="cs-CZ" sz="4000" b="1" dirty="0">
                <a:latin typeface="+mj-lt"/>
              </a:rPr>
              <a:t>Didaktická analýza učiva</a:t>
            </a:r>
            <a:r>
              <a:rPr lang="cs-CZ" altLang="cs-CZ" sz="4000" dirty="0">
                <a:latin typeface="+mj-lt"/>
              </a:rPr>
              <a:t> = analytická myšlenková činnost, kterou  provádí učitel nad učební látkou (tématem), aby objevil a realizoval veškerý její výchovný a vzdělávací potenciál (Skalková).</a:t>
            </a:r>
          </a:p>
          <a:p>
            <a:pPr marL="609600" indent="-609600">
              <a:buNone/>
            </a:pPr>
            <a:r>
              <a:rPr lang="cs-CZ" altLang="cs-CZ" sz="4000" dirty="0">
                <a:latin typeface="+mj-lt"/>
              </a:rPr>
              <a:t> </a:t>
            </a:r>
          </a:p>
          <a:p>
            <a:pPr marL="609600" indent="-609600">
              <a:buNone/>
            </a:pPr>
            <a:endParaRPr lang="cs-CZ" alt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1587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199" y="381000"/>
            <a:ext cx="10601131" cy="1676400"/>
          </a:xfrm>
        </p:spPr>
        <p:txBody>
          <a:bodyPr>
            <a:normAutofit/>
          </a:bodyPr>
          <a:lstStyle/>
          <a:p>
            <a:pPr marL="838200" indent="-838200"/>
            <a:r>
              <a:rPr lang="cs-CZ" altLang="cs-CZ" sz="2900" b="1" dirty="0"/>
              <a:t>1. </a:t>
            </a:r>
            <a:r>
              <a:rPr lang="cs-CZ" altLang="cs-CZ" sz="3600" b="1" dirty="0"/>
              <a:t>Pojmová analýza - analýza stěžejních pojmů v tématu </a:t>
            </a:r>
            <a:br>
              <a:rPr lang="cs-CZ" altLang="cs-CZ" sz="3600" b="1" dirty="0"/>
            </a:br>
            <a:r>
              <a:rPr lang="cs-CZ" altLang="cs-CZ" sz="3600" b="1" dirty="0"/>
              <a:t>a vztahů mezi nimi.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>
                <a:latin typeface="+mj-lt"/>
              </a:rPr>
              <a:t>Nástroje</a:t>
            </a:r>
            <a:r>
              <a:rPr lang="cs-CZ" altLang="cs-CZ" sz="3600" dirty="0">
                <a:latin typeface="+mj-lt"/>
              </a:rPr>
              <a:t>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3600" dirty="0">
                <a:latin typeface="+mj-lt"/>
              </a:rPr>
              <a:t> pojmová mapa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3600" dirty="0">
                <a:latin typeface="+mj-lt"/>
              </a:rPr>
              <a:t> analýza struktury učiva – 3 kategorie:</a:t>
            </a:r>
          </a:p>
          <a:p>
            <a:pPr marL="720000"/>
            <a:r>
              <a:rPr lang="cs-CZ" altLang="cs-CZ" sz="3600" dirty="0">
                <a:latin typeface="+mj-lt"/>
              </a:rPr>
              <a:t>fakta</a:t>
            </a:r>
          </a:p>
          <a:p>
            <a:pPr marL="720000"/>
            <a:r>
              <a:rPr lang="cs-CZ" altLang="cs-CZ" sz="3600" dirty="0">
                <a:latin typeface="+mj-lt"/>
              </a:rPr>
              <a:t>pojmy</a:t>
            </a:r>
          </a:p>
          <a:p>
            <a:pPr marL="720000"/>
            <a:r>
              <a:rPr lang="cs-CZ" altLang="cs-CZ" sz="3600" dirty="0">
                <a:latin typeface="+mj-lt"/>
              </a:rPr>
              <a:t>generalizace      </a:t>
            </a:r>
          </a:p>
          <a:p>
            <a:pPr marL="0" indent="0" eaLnBrk="1" hangingPunct="1">
              <a:buNone/>
            </a:pPr>
            <a:endParaRPr lang="cs-CZ" alt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185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3200" b="1" dirty="0">
                <a:latin typeface="+mj-lt"/>
              </a:rPr>
              <a:t>Fakta </a:t>
            </a:r>
            <a:r>
              <a:rPr lang="cs-CZ" altLang="cs-CZ" sz="3200" dirty="0">
                <a:latin typeface="+mj-lt"/>
              </a:rPr>
              <a:t>(informace o jednotlivých skutečnostech – o lidech, věcech, konkrétních místech, o události..,).</a:t>
            </a: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b="1" dirty="0">
                <a:latin typeface="+mj-lt"/>
              </a:rPr>
              <a:t>Pojmy</a:t>
            </a:r>
            <a:r>
              <a:rPr lang="cs-CZ" altLang="cs-CZ" sz="3200" dirty="0">
                <a:latin typeface="+mj-lt"/>
              </a:rPr>
              <a:t> (kategorie nebo třídy věcí či myšlenek se společnými nejdůležitějšími /podstatnými/ vlastnostmi); konkrétní, abstraktní; 1 -2 slova.</a:t>
            </a: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b="1" dirty="0">
                <a:latin typeface="+mj-lt"/>
              </a:rPr>
              <a:t>Generalizace (zobecnění) = </a:t>
            </a:r>
            <a:r>
              <a:rPr lang="cs-CZ" altLang="cs-CZ" sz="3200" dirty="0">
                <a:latin typeface="+mj-lt"/>
              </a:rPr>
              <a:t>výrok, který vyjadřuje vztahy mezi 2 nebo více pojmy; souvětí (př. Dělení je operací inverzní k  násobení).</a:t>
            </a: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3260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latin typeface="+mj-lt"/>
              </a:rPr>
              <a:t>Didaktická analýza učiva = projektová a hodnotící činnost</a:t>
            </a:r>
            <a:r>
              <a:rPr lang="cs-CZ" dirty="0">
                <a:latin typeface="+mj-lt"/>
              </a:rPr>
              <a:t> </a:t>
            </a:r>
            <a:r>
              <a:rPr lang="cs-CZ" b="1" dirty="0">
                <a:latin typeface="+mj-lt"/>
              </a:rPr>
              <a:t>učitele</a:t>
            </a:r>
            <a:r>
              <a:rPr lang="cs-CZ" dirty="0">
                <a:latin typeface="+mj-lt"/>
              </a:rPr>
              <a:t>, který při přípravě na hodinu zvažuje, zda se v konkrétním učivu jedná o: 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poznatky</a:t>
            </a:r>
            <a:r>
              <a:rPr lang="cs-CZ" dirty="0">
                <a:latin typeface="+mj-lt"/>
              </a:rPr>
              <a:t> (definice, data, poučky, zákony, pravidla, reálie), jejichž osvojením se v žákově poznatkové sféře vytvoří </a:t>
            </a:r>
            <a:r>
              <a:rPr lang="cs-CZ" b="1" dirty="0">
                <a:latin typeface="+mj-lt"/>
              </a:rPr>
              <a:t>vědomosti</a:t>
            </a:r>
            <a:r>
              <a:rPr lang="cs-CZ" dirty="0">
                <a:latin typeface="+mj-lt"/>
              </a:rPr>
              <a:t>);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činnosti </a:t>
            </a:r>
            <a:r>
              <a:rPr lang="cs-CZ" dirty="0">
                <a:latin typeface="+mj-lt"/>
              </a:rPr>
              <a:t>(aktivity, cvičení, trénink, výkony), jejichž opakovaným prováděním se dosáhne určitých žádoucích </a:t>
            </a:r>
            <a:r>
              <a:rPr lang="cs-CZ" b="1" dirty="0">
                <a:latin typeface="+mj-lt"/>
              </a:rPr>
              <a:t>dovedností </a:t>
            </a:r>
            <a:r>
              <a:rPr lang="cs-CZ" dirty="0">
                <a:latin typeface="+mj-lt"/>
              </a:rPr>
              <a:t>v intelektuální, motorické nebo psychomotorické úrovni žáka, v některých případech (při větším počtu opakování) i zautomatizovaných struktur, tj. návyků;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7434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logické operace </a:t>
            </a:r>
            <a:r>
              <a:rPr lang="cs-CZ" dirty="0">
                <a:latin typeface="+mj-lt"/>
              </a:rPr>
              <a:t>a myšlenkové pochody</a:t>
            </a:r>
            <a:r>
              <a:rPr lang="cs-CZ" b="1" dirty="0">
                <a:latin typeface="+mj-lt"/>
              </a:rPr>
              <a:t> </a:t>
            </a:r>
            <a:r>
              <a:rPr lang="cs-CZ" dirty="0">
                <a:latin typeface="+mj-lt"/>
              </a:rPr>
              <a:t>a postupy, kterých je třeba k pochopení nového učiva a jeho souvislostí a které mají formativní význam, učí žáka </a:t>
            </a:r>
            <a:r>
              <a:rPr lang="cs-CZ" b="1" dirty="0">
                <a:latin typeface="+mj-lt"/>
              </a:rPr>
              <a:t>myslet a hledat řešení </a:t>
            </a:r>
            <a:r>
              <a:rPr lang="cs-CZ" dirty="0">
                <a:latin typeface="+mj-lt"/>
              </a:rPr>
              <a:t>a postupy;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výchovné momenty,</a:t>
            </a:r>
            <a:r>
              <a:rPr lang="cs-CZ" dirty="0">
                <a:latin typeface="+mj-lt"/>
              </a:rPr>
              <a:t> které obohacují a rozvíjejí emotivní sféru člověka, dopřávají mu prožívání citů a emocí, estetických vjemů a prožitků;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volní prvky,</a:t>
            </a:r>
            <a:r>
              <a:rPr lang="cs-CZ" dirty="0">
                <a:latin typeface="+mj-lt"/>
              </a:rPr>
              <a:t> které jsou obsaženy vlastně v každém novém učivu, protože žák musí vyvinout určitou </a:t>
            </a:r>
            <a:r>
              <a:rPr lang="cs-CZ" b="1" dirty="0">
                <a:latin typeface="+mj-lt"/>
              </a:rPr>
              <a:t>míru snahy, vytrvalosti a vůle </a:t>
            </a:r>
            <a:r>
              <a:rPr lang="cs-CZ" dirty="0">
                <a:latin typeface="+mj-lt"/>
              </a:rPr>
              <a:t>k pochopení nového a k překonání překážek.</a:t>
            </a:r>
            <a:r>
              <a:rPr lang="cs-CZ" b="1" dirty="0">
                <a:latin typeface="+mj-lt"/>
              </a:rPr>
              <a:t> </a:t>
            </a: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6864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F2928-ACEB-4E3F-9800-147EAC164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Výukový 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5DAEAB-C0CD-4181-9916-B8F260A12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>
                <a:latin typeface="+mj-lt"/>
              </a:rPr>
              <a:t>Výukový cíl</a:t>
            </a:r>
            <a:r>
              <a:rPr lang="cs-CZ" dirty="0">
                <a:latin typeface="+mj-lt"/>
              </a:rPr>
              <a:t> - </a:t>
            </a:r>
            <a:r>
              <a:rPr lang="cs-CZ" b="1" dirty="0">
                <a:latin typeface="+mj-lt"/>
              </a:rPr>
              <a:t>zamýšlený a očekávaný výsledek,</a:t>
            </a:r>
            <a:r>
              <a:rPr lang="cs-CZ" dirty="0">
                <a:latin typeface="+mj-lt"/>
              </a:rPr>
              <a:t> k němuž učitel v součinnosti s žáky směřuje (práce J. Skalkové). </a:t>
            </a:r>
          </a:p>
          <a:p>
            <a:pPr lvl="0"/>
            <a:r>
              <a:rPr lang="cs-CZ" dirty="0">
                <a:latin typeface="+mj-lt"/>
              </a:rPr>
              <a:t>Dává „směr“ či „směřování“ k něčemu a predikuje „změnu“. </a:t>
            </a:r>
          </a:p>
          <a:p>
            <a:pPr lvl="0"/>
            <a:r>
              <a:rPr lang="cs-CZ" dirty="0">
                <a:latin typeface="+mj-lt"/>
              </a:rPr>
              <a:t>Představuje proces s určitou cestou, dynamikou a časem k </a:t>
            </a:r>
            <a:r>
              <a:rPr lang="cs-CZ" b="1" dirty="0">
                <a:latin typeface="+mj-lt"/>
              </a:rPr>
              <a:t>očekávanému výsledku</a:t>
            </a:r>
            <a:r>
              <a:rPr lang="cs-CZ" dirty="0">
                <a:latin typeface="+mj-lt"/>
              </a:rPr>
              <a:t> jako splnění daného cíle.</a:t>
            </a:r>
          </a:p>
          <a:p>
            <a:pPr>
              <a:buNone/>
            </a:pP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Výukový cíl = 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to, co si mají z výuky žáci „odnést“ (nikoli to, co chce učitel „odučit“).</a:t>
            </a:r>
          </a:p>
          <a:p>
            <a:pPr>
              <a:buNone/>
            </a:pP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CÍL 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je</a:t>
            </a: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cs-CZ" altLang="cs-CZ" i="1" dirty="0">
                <a:latin typeface="+mj-lt"/>
                <a:cs typeface="Calibri Light" panose="020F0302020204030204" pitchFamily="34" charset="0"/>
              </a:rPr>
              <a:t>formulován „v jazyce žákova výkonu“ – „co má žák umět udělat“.</a:t>
            </a:r>
            <a:endParaRPr lang="cs-CZ" dirty="0">
              <a:latin typeface="+mj-lt"/>
            </a:endParaRPr>
          </a:p>
          <a:p>
            <a:pPr lvl="0"/>
            <a:r>
              <a:rPr lang="cs-CZ" dirty="0">
                <a:latin typeface="+mj-lt"/>
              </a:rPr>
              <a:t>Nástrojem, jímž směřujeme k cílům - </a:t>
            </a:r>
            <a:r>
              <a:rPr lang="cs-CZ" b="1" dirty="0">
                <a:latin typeface="+mj-lt"/>
              </a:rPr>
              <a:t>učební úlohy. </a:t>
            </a:r>
            <a:r>
              <a:rPr lang="cs-CZ" dirty="0">
                <a:latin typeface="+mj-lt"/>
              </a:rPr>
              <a:t> 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4073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Struktura cílů tématu – 3 složky (domény)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altLang="cs-CZ" sz="3000" b="1" dirty="0">
                <a:latin typeface="+mj-lt"/>
              </a:rPr>
              <a:t>Kognitivní</a:t>
            </a:r>
            <a:r>
              <a:rPr lang="cs-CZ" altLang="cs-CZ" sz="3000" i="1" dirty="0">
                <a:latin typeface="+mj-lt"/>
              </a:rPr>
              <a:t> – </a:t>
            </a:r>
            <a:r>
              <a:rPr lang="cs-CZ" altLang="cs-CZ" sz="3000" b="1" dirty="0">
                <a:latin typeface="+mj-lt"/>
              </a:rPr>
              <a:t>intelektuální </a:t>
            </a:r>
            <a:r>
              <a:rPr lang="cs-CZ" altLang="cs-CZ" sz="3000" i="1" dirty="0">
                <a:latin typeface="+mj-lt"/>
              </a:rPr>
              <a:t>(znalosti, vědomosti),</a:t>
            </a:r>
          </a:p>
          <a:p>
            <a:r>
              <a:rPr lang="cs-CZ" sz="3000" b="1" dirty="0">
                <a:latin typeface="+mj-lt"/>
              </a:rPr>
              <a:t>Psychomotorická </a:t>
            </a:r>
            <a:r>
              <a:rPr lang="cs-CZ" sz="3000" dirty="0">
                <a:latin typeface="+mj-lt"/>
              </a:rPr>
              <a:t> - psychomotorické dovednosti týkající se smyslového vnímání, pohybů a vzájemné koordinace vjemů s pohyby atd. Slovesa jako: </a:t>
            </a:r>
            <a:r>
              <a:rPr lang="cs-CZ" sz="3000" b="1" dirty="0">
                <a:latin typeface="+mj-lt"/>
              </a:rPr>
              <a:t>kresli, házej, svářej,</a:t>
            </a:r>
            <a:r>
              <a:rPr lang="cs-CZ" sz="3000" dirty="0">
                <a:latin typeface="+mj-lt"/>
              </a:rPr>
              <a:t> …</a:t>
            </a:r>
            <a:endParaRPr lang="cs-CZ" altLang="cs-CZ" sz="3000" b="1" dirty="0">
              <a:latin typeface="+mj-lt"/>
            </a:endParaRPr>
          </a:p>
          <a:p>
            <a:r>
              <a:rPr lang="cs-CZ" altLang="cs-CZ" sz="3000" b="1" dirty="0">
                <a:latin typeface="+mj-lt"/>
              </a:rPr>
              <a:t>Postojová - afektivní – výchovná</a:t>
            </a:r>
            <a:r>
              <a:rPr lang="cs-CZ" altLang="cs-CZ" sz="3000" i="1" dirty="0">
                <a:latin typeface="+mj-lt"/>
              </a:rPr>
              <a:t> </a:t>
            </a:r>
            <a:r>
              <a:rPr lang="cs-CZ" sz="3000" dirty="0">
                <a:latin typeface="+mj-lt"/>
              </a:rPr>
              <a:t>- zájmy, pozornost, estetické cítění, morální postoje, pocity, názory a hodnoty. Například: </a:t>
            </a:r>
            <a:r>
              <a:rPr lang="cs-CZ" sz="3000" b="1" dirty="0">
                <a:latin typeface="+mj-lt"/>
              </a:rPr>
              <a:t>naslouchej, oceň důležitost, vnímej estetickou hodnotu, vnímej morální dilema, získej o něčem povědomí, a podobně.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000" b="1" dirty="0">
                <a:latin typeface="+mj-lt"/>
              </a:rPr>
              <a:t>Sociální – </a:t>
            </a:r>
            <a:r>
              <a:rPr lang="cs-CZ" altLang="cs-CZ" sz="3000" dirty="0">
                <a:latin typeface="+mj-lt"/>
              </a:rPr>
              <a:t>komunikace, spolupráce.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000" i="1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696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b="1" dirty="0"/>
              <a:t>Požadavky na formulaci výukového cíle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přiměřený</a:t>
            </a:r>
            <a:r>
              <a:rPr lang="cs-CZ" altLang="cs-CZ" sz="3200" dirty="0">
                <a:latin typeface="+mj-lt"/>
              </a:rPr>
              <a:t> (věku a možnostem žáků),</a:t>
            </a:r>
            <a:endParaRPr lang="cs-CZ" altLang="cs-CZ" sz="3200" b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kontrolovatelný</a:t>
            </a:r>
            <a:r>
              <a:rPr lang="cs-CZ" altLang="cs-CZ" sz="3200" dirty="0">
                <a:latin typeface="+mj-lt"/>
              </a:rPr>
              <a:t> (vyjádřený jako pozorovatelná činnost žáka – význam tzv. </a:t>
            </a:r>
            <a:r>
              <a:rPr lang="cs-CZ" altLang="cs-CZ" sz="3200" b="1" dirty="0">
                <a:latin typeface="+mj-lt"/>
              </a:rPr>
              <a:t>aktivních sloves</a:t>
            </a:r>
            <a:r>
              <a:rPr lang="cs-CZ" altLang="cs-CZ" sz="3200" dirty="0">
                <a:latin typeface="+mj-lt"/>
              </a:rPr>
              <a:t> – viz </a:t>
            </a:r>
            <a:r>
              <a:rPr lang="cs-CZ" altLang="cs-CZ" sz="3200" dirty="0" err="1">
                <a:latin typeface="+mj-lt"/>
              </a:rPr>
              <a:t>Bloomova</a:t>
            </a:r>
            <a:r>
              <a:rPr lang="cs-CZ" altLang="cs-CZ" sz="3200" dirty="0">
                <a:latin typeface="+mj-lt"/>
              </a:rPr>
              <a:t> taxonomie cílů aj.),</a:t>
            </a:r>
            <a:endParaRPr lang="cs-CZ" altLang="cs-CZ" sz="3200" b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konzistentní </a:t>
            </a:r>
            <a:r>
              <a:rPr lang="cs-CZ" altLang="cs-CZ" sz="3200" dirty="0">
                <a:latin typeface="+mj-lt"/>
              </a:rPr>
              <a:t>(prostupný – nižší cíle směřují k dosažení vyšších a naopak),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jednoznačný – </a:t>
            </a:r>
            <a:r>
              <a:rPr lang="cs-CZ" altLang="cs-CZ" sz="3200" dirty="0">
                <a:latin typeface="+mj-lt"/>
              </a:rPr>
              <a:t>formulace  cíle by</a:t>
            </a:r>
            <a:r>
              <a:rPr lang="cs-CZ" altLang="cs-CZ" sz="3200" b="1" dirty="0">
                <a:latin typeface="+mj-lt"/>
              </a:rPr>
              <a:t> </a:t>
            </a:r>
            <a:r>
              <a:rPr lang="cs-CZ" altLang="cs-CZ" sz="3200" dirty="0">
                <a:latin typeface="+mj-lt"/>
              </a:rPr>
              <a:t>neměla připouštět různé interpretace.</a:t>
            </a:r>
            <a:r>
              <a:rPr lang="cs-CZ" altLang="cs-CZ" sz="3200" b="1" dirty="0">
                <a:latin typeface="+mj-lt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8245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/>
              <a:t>Náročnost výukových cílů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33789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err="1">
                <a:latin typeface="+mj-lt"/>
              </a:rPr>
              <a:t>Bloomova</a:t>
            </a:r>
            <a:r>
              <a:rPr lang="cs-CZ" altLang="cs-CZ" sz="3200" b="1" dirty="0">
                <a:latin typeface="+mj-lt"/>
              </a:rPr>
              <a:t> taxonomie</a:t>
            </a:r>
            <a:r>
              <a:rPr lang="cs-CZ" altLang="cs-CZ" sz="3200" dirty="0">
                <a:latin typeface="+mj-lt"/>
              </a:rPr>
              <a:t> – kognitivní náročnost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(zapamatování – pochopení – aplikace – analýza – hodnocení - tvořivost)</a:t>
            </a:r>
          </a:p>
          <a:p>
            <a:pPr eaLnBrk="1" hangingPunct="1"/>
            <a:r>
              <a:rPr lang="cs-CZ" altLang="cs-CZ" sz="3200" b="1" dirty="0">
                <a:latin typeface="+mj-lt"/>
              </a:rPr>
              <a:t>H. Dave – </a:t>
            </a:r>
            <a:r>
              <a:rPr lang="cs-CZ" altLang="cs-CZ" sz="3200" dirty="0">
                <a:latin typeface="+mj-lt"/>
              </a:rPr>
              <a:t>psychomotorická doména (dovednosti)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(nápodoba – cvičení – zpřesňování – koordinace – automatizace)</a:t>
            </a:r>
          </a:p>
          <a:p>
            <a:pPr eaLnBrk="1" hangingPunct="1"/>
            <a:r>
              <a:rPr lang="cs-CZ" altLang="cs-CZ" sz="3200" b="1" dirty="0" err="1">
                <a:latin typeface="+mj-lt"/>
              </a:rPr>
              <a:t>Kratwohl</a:t>
            </a:r>
            <a:r>
              <a:rPr lang="cs-CZ" altLang="cs-CZ" sz="3200" dirty="0">
                <a:latin typeface="+mj-lt"/>
              </a:rPr>
              <a:t> a kol. – afektivní doména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(vnímání – reakce – ocenění – organizování – zvnitřnění).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7189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/>
              <a:t>Didaktická analýza učiva - operační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3600" dirty="0">
                <a:latin typeface="+mj-lt"/>
              </a:rPr>
              <a:t>Činnosti (operace, aktivity) žáků v hodině k dosažení cílů výuky jsou předmětem </a:t>
            </a:r>
            <a:r>
              <a:rPr lang="cs-CZ" altLang="cs-CZ" sz="3600" b="1" dirty="0">
                <a:latin typeface="+mj-lt"/>
              </a:rPr>
              <a:t>operační analýzy</a:t>
            </a:r>
            <a:r>
              <a:rPr lang="cs-CZ" altLang="cs-CZ" sz="3600" dirty="0">
                <a:latin typeface="+mj-lt"/>
              </a:rPr>
              <a:t>;  </a:t>
            </a:r>
          </a:p>
          <a:p>
            <a:pPr marL="0" indent="0">
              <a:buNone/>
            </a:pPr>
            <a:r>
              <a:rPr lang="cs-CZ" altLang="cs-CZ" sz="3600" dirty="0">
                <a:latin typeface="+mj-lt"/>
              </a:rPr>
              <a:t>Každá </a:t>
            </a:r>
            <a:r>
              <a:rPr lang="cs-CZ" altLang="cs-CZ" sz="3600" b="1" dirty="0">
                <a:latin typeface="+mj-lt"/>
              </a:rPr>
              <a:t>činnost žáků </a:t>
            </a:r>
            <a:r>
              <a:rPr lang="cs-CZ" altLang="cs-CZ" sz="3600" dirty="0">
                <a:latin typeface="+mj-lt"/>
              </a:rPr>
              <a:t>je navozena dobře promyšlenými </a:t>
            </a:r>
            <a:r>
              <a:rPr lang="cs-CZ" altLang="cs-CZ" sz="3600" b="1" dirty="0">
                <a:latin typeface="+mj-lt"/>
              </a:rPr>
              <a:t>učebními úlohami</a:t>
            </a:r>
            <a:r>
              <a:rPr lang="cs-CZ" altLang="cs-CZ" sz="3600" dirty="0">
                <a:latin typeface="+mj-lt"/>
              </a:rPr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b="1" dirty="0">
                <a:latin typeface="+mj-lt"/>
              </a:rPr>
              <a:t>Učební úlohy</a:t>
            </a:r>
            <a:r>
              <a:rPr lang="cs-CZ" altLang="cs-CZ" sz="3600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cs-CZ" altLang="cs-CZ" sz="3600" dirty="0">
                <a:latin typeface="+mj-lt"/>
              </a:rPr>
              <a:t>- všechna učitelova zadání, respektující výukový cíl: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dirty="0">
                <a:latin typeface="+mj-lt"/>
              </a:rPr>
              <a:t>a) úkoly,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dirty="0">
                <a:latin typeface="+mj-lt"/>
              </a:rPr>
              <a:t>b) otázky,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dirty="0">
                <a:latin typeface="+mj-lt"/>
              </a:rPr>
              <a:t>c) aplikační úlohy.</a:t>
            </a:r>
          </a:p>
        </p:txBody>
      </p:sp>
    </p:spTree>
    <p:extLst>
      <p:ext uri="{BB962C8B-B14F-4D97-AF65-F5344CB8AC3E}">
        <p14:creationId xmlns:p14="http://schemas.microsoft.com/office/powerpoint/2010/main" val="41772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B1A73-6F92-4925-968D-D1150C12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Výstupy z předmětu Školní pedagogika</a:t>
            </a:r>
            <a:br>
              <a:rPr lang="cs-CZ" sz="3600" b="1" dirty="0"/>
            </a:b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4960B-BB40-457D-AEAA-204A8D314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7007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Po absolvování předmětu student/</a:t>
            </a:r>
            <a:r>
              <a:rPr lang="cs-CZ" b="1" dirty="0" err="1"/>
              <a:t>ka</a:t>
            </a:r>
            <a:r>
              <a:rPr lang="cs-CZ" b="1" dirty="0"/>
              <a:t> je schopen/na: 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>
                <a:latin typeface="+mj-lt"/>
              </a:rPr>
              <a:t>používat s porozuměním základní odbornou terminologii školní pedagogiky;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aplikovat základní odbornou terminologii na popis, analýzu, interpretaci a zhodnocení školy jako instituce a organizace, vybraných kurikulárních dokumentů a vybraných výukových situací;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charakterizovat na příkladech z praxe vybraná kritéria kvality výuky a zdůvodnit jejich důležitost pro každodenní práci učitele;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naplánovat a s využitím sebereflexe zhodnotit vyučovací hodinu (zdůvodnění, relevance učiva, cíle, obsahy, metody, hodnocení a alterace);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279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>
                <a:latin typeface="Calibri Light" panose="020F0302020204030204" pitchFamily="34" charset="0"/>
                <a:cs typeface="Tahoma" panose="020B0604030504040204" pitchFamily="34" charset="0"/>
              </a:rPr>
              <a:t>Zásady pro tvorbu učebních úloh neboli jak je tvořit</a:t>
            </a:r>
            <a:endParaRPr lang="cs-CZ" altLang="cs-CZ" sz="3600" dirty="0">
              <a:latin typeface="Calibri Light" panose="020F03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1.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 Témata úloh ze skutečného života – “tady a teď”, “být při tom”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 (využít zkušeností žáků, aktualizace, motivace).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2. 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Používat aktivní slovesa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 (vyjadřující pozorovatelnou činnost) vždy na začátku věty – vytvořit tak rozkazovací větu jako pobídku pro činnost, nejen pro jednoduchou odpověď.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3. 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Pokyny v úkolu vyjádřit přesně co do kvality i kvantity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 (vyhýbat se slovům nějaký, několik,…)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4799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B8053-3280-418A-AF1D-DAFDF47E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altLang="cs-CZ" sz="4000" dirty="0">
                <a:cs typeface="Times New Roman" panose="02020603050405020304" pitchFamily="18" charset="0"/>
              </a:rPr>
              <a:t>4. </a:t>
            </a:r>
            <a:r>
              <a:rPr lang="cs-CZ" altLang="cs-CZ" sz="4000" b="1" dirty="0">
                <a:cs typeface="Times New Roman" panose="02020603050405020304" pitchFamily="18" charset="0"/>
              </a:rPr>
              <a:t>Formulace úkolů </a:t>
            </a:r>
            <a:r>
              <a:rPr lang="cs-CZ" altLang="cs-CZ" b="1" dirty="0">
                <a:cs typeface="Times New Roman" panose="02020603050405020304" pitchFamily="18" charset="0"/>
              </a:rPr>
              <a:t>- </a:t>
            </a:r>
            <a:r>
              <a:rPr lang="cs-CZ" altLang="cs-CZ" dirty="0">
                <a:cs typeface="Times New Roman" panose="02020603050405020304" pitchFamily="18" charset="0"/>
              </a:rPr>
              <a:t>vzrušující, provokující, lákavá výzva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29ADD-F97B-4E65-AF06-DA679D9DD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   zaměřuje se </a:t>
            </a:r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na klíčové učivo; </a:t>
            </a:r>
          </a:p>
          <a:p>
            <a:pPr algn="just"/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   zahrnuje různé úrovně náročnosti (znalost – porozumění – aplikace - analýza  - hodnocení – tvořivost);</a:t>
            </a:r>
          </a:p>
          <a:p>
            <a:pPr algn="just"/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  respektuje typy inteligence (</a:t>
            </a:r>
            <a:r>
              <a:rPr lang="cs-CZ" altLang="cs-CZ" sz="3200" b="1" dirty="0" err="1">
                <a:latin typeface="+mj-lt"/>
                <a:cs typeface="Tahoma" panose="020B0604030504040204" pitchFamily="34" charset="0"/>
              </a:rPr>
              <a:t>Gardner</a:t>
            </a:r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); </a:t>
            </a:r>
          </a:p>
          <a:p>
            <a:pPr algn="just"/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  obsahuje úkoly pro individuální i skupinovou práci.</a:t>
            </a:r>
            <a:endParaRPr lang="cs-CZ" altLang="cs-CZ" sz="3200" b="1" dirty="0">
              <a:latin typeface="+mj-lt"/>
            </a:endParaRPr>
          </a:p>
          <a:p>
            <a:pPr marL="0" indent="0" algn="just">
              <a:buNone/>
            </a:pPr>
            <a:endParaRPr lang="cs-CZ" altLang="cs-CZ" sz="32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5. 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Promyslet zabezpečení pomůckami a materiálem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, aby nedocházelo k překážkám, např. k odvádění pozornosti.</a:t>
            </a:r>
          </a:p>
          <a:p>
            <a:pPr marL="0" indent="0">
              <a:buNone/>
            </a:pP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5032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70C0"/>
                </a:solidFill>
              </a:rPr>
              <a:t>Učební úlohy a jejich kognitivní náročnost podle  B. </a:t>
            </a:r>
            <a:r>
              <a:rPr lang="cs-CZ" sz="3200" b="1" dirty="0" err="1">
                <a:solidFill>
                  <a:srgbClr val="0070C0"/>
                </a:solidFill>
              </a:rPr>
              <a:t>Blooma</a:t>
            </a:r>
            <a:r>
              <a:rPr lang="cs-CZ" sz="32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371600"/>
            <a:ext cx="10440922" cy="1133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cs-CZ" dirty="0">
                <a:latin typeface="+mj-lt"/>
              </a:rPr>
              <a:t>Úlohy na zapamatování a znovupoznání: </a:t>
            </a:r>
          </a:p>
          <a:p>
            <a:pPr>
              <a:defRPr/>
            </a:pPr>
            <a:r>
              <a:rPr lang="cs-CZ" dirty="0">
                <a:latin typeface="+mj-lt"/>
              </a:rPr>
              <a:t>Cílová kategorie: ZNALOST – žák si vyvolává nebo znovupoznává informace: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cs-CZ" sz="3200" dirty="0">
              <a:latin typeface="+mj-lt"/>
            </a:endParaRPr>
          </a:p>
          <a:p>
            <a:pPr>
              <a:defRPr/>
            </a:pPr>
            <a:r>
              <a:rPr lang="cs-CZ" sz="3200" dirty="0">
                <a:latin typeface="+mj-lt"/>
              </a:rPr>
              <a:t>vyjmenuj;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(popiš),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co je jako…;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kdy…;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kdo…; </a:t>
            </a:r>
          </a:p>
          <a:p>
            <a:pPr marL="514350" indent="-514350">
              <a:buNone/>
              <a:defRPr/>
            </a:pPr>
            <a:endParaRPr lang="cs-CZ" sz="3200" b="1" i="1" u="sng" dirty="0">
              <a:latin typeface="+mj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3200" dirty="0">
              <a:latin typeface="+mj-lt"/>
            </a:endParaRPr>
          </a:p>
          <a:p>
            <a:pPr>
              <a:defRPr/>
            </a:pPr>
            <a:r>
              <a:rPr lang="cs-CZ" sz="3200" dirty="0">
                <a:latin typeface="+mj-lt"/>
              </a:rPr>
              <a:t>udělej seznam;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spoj…;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najdi…;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zarecituj…,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kolik…</a:t>
            </a:r>
          </a:p>
          <a:p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8921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2. </a:t>
            </a:r>
            <a:r>
              <a:rPr lang="cs-CZ" altLang="cs-CZ" sz="3200" b="1" dirty="0"/>
              <a:t>Úlohy na porozumění</a:t>
            </a:r>
            <a:br>
              <a:rPr lang="cs-CZ" altLang="cs-CZ" sz="3200" b="1" dirty="0"/>
            </a:br>
            <a:endParaRPr lang="cs-CZ" altLang="cs-CZ" sz="31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80931"/>
            <a:ext cx="10515600" cy="4796032"/>
          </a:xfrm>
        </p:spPr>
        <p:txBody>
          <a:bodyPr>
            <a:no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/>
              <a:t>Cílová kategorie: POROZUMĚNÍ – žák chápe informaci a umí ji přednést v jiné formě:</a:t>
            </a:r>
            <a:endParaRPr lang="cs-CZ" altLang="cs-CZ" sz="2200" dirty="0"/>
          </a:p>
          <a:p>
            <a:r>
              <a:rPr lang="cs-CZ" altLang="cs-CZ" sz="2200" dirty="0"/>
              <a:t>řekni, co znamená…;</a:t>
            </a:r>
          </a:p>
          <a:p>
            <a:r>
              <a:rPr lang="cs-CZ" altLang="cs-CZ" sz="2200" dirty="0"/>
              <a:t>vysvětli…;</a:t>
            </a:r>
          </a:p>
          <a:p>
            <a:r>
              <a:rPr lang="cs-CZ" altLang="cs-CZ" sz="2200" dirty="0"/>
              <a:t>řekni hlavní myšlenku…; </a:t>
            </a:r>
          </a:p>
          <a:p>
            <a:r>
              <a:rPr lang="cs-CZ" altLang="cs-CZ" sz="2200" dirty="0"/>
              <a:t>řekni pořadí…; </a:t>
            </a:r>
          </a:p>
          <a:p>
            <a:r>
              <a:rPr lang="cs-CZ" altLang="cs-CZ" sz="2200" dirty="0"/>
              <a:t>řekni proč…; </a:t>
            </a:r>
          </a:p>
          <a:p>
            <a:r>
              <a:rPr lang="cs-CZ" altLang="cs-CZ" sz="2200" dirty="0"/>
              <a:t>ukaž…;</a:t>
            </a:r>
          </a:p>
          <a:p>
            <a:r>
              <a:rPr lang="cs-CZ" altLang="cs-CZ" sz="2200" dirty="0"/>
              <a:t>znázorni vztah…; </a:t>
            </a:r>
          </a:p>
          <a:p>
            <a:r>
              <a:rPr lang="cs-CZ" altLang="cs-CZ" sz="2200" dirty="0"/>
              <a:t>vysvětli definici…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200" i="1" dirty="0"/>
              <a:t>Změna jedné podoby vyjádření do jiné (např. číselná v písemnou), napsat krátké shrnutí, vybrat hlavní myšlenku, vysvětlit vztah mezi dvěma myšlenkami apod. Zařazování, rozlišování apod.</a:t>
            </a:r>
            <a:endParaRPr lang="cs-CZ" altLang="cs-CZ" sz="2200" b="1" dirty="0"/>
          </a:p>
          <a:p>
            <a:pPr>
              <a:buFont typeface="Wingdings 2" panose="05020102010507070707" pitchFamily="18" charset="2"/>
              <a:buNone/>
            </a:pPr>
            <a:endParaRPr lang="cs-CZ" alt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870512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3</a:t>
            </a:r>
            <a:r>
              <a:rPr lang="cs-CZ" altLang="cs-CZ" b="1" dirty="0">
                <a:solidFill>
                  <a:schemeClr val="tx1"/>
                </a:solidFill>
              </a:rPr>
              <a:t>. </a:t>
            </a:r>
            <a:r>
              <a:rPr lang="cs-CZ" altLang="cs-CZ" sz="2800" b="1" dirty="0"/>
              <a:t>Úlohy na aplikaci</a:t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306286"/>
            <a:ext cx="10618204" cy="1198789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+mj-lt"/>
              </a:rPr>
              <a:t>Cílová kategorie: VYUŽTÍ (APLIKACE) -  žák řeší problém s  použitím informace a vhodného zobecnění; aplikování postupu na známý, neznámý úkol. Určit v jakých situacích je vhodné použít, provádět, užít: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altLang="cs-CZ" dirty="0">
                <a:latin typeface="+mj-lt"/>
              </a:rPr>
              <a:t>změň…; </a:t>
            </a:r>
          </a:p>
          <a:p>
            <a:r>
              <a:rPr lang="cs-CZ" altLang="cs-CZ" dirty="0">
                <a:latin typeface="+mj-lt"/>
              </a:rPr>
              <a:t>použij jiným způsobem…; </a:t>
            </a:r>
          </a:p>
          <a:p>
            <a:r>
              <a:rPr lang="cs-CZ" altLang="cs-CZ" dirty="0">
                <a:latin typeface="+mj-lt"/>
              </a:rPr>
              <a:t>ukaž, jak udělat…; </a:t>
            </a:r>
          </a:p>
          <a:p>
            <a:r>
              <a:rPr lang="cs-CZ" altLang="cs-CZ" dirty="0">
                <a:latin typeface="+mj-lt"/>
              </a:rPr>
              <a:t>předveď (zdramatizuj)…; </a:t>
            </a:r>
          </a:p>
          <a:p>
            <a:r>
              <a:rPr lang="cs-CZ" altLang="cs-CZ" dirty="0">
                <a:latin typeface="+mj-lt"/>
              </a:rPr>
              <a:t>nakresli obrázek, který ukazuje, jak…; </a:t>
            </a:r>
          </a:p>
          <a:p>
            <a:r>
              <a:rPr lang="cs-CZ" altLang="cs-CZ" dirty="0">
                <a:latin typeface="+mj-lt"/>
              </a:rPr>
              <a:t>dej příklad…; </a:t>
            </a:r>
          </a:p>
          <a:p>
            <a:endParaRPr lang="cs-CZ" altLang="cs-CZ" dirty="0"/>
          </a:p>
          <a:p>
            <a:pPr>
              <a:buFont typeface="Wingdings 2" panose="05020102010507070707" pitchFamily="18" charset="2"/>
              <a:buNone/>
            </a:pPr>
            <a:endParaRPr lang="cs-CZ" altLang="cs-CZ" sz="2400" i="1" dirty="0"/>
          </a:p>
          <a:p>
            <a:endParaRPr lang="cs-CZ" altLang="cs-CZ" sz="2400" i="1" dirty="0"/>
          </a:p>
          <a:p>
            <a:endParaRPr lang="cs-CZ" altLang="cs-CZ" sz="2400" i="1" dirty="0"/>
          </a:p>
          <a:p>
            <a:r>
              <a:rPr lang="cs-CZ" altLang="cs-CZ" sz="2400" b="1" dirty="0"/>
              <a:t> 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b="1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b="1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>
                <a:latin typeface="+mj-lt"/>
              </a:rPr>
              <a:t>uveď důvod…; </a:t>
            </a:r>
          </a:p>
          <a:p>
            <a:r>
              <a:rPr lang="cs-CZ" altLang="cs-CZ" dirty="0">
                <a:latin typeface="+mj-lt"/>
              </a:rPr>
              <a:t>řekni, jak je… použito v tomto případě; </a:t>
            </a:r>
          </a:p>
          <a:p>
            <a:r>
              <a:rPr lang="cs-CZ" altLang="cs-CZ" dirty="0">
                <a:latin typeface="+mj-lt"/>
              </a:rPr>
              <a:t>řekni, co tě napadá při pohledu na tu věc?</a:t>
            </a:r>
          </a:p>
          <a:p>
            <a:r>
              <a:rPr lang="cs-CZ" altLang="cs-CZ" dirty="0">
                <a:latin typeface="+mj-lt"/>
              </a:rPr>
              <a:t>vykonej…</a:t>
            </a:r>
          </a:p>
          <a:p>
            <a:r>
              <a:rPr lang="cs-CZ" altLang="cs-CZ" dirty="0">
                <a:latin typeface="+mj-lt"/>
              </a:rPr>
              <a:t>zaveď…; </a:t>
            </a:r>
          </a:p>
          <a:p>
            <a:r>
              <a:rPr lang="cs-CZ" altLang="cs-CZ" dirty="0">
                <a:latin typeface="+mj-lt"/>
              </a:rPr>
              <a:t>použij…</a:t>
            </a:r>
            <a:endParaRPr lang="cs-CZ" alt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876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100" b="1" dirty="0"/>
              <a:t>4. Úlohy na analýzu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324947"/>
            <a:ext cx="10338285" cy="895739"/>
          </a:xfrm>
        </p:spPr>
        <p:txBody>
          <a:bodyPr>
            <a:normAutofit/>
          </a:bodyPr>
          <a:lstStyle/>
          <a:p>
            <a:r>
              <a:rPr lang="cs-CZ" altLang="cs-CZ" dirty="0"/>
              <a:t>Cílová kategorie: ANALÝZA  - žák rozděluje, odděluje informace do jednotlivých částí podle nějakého kritéria nebo úhlu pohledu: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latin typeface="+mj-lt"/>
              </a:rPr>
              <a:t>roztřiď do skupin… </a:t>
            </a:r>
          </a:p>
          <a:p>
            <a:r>
              <a:rPr lang="cs-CZ" altLang="cs-CZ" sz="2400" dirty="0">
                <a:latin typeface="+mj-lt"/>
              </a:rPr>
              <a:t>řekni, v čem jsou… a … stejné (jiné) </a:t>
            </a:r>
          </a:p>
          <a:p>
            <a:r>
              <a:rPr lang="cs-CZ" altLang="cs-CZ" sz="2400" dirty="0">
                <a:latin typeface="+mj-lt"/>
              </a:rPr>
              <a:t>popiš, jak a proč … se stalo… </a:t>
            </a:r>
          </a:p>
          <a:p>
            <a:r>
              <a:rPr lang="cs-CZ" altLang="cs-CZ" sz="2400" dirty="0">
                <a:latin typeface="+mj-lt"/>
              </a:rPr>
              <a:t>řekni, co je pravdivé (nepravdivé, skutečné, přesvědčivé) </a:t>
            </a:r>
          </a:p>
          <a:p>
            <a:r>
              <a:rPr lang="cs-CZ" altLang="cs-CZ" sz="2400" dirty="0">
                <a:latin typeface="+mj-lt"/>
              </a:rPr>
              <a:t>rozliš podstatné a nepodstatné části</a:t>
            </a:r>
          </a:p>
          <a:p>
            <a:r>
              <a:rPr lang="cs-CZ" altLang="cs-CZ" sz="2400" dirty="0">
                <a:latin typeface="+mj-lt"/>
              </a:rPr>
              <a:t>zjisti, z čeho se skládá… (jak prvky zapadají do struktury)</a:t>
            </a:r>
          </a:p>
          <a:p>
            <a:endParaRPr lang="cs-CZ" altLang="cs-CZ" sz="2400" dirty="0">
              <a:latin typeface="+mj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latin typeface="+mj-lt"/>
              </a:rPr>
              <a:t>uveď argumenty pro a proti… </a:t>
            </a:r>
          </a:p>
          <a:p>
            <a:r>
              <a:rPr lang="cs-CZ" altLang="cs-CZ" sz="2400" dirty="0">
                <a:latin typeface="+mj-lt"/>
              </a:rPr>
              <a:t>vytvoř schéma…</a:t>
            </a:r>
          </a:p>
          <a:p>
            <a:r>
              <a:rPr lang="cs-CZ" altLang="cs-CZ" sz="2400" dirty="0">
                <a:latin typeface="+mj-lt"/>
              </a:rPr>
              <a:t>naznač strukturu…</a:t>
            </a:r>
          </a:p>
          <a:p>
            <a:r>
              <a:rPr lang="cs-CZ" altLang="cs-CZ" sz="2400" dirty="0">
                <a:latin typeface="+mj-lt"/>
              </a:rPr>
              <a:t>uveď, z</a:t>
            </a:r>
            <a:r>
              <a:rPr lang="cs-CZ" altLang="cs-CZ" sz="2400" b="1" dirty="0">
                <a:latin typeface="+mj-lt"/>
              </a:rPr>
              <a:t> </a:t>
            </a:r>
            <a:r>
              <a:rPr lang="cs-CZ" altLang="cs-CZ" sz="2400" dirty="0">
                <a:latin typeface="+mj-lt"/>
              </a:rPr>
              <a:t>čeho se to skládá…</a:t>
            </a:r>
          </a:p>
          <a:p>
            <a:r>
              <a:rPr lang="cs-CZ" altLang="cs-CZ" sz="2400" dirty="0">
                <a:latin typeface="+mj-lt"/>
              </a:rPr>
              <a:t>rozliš… </a:t>
            </a:r>
          </a:p>
          <a:p>
            <a:r>
              <a:rPr lang="cs-CZ" altLang="cs-CZ" sz="2400" dirty="0">
                <a:latin typeface="+mj-lt"/>
              </a:rPr>
              <a:t>uspořádej…</a:t>
            </a:r>
          </a:p>
          <a:p>
            <a:r>
              <a:rPr lang="cs-CZ" altLang="cs-CZ" sz="2400" dirty="0">
                <a:latin typeface="+mj-lt"/>
              </a:rPr>
              <a:t>analyzuj…</a:t>
            </a: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4366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i="1" dirty="0"/>
              <a:t>5</a:t>
            </a:r>
            <a:r>
              <a:rPr lang="cs-CZ" altLang="cs-CZ" sz="2800" b="1" dirty="0"/>
              <a:t>. Úlohy na syntézu /tvořivost</a:t>
            </a:r>
            <a:endParaRPr lang="cs-CZ" altLang="cs-CZ" sz="2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18253"/>
            <a:ext cx="10515600" cy="4870580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+mj-lt"/>
              </a:rPr>
              <a:t>Cílová kategorie: SYNTÉZA – žák řeší problém tím, že spojuje informace, což vyžaduje originální, tvořivé myšlení:</a:t>
            </a:r>
          </a:p>
          <a:p>
            <a:r>
              <a:rPr lang="cs-CZ" altLang="cs-CZ" sz="2400" dirty="0"/>
              <a:t>řekni (napiš) nové vyprávění o…</a:t>
            </a:r>
          </a:p>
          <a:p>
            <a:r>
              <a:rPr lang="cs-CZ" altLang="cs-CZ" sz="2400" dirty="0"/>
              <a:t>vytvoř…</a:t>
            </a:r>
          </a:p>
          <a:p>
            <a:r>
              <a:rPr lang="cs-CZ" altLang="cs-CZ" sz="2400" dirty="0"/>
              <a:t>uprav nově …</a:t>
            </a:r>
          </a:p>
          <a:p>
            <a:r>
              <a:rPr lang="cs-CZ" altLang="cs-CZ" sz="2400" dirty="0"/>
              <a:t>postav (zkonstruuj)…</a:t>
            </a:r>
          </a:p>
          <a:p>
            <a:r>
              <a:rPr lang="cs-CZ" altLang="cs-CZ" sz="2400" dirty="0"/>
              <a:t>řekni, co jiného by mohl dělat …</a:t>
            </a:r>
          </a:p>
          <a:p>
            <a:r>
              <a:rPr lang="cs-CZ" altLang="cs-CZ" sz="2400" dirty="0"/>
              <a:t>řekni, jak udělat lepší …</a:t>
            </a:r>
          </a:p>
          <a:p>
            <a:r>
              <a:rPr lang="cs-CZ" altLang="cs-CZ" sz="2400" dirty="0"/>
              <a:t>kombinuj …</a:t>
            </a:r>
          </a:p>
          <a:p>
            <a:r>
              <a:rPr lang="cs-CZ" altLang="cs-CZ" sz="2400" dirty="0"/>
              <a:t>předstírej, že…</a:t>
            </a:r>
          </a:p>
          <a:p>
            <a:r>
              <a:rPr lang="cs-CZ" altLang="cs-CZ" sz="2400" dirty="0"/>
              <a:t>co myslíš, že bude dál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307068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i="1" dirty="0"/>
              <a:t>6. </a:t>
            </a:r>
            <a:r>
              <a:rPr lang="cs-CZ" altLang="cs-CZ" sz="3600" b="1" dirty="0"/>
              <a:t>Úlohy na hodnocení</a:t>
            </a:r>
            <a:br>
              <a:rPr lang="cs-CZ" altLang="cs-CZ" sz="3600" b="1" dirty="0"/>
            </a:br>
            <a:endParaRPr lang="cs-CZ" altLang="cs-CZ" sz="3600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130657"/>
            <a:ext cx="10328955" cy="823912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+mj-lt"/>
              </a:rPr>
              <a:t>Cílová kategorie: HODNOCENÍ – žák posuzuje informace vzhledem k zavedeným standardům nebo podle určitých kritérií, zaujímá stanoviska: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altLang="cs-CZ" dirty="0"/>
              <a:t>řekni, proč je … horší (lepší, spravedlivější atd.)</a:t>
            </a:r>
          </a:p>
          <a:p>
            <a:r>
              <a:rPr lang="cs-CZ" altLang="cs-CZ" dirty="0"/>
              <a:t>řekni, proč souhlasíš (nesouhlasíš) s …</a:t>
            </a:r>
          </a:p>
          <a:p>
            <a:r>
              <a:rPr lang="cs-CZ" altLang="cs-CZ" dirty="0"/>
              <a:t>co bys dal na 1., 2., 3. místo…</a:t>
            </a:r>
          </a:p>
          <a:p>
            <a:r>
              <a:rPr lang="cs-CZ" altLang="cs-CZ" dirty="0"/>
              <a:t>rozhodni…</a:t>
            </a:r>
          </a:p>
          <a:p>
            <a:r>
              <a:rPr lang="cs-CZ" altLang="cs-CZ" dirty="0"/>
              <a:t>řekni, co se stane…</a:t>
            </a:r>
          </a:p>
          <a:p>
            <a:r>
              <a:rPr lang="cs-CZ" altLang="cs-CZ" dirty="0"/>
              <a:t>shrň…</a:t>
            </a:r>
            <a:endParaRPr lang="cs-CZ" altLang="cs-CZ" b="1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b="1" i="1" u="sng" dirty="0"/>
          </a:p>
          <a:p>
            <a:endParaRPr lang="cs-CZ" altLang="cs-CZ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b="1" i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dokaž… argumentuj…</a:t>
            </a:r>
          </a:p>
          <a:p>
            <a:r>
              <a:rPr lang="cs-CZ" altLang="cs-CZ" dirty="0"/>
              <a:t>posuď…</a:t>
            </a:r>
          </a:p>
          <a:p>
            <a:r>
              <a:rPr lang="cs-CZ" altLang="cs-CZ" dirty="0"/>
              <a:t>urči stanovisko…</a:t>
            </a:r>
          </a:p>
          <a:p>
            <a:r>
              <a:rPr lang="cs-CZ" altLang="cs-CZ" dirty="0"/>
              <a:t>zkontroluj správnost…</a:t>
            </a:r>
          </a:p>
          <a:p>
            <a:r>
              <a:rPr lang="cs-CZ" altLang="cs-CZ" dirty="0"/>
              <a:t>zhodnoť…</a:t>
            </a:r>
          </a:p>
          <a:p>
            <a:r>
              <a:rPr lang="cs-CZ" altLang="cs-CZ" dirty="0"/>
              <a:t>vyslov vlastní názor</a:t>
            </a:r>
          </a:p>
          <a:p>
            <a:r>
              <a:rPr lang="cs-CZ" altLang="cs-CZ" dirty="0"/>
              <a:t>vyber nejlepší řešení a zdůvodni…</a:t>
            </a:r>
          </a:p>
        </p:txBody>
      </p:sp>
    </p:spTree>
    <p:extLst>
      <p:ext uri="{BB962C8B-B14F-4D97-AF65-F5344CB8AC3E}">
        <p14:creationId xmlns:p14="http://schemas.microsoft.com/office/powerpoint/2010/main" val="4513504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i="1" dirty="0"/>
              <a:t>7. </a:t>
            </a:r>
            <a:r>
              <a:rPr lang="cs-CZ" altLang="cs-CZ" sz="2800" b="1" dirty="0"/>
              <a:t>Úlohy vedoucí k tvorbě originálních produktů </a:t>
            </a:r>
            <a:br>
              <a:rPr lang="cs-CZ" altLang="cs-CZ" sz="2800" b="1" i="1" u="sng" dirty="0"/>
            </a:br>
            <a:r>
              <a:rPr lang="cs-CZ" altLang="cs-CZ" sz="2000" dirty="0"/>
              <a:t>7. úroveň náročnosti přiřadili k původní </a:t>
            </a:r>
            <a:r>
              <a:rPr lang="cs-CZ" altLang="cs-CZ" sz="2000" dirty="0" err="1"/>
              <a:t>Bloomově</a:t>
            </a:r>
            <a:r>
              <a:rPr lang="cs-CZ" altLang="cs-CZ" sz="2000" dirty="0"/>
              <a:t>  taxonomii jeho následovníci. </a:t>
            </a:r>
            <a:br>
              <a:rPr lang="cs-CZ" altLang="cs-CZ" sz="2000" dirty="0"/>
            </a:br>
            <a:r>
              <a:rPr lang="cs-CZ" altLang="cs-CZ" sz="2000" dirty="0"/>
              <a:t>Revize původní taxonomie má zpřesnit náhled na výsledky kognitivních aktivit žáků (tým pod vedením D. B. </a:t>
            </a:r>
            <a:r>
              <a:rPr lang="cs-CZ" altLang="cs-CZ" sz="2000" dirty="0" err="1"/>
              <a:t>Krathwola</a:t>
            </a:r>
            <a:r>
              <a:rPr lang="cs-CZ" altLang="cs-CZ" sz="2000" dirty="0"/>
              <a:t>) 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+mj-lt"/>
              </a:rPr>
              <a:t>Cílová kategorie: TVŮRČÍ  ČINNOST – žák vytváří originální produkty na základě vlastního nápadu nebo pokynů učitele</a:t>
            </a:r>
            <a:endParaRPr lang="cs-CZ" altLang="cs-CZ" sz="2400" b="1" i="1" dirty="0">
              <a:latin typeface="+mj-lt"/>
            </a:endParaRPr>
          </a:p>
          <a:p>
            <a:r>
              <a:rPr lang="cs-CZ" altLang="cs-CZ" sz="2400" dirty="0">
                <a:latin typeface="+mj-lt"/>
              </a:rPr>
              <a:t>navrhni, co se z … dá vytvořit</a:t>
            </a:r>
          </a:p>
          <a:p>
            <a:r>
              <a:rPr lang="cs-CZ" altLang="cs-CZ" sz="2400" dirty="0">
                <a:latin typeface="+mj-lt"/>
              </a:rPr>
              <a:t>vytvoř…</a:t>
            </a:r>
          </a:p>
          <a:p>
            <a:r>
              <a:rPr lang="cs-CZ" altLang="cs-CZ" sz="2400" dirty="0">
                <a:latin typeface="+mj-lt"/>
              </a:rPr>
              <a:t>naplánuj…</a:t>
            </a:r>
          </a:p>
          <a:p>
            <a:r>
              <a:rPr lang="cs-CZ" altLang="cs-CZ" sz="2400" dirty="0">
                <a:latin typeface="+mj-lt"/>
              </a:rPr>
              <a:t>vymysli způsob…</a:t>
            </a:r>
          </a:p>
          <a:p>
            <a:r>
              <a:rPr lang="cs-CZ" altLang="cs-CZ" sz="2400" dirty="0">
                <a:latin typeface="+mj-lt"/>
              </a:rPr>
              <a:t>navrhni…atd.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b="1" i="1" dirty="0">
                <a:latin typeface="+mj-lt"/>
              </a:rPr>
              <a:t>Zavedení této kategorie znamená určité změny v nejvyšších kategoriích Analýza, Syntéza, Hodnocení; Tvůrčí činnost přebírá některé úkoly hlavně ze stupně Syntéza.</a:t>
            </a:r>
          </a:p>
        </p:txBody>
      </p:sp>
    </p:spTree>
    <p:extLst>
      <p:ext uri="{BB962C8B-B14F-4D97-AF65-F5344CB8AC3E}">
        <p14:creationId xmlns:p14="http://schemas.microsoft.com/office/powerpoint/2010/main" val="1611955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876584E-69C5-4480-96EB-15A93177F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905000"/>
          </a:xfrm>
        </p:spPr>
        <p:txBody>
          <a:bodyPr>
            <a:normAutofit fontScale="90000"/>
          </a:bodyPr>
          <a:lstStyle/>
          <a:p>
            <a:pPr marL="838200" indent="-838200"/>
            <a:br>
              <a:rPr lang="cs-CZ" altLang="cs-CZ" sz="2900" b="1" dirty="0"/>
            </a:br>
            <a:br>
              <a:rPr lang="cs-CZ" altLang="cs-CZ" sz="2900" b="1" dirty="0"/>
            </a:br>
            <a:br>
              <a:rPr lang="cs-CZ" altLang="cs-CZ" sz="2900" b="1" dirty="0"/>
            </a:br>
            <a:r>
              <a:rPr lang="cs-CZ" altLang="cs-CZ" sz="2900" b="1" dirty="0"/>
              <a:t>Promýšlení výukových strategií a podmínek</a:t>
            </a:r>
            <a:br>
              <a:rPr lang="cs-CZ" altLang="cs-CZ" sz="2900" b="1" dirty="0"/>
            </a:br>
            <a:br>
              <a:rPr lang="cs-CZ" altLang="cs-CZ" sz="2900" b="1" dirty="0"/>
            </a:br>
            <a:endParaRPr lang="cs-CZ" altLang="cs-CZ" sz="2900" b="1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126C81A-0158-4EDC-9D95-1D4EF3DE5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2939" y="1351722"/>
            <a:ext cx="9452941" cy="468209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000" dirty="0">
                <a:latin typeface="+mj-lt"/>
              </a:rPr>
              <a:t> </a:t>
            </a:r>
          </a:p>
          <a:p>
            <a:pPr marL="541338" indent="-541338">
              <a:buNone/>
              <a:defRPr/>
            </a:pPr>
            <a:r>
              <a:rPr lang="cs-CZ" sz="2000" dirty="0">
                <a:latin typeface="+mj-lt"/>
              </a:rPr>
              <a:t>        Učební zadání jsou řazena určitým způsobem, vyjadřujícím strategii výukového postupu: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400" i="1" dirty="0">
              <a:latin typeface="+mj-lt"/>
            </a:endParaRPr>
          </a:p>
          <a:p>
            <a:pPr marL="804863" lvl="1" indent="0">
              <a:buFont typeface="Wingdings" panose="05000000000000000000" pitchFamily="2" charset="2"/>
              <a:buChar char="Ø"/>
              <a:defRPr/>
            </a:pPr>
            <a:r>
              <a:rPr lang="cs-CZ" sz="2200" i="1" dirty="0">
                <a:latin typeface="+mj-lt"/>
              </a:rPr>
              <a:t>      induktivní</a:t>
            </a:r>
          </a:p>
          <a:p>
            <a:pPr marL="808038" indent="461963">
              <a:buFont typeface="Wingdings" panose="05000000000000000000" pitchFamily="2" charset="2"/>
              <a:buChar char="Ø"/>
              <a:defRPr/>
            </a:pPr>
            <a:r>
              <a:rPr lang="cs-CZ" sz="2400" i="1" dirty="0">
                <a:latin typeface="+mj-lt"/>
              </a:rPr>
              <a:t> deduktivní</a:t>
            </a:r>
          </a:p>
          <a:p>
            <a:pPr marL="804863" indent="0">
              <a:buFont typeface="Wingdings" panose="05000000000000000000" pitchFamily="2" charset="2"/>
              <a:buChar char="Ø"/>
              <a:defRPr/>
            </a:pPr>
            <a:r>
              <a:rPr lang="cs-CZ" sz="2400" i="1" dirty="0">
                <a:latin typeface="+mj-lt"/>
              </a:rPr>
              <a:t>    sociálně zprostředkovaná výuka</a:t>
            </a:r>
          </a:p>
          <a:p>
            <a:pPr marL="0" indent="0" eaLnBrk="1" hangingPunct="1">
              <a:buNone/>
              <a:defRPr/>
            </a:pPr>
            <a:endParaRPr lang="cs-CZ" sz="2400" i="1" dirty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>
                <a:latin typeface="+mj-lt"/>
              </a:rPr>
              <a:t>Podmínky výuky</a:t>
            </a:r>
            <a:r>
              <a:rPr lang="cs-CZ" sz="2400" dirty="0">
                <a:latin typeface="+mj-lt"/>
              </a:rPr>
              <a:t> uvedeme jako</a:t>
            </a:r>
            <a:r>
              <a:rPr lang="cs-CZ" sz="2400" i="1" dirty="0">
                <a:latin typeface="+mj-lt"/>
              </a:rPr>
              <a:t> metodické poznámky.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65A29-82DF-4897-B57A-F5B902ED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AF455-2388-4472-A135-41E24B948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latin typeface="+mj-lt"/>
              </a:rPr>
              <a:t> navrhnout a v praxi aplikovat rámcovou přípravu výuky vybraného tématu nebo tematického celku učiva;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vysvětlit možné způsoby zjišťování a ovlivňování žákova pojetí učiva;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formulovat učební úlohy různé kognitivní náročnosti; </a:t>
            </a:r>
          </a:p>
          <a:p>
            <a:r>
              <a:rPr lang="cs-CZ" dirty="0">
                <a:latin typeface="+mj-lt"/>
              </a:rPr>
              <a:t>zdůvodnit uplatňované výukové metody v průběhu vlastní učitelské praxe, zpětně je kriticky posoudit a navrhnout další možné alternativy zprostředkování stejného (obdobného) učiva; </a:t>
            </a:r>
          </a:p>
          <a:p>
            <a:r>
              <a:rPr lang="cs-CZ" dirty="0">
                <a:latin typeface="+mj-lt"/>
              </a:rPr>
              <a:t>zvolit adekvátní způsob hodnocení žáků s ohledem na stanovený cíl výuky;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ukázat na příkladech různé možnosti hodnocení žáků a posoudit jejich výhody a nevýhody.</a:t>
            </a:r>
          </a:p>
        </p:txBody>
      </p:sp>
    </p:spTree>
    <p:extLst>
      <p:ext uri="{BB962C8B-B14F-4D97-AF65-F5344CB8AC3E}">
        <p14:creationId xmlns:p14="http://schemas.microsoft.com/office/powerpoint/2010/main" val="26455878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2984258-E855-4012-989F-2E818E299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0036" y="365125"/>
            <a:ext cx="10515600" cy="1325563"/>
          </a:xfrm>
        </p:spPr>
        <p:txBody>
          <a:bodyPr/>
          <a:lstStyle/>
          <a:p>
            <a:pPr marL="838200" indent="-838200"/>
            <a:r>
              <a:rPr lang="cs-CZ" altLang="cs-CZ" sz="2900" b="1" dirty="0"/>
              <a:t>Promýšlení evaluačních nástrojů a postupů</a:t>
            </a:r>
            <a:br>
              <a:rPr lang="cs-CZ" altLang="cs-CZ" sz="2900" b="1" dirty="0"/>
            </a:br>
            <a:endParaRPr lang="cs-CZ" altLang="cs-CZ" sz="2900" b="1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D8A7B33-A977-4393-8BA4-6153BD3A9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6364" y="1224643"/>
            <a:ext cx="9364436" cy="479515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000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>
                <a:latin typeface="+mj-lt"/>
              </a:rPr>
              <a:t>Jak zjistíme, zda bylo dosaženo stanovených cílů?</a:t>
            </a:r>
            <a:endParaRPr lang="cs-CZ" sz="2000" u="sng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latin typeface="+mj-lt"/>
              </a:rPr>
              <a:t>Určení kritérií a indikátorů pro hodnocení ve vztahu k cíli.</a:t>
            </a:r>
            <a:endParaRPr lang="cs-CZ" sz="24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b="1" dirty="0">
                <a:latin typeface="+mj-lt"/>
              </a:rPr>
              <a:t>Možnosti: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prezentace výstupního produktu žáků, vyhodnocení na základě předem dohodnutých kritérií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didaktický test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sebehodnocení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další možnosti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i="1" dirty="0">
              <a:latin typeface="+mj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17B2-67A5-48D9-8D5C-6BB1C2AD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10EAC-8E20-460C-80E3-939580625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dirty="0">
                <a:latin typeface="+mj-lt"/>
              </a:rPr>
              <a:t>Použitá literatura:</a:t>
            </a:r>
          </a:p>
          <a:p>
            <a:pPr marL="0" indent="0" fontAlgn="t">
              <a:buNone/>
            </a:pPr>
            <a:endParaRPr lang="cs-CZ" sz="3200" dirty="0">
              <a:latin typeface="+mj-lt"/>
            </a:endParaRPr>
          </a:p>
          <a:p>
            <a:pPr marL="0" indent="0" fontAlgn="t">
              <a:buNone/>
            </a:pPr>
            <a:r>
              <a:rPr lang="cs-CZ" sz="3200" dirty="0">
                <a:latin typeface="+mj-lt"/>
              </a:rPr>
              <a:t>Skalková, J. (2007). </a:t>
            </a:r>
            <a:r>
              <a:rPr lang="cs-CZ" sz="3200" i="1" dirty="0">
                <a:latin typeface="+mj-lt"/>
              </a:rPr>
              <a:t>Obecná didaktika</a:t>
            </a:r>
            <a:r>
              <a:rPr lang="cs-CZ" sz="3200" dirty="0">
                <a:latin typeface="+mj-lt"/>
              </a:rPr>
              <a:t>. Praha: Grada. </a:t>
            </a:r>
          </a:p>
          <a:p>
            <a:pPr marL="0" indent="0" fontAlgn="t">
              <a:buNone/>
            </a:pPr>
            <a:r>
              <a:rPr lang="cs-CZ" sz="3200" dirty="0">
                <a:latin typeface="+mj-lt"/>
              </a:rPr>
              <a:t>Pasch, M. et al. (2005). </a:t>
            </a:r>
            <a:r>
              <a:rPr lang="cs-CZ" sz="3200" i="1" dirty="0">
                <a:latin typeface="+mj-lt"/>
              </a:rPr>
              <a:t>Od vzdělávacího programu k vyučovací hodině</a:t>
            </a:r>
            <a:r>
              <a:rPr lang="cs-CZ" sz="3200" dirty="0">
                <a:latin typeface="+mj-lt"/>
              </a:rPr>
              <a:t>. Praha: Portál.</a:t>
            </a:r>
          </a:p>
          <a:p>
            <a:pPr marL="0" indent="0" fontAlgn="t">
              <a:buNone/>
            </a:pPr>
            <a:r>
              <a:rPr lang="cs-CZ" sz="3200" dirty="0" err="1">
                <a:latin typeface="+mj-lt"/>
              </a:rPr>
              <a:t>Petty</a:t>
            </a:r>
            <a:r>
              <a:rPr lang="cs-CZ" sz="3200" dirty="0">
                <a:latin typeface="+mj-lt"/>
              </a:rPr>
              <a:t>, J. (2006). Moderní vyučování. Praha: Portál.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26420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1BDCE-5249-4A92-9D74-67D7A1B32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B2C499-8046-4A88-8D14-9DC2BA2A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2373"/>
            <a:ext cx="10515600" cy="4351338"/>
          </a:xfrm>
        </p:spPr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Přeji hodně zdaru při studiu i zpracování úkolu</a:t>
            </a:r>
          </a:p>
          <a:p>
            <a:pPr marL="0" indent="0" algn="ctr">
              <a:buNone/>
            </a:pPr>
            <a:r>
              <a:rPr lang="cs-CZ" dirty="0"/>
              <a:t>a v případě potřeby obraťte se </a:t>
            </a:r>
          </a:p>
          <a:p>
            <a:pPr marL="0" indent="0" algn="ctr">
              <a:buNone/>
            </a:pPr>
            <a:r>
              <a:rPr lang="cs-CZ" dirty="0"/>
              <a:t>a adresu: horka@ped.muni.cz</a:t>
            </a:r>
          </a:p>
        </p:txBody>
      </p:sp>
    </p:spTree>
    <p:extLst>
      <p:ext uri="{BB962C8B-B14F-4D97-AF65-F5344CB8AC3E}">
        <p14:creationId xmlns:p14="http://schemas.microsoft.com/office/powerpoint/2010/main" val="346700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A219F-126C-4DF2-8543-9C96E672E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 ke zkoušce ze ŠP: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60F6E0-988A-4784-AA80-7FE6B4320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1. Školní pedagogika. </a:t>
            </a:r>
          </a:p>
          <a:p>
            <a:pPr marL="0" indent="0">
              <a:buNone/>
            </a:pPr>
            <a:r>
              <a:rPr lang="cs-CZ" dirty="0"/>
              <a:t>2. Vzdělávací a kurikulární politika, kurikulární dokumenty. </a:t>
            </a:r>
          </a:p>
          <a:p>
            <a:pPr marL="0" indent="0">
              <a:buNone/>
            </a:pPr>
            <a:r>
              <a:rPr lang="cs-CZ" dirty="0"/>
              <a:t>3. Výukové metody a formy. </a:t>
            </a:r>
          </a:p>
          <a:p>
            <a:pPr marL="0" indent="0">
              <a:buNone/>
            </a:pPr>
            <a:r>
              <a:rPr lang="cs-CZ" dirty="0"/>
              <a:t>4. Vzdělávací a školský systém, škola jako instituce a organizace. škola a její funkce, škola jako učební prostředí. </a:t>
            </a:r>
          </a:p>
          <a:p>
            <a:pPr marL="0" indent="0">
              <a:buNone/>
            </a:pPr>
            <a:r>
              <a:rPr lang="cs-CZ" dirty="0"/>
              <a:t>5. Důvody vzniku školy a její úloha ve společnosti. </a:t>
            </a:r>
          </a:p>
          <a:p>
            <a:pPr marL="0" indent="0">
              <a:buNone/>
            </a:pPr>
            <a:r>
              <a:rPr lang="cs-CZ" dirty="0"/>
              <a:t>6. Vývoj české školy. Škola pro budoucnost: budoucnost pro školu. </a:t>
            </a:r>
          </a:p>
          <a:p>
            <a:pPr marL="0" indent="0">
              <a:buNone/>
            </a:pPr>
            <a:r>
              <a:rPr lang="cs-CZ" dirty="0"/>
              <a:t>7. Pedagogický výzkum jako pomocník učitele. </a:t>
            </a:r>
          </a:p>
          <a:p>
            <a:pPr marL="0" indent="0">
              <a:buNone/>
            </a:pPr>
            <a:r>
              <a:rPr lang="cs-CZ" dirty="0"/>
              <a:t>8. Učebnice a další didaktická média. </a:t>
            </a:r>
          </a:p>
          <a:p>
            <a:pPr marL="0" indent="0">
              <a:buNone/>
            </a:pPr>
            <a:r>
              <a:rPr lang="cs-CZ" dirty="0"/>
              <a:t>9. Výuka: vyučování a učení, aktéři a procesy školní výuky. </a:t>
            </a:r>
          </a:p>
          <a:p>
            <a:pPr marL="0" indent="0">
              <a:buNone/>
            </a:pPr>
            <a:r>
              <a:rPr lang="cs-CZ" dirty="0"/>
              <a:t>10. Kurikulum: cíle a obsahy školního vzdělávání a jejich transformace, kurikulární procesy. </a:t>
            </a:r>
          </a:p>
          <a:p>
            <a:pPr marL="0" indent="0">
              <a:buNone/>
            </a:pPr>
            <a:r>
              <a:rPr lang="cs-CZ" dirty="0"/>
              <a:t>11. Hodnocení učebního procesu žáků a výsledků žáků – typy a funkce hodnocení. </a:t>
            </a:r>
          </a:p>
          <a:p>
            <a:pPr marL="0" indent="0">
              <a:buNone/>
            </a:pPr>
            <a:r>
              <a:rPr lang="cs-CZ" dirty="0"/>
              <a:t>12. Hodnocení výsledků žáků – formy hodnocení, základní požadavky na hodnocení.</a:t>
            </a:r>
          </a:p>
        </p:txBody>
      </p:sp>
    </p:spTree>
    <p:extLst>
      <p:ext uri="{BB962C8B-B14F-4D97-AF65-F5344CB8AC3E}">
        <p14:creationId xmlns:p14="http://schemas.microsoft.com/office/powerpoint/2010/main" val="3187329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872CF-3356-432B-9414-A21AF294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 ke studiu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16D38-D2E5-41EB-B6F0-186950E30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Povinná: </a:t>
            </a:r>
          </a:p>
          <a:p>
            <a:pPr marL="0" indent="0">
              <a:buNone/>
            </a:pPr>
            <a:r>
              <a:rPr lang="cs-CZ" dirty="0"/>
              <a:t>Pasch, M. et. Al. (2005). </a:t>
            </a:r>
            <a:r>
              <a:rPr lang="cs-CZ" i="1" dirty="0"/>
              <a:t>Od vzdělávacího programu k vyučovací hodině</a:t>
            </a:r>
            <a:r>
              <a:rPr lang="cs-CZ" dirty="0"/>
              <a:t>. Praha: Portál.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Kratochvílová, J. (2011). </a:t>
            </a:r>
            <a:r>
              <a:rPr lang="cs-CZ" i="1" dirty="0"/>
              <a:t>Hodnocení a sebehodnocení žáků, Zkušenosti z České republiky i Evropských škol</a:t>
            </a:r>
            <a:r>
              <a:rPr lang="cs-CZ" dirty="0"/>
              <a:t>. Brno: MSD.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dirty="0"/>
              <a:t>Doporučená:</a:t>
            </a:r>
          </a:p>
          <a:p>
            <a:pPr marL="0" indent="0">
              <a:buNone/>
            </a:pPr>
            <a:r>
              <a:rPr lang="cs-CZ" dirty="0"/>
              <a:t>Janíková, M. (2009). </a:t>
            </a:r>
            <a:r>
              <a:rPr lang="cs-CZ" i="1" dirty="0"/>
              <a:t>Základy školní pedagogiky</a:t>
            </a:r>
            <a:r>
              <a:rPr lang="cs-CZ" dirty="0"/>
              <a:t>. 1. vydání. Brno: Masarykova univerzita.</a:t>
            </a:r>
          </a:p>
          <a:p>
            <a:pPr marL="0" indent="0">
              <a:buNone/>
            </a:pPr>
            <a:r>
              <a:rPr lang="cs-CZ" dirty="0"/>
              <a:t>Skalková, J. </a:t>
            </a:r>
            <a:r>
              <a:rPr lang="cs-CZ" i="1" dirty="0"/>
              <a:t>(2007). Obecná didaktika</a:t>
            </a:r>
            <a:r>
              <a:rPr lang="cs-CZ" dirty="0"/>
              <a:t>. Praha: Grada.</a:t>
            </a:r>
          </a:p>
          <a:p>
            <a:pPr marL="0" indent="0">
              <a:buNone/>
            </a:pPr>
            <a:r>
              <a:rPr lang="cs-CZ" dirty="0"/>
              <a:t>Slavík, J. (1999). </a:t>
            </a:r>
            <a:r>
              <a:rPr lang="cs-CZ" i="1" dirty="0"/>
              <a:t>Hodnocení v současné škole : východiska a nové metody pro praxi</a:t>
            </a:r>
            <a:r>
              <a:rPr lang="cs-CZ" dirty="0"/>
              <a:t>. Praha: Portál.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42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0CE24-98D1-408F-8951-41422D36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Portfoliový úko</a:t>
            </a:r>
            <a:r>
              <a:rPr lang="cs-CZ" sz="4000" dirty="0"/>
              <a:t>l</a:t>
            </a:r>
            <a:br>
              <a:rPr lang="cs-CZ" sz="4000" dirty="0"/>
            </a:br>
            <a:r>
              <a:rPr lang="cs-CZ" sz="4000" dirty="0"/>
              <a:t>Jak postupovat?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712497-6763-4B4E-8C42-90701B3190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pPr marL="514350" indent="-514350">
              <a:buAutoNum type="romanUcPeriod"/>
            </a:pPr>
            <a:r>
              <a:rPr lang="cs-CZ" dirty="0"/>
              <a:t>Analýza školního vzdělávacího programu (ŠVP) a učiva vybraného tematického celku.</a:t>
            </a:r>
          </a:p>
          <a:p>
            <a:pPr marL="514350" indent="-514350">
              <a:buAutoNum type="romanUcPeriod"/>
            </a:pPr>
            <a:r>
              <a:rPr lang="cs-CZ" dirty="0"/>
              <a:t>Kurikulární zpracování tematického celku (viz tabulka k formální struktuře portfoliového úkolu).</a:t>
            </a:r>
          </a:p>
        </p:txBody>
      </p:sp>
    </p:spTree>
    <p:extLst>
      <p:ext uri="{BB962C8B-B14F-4D97-AF65-F5344CB8AC3E}">
        <p14:creationId xmlns:p14="http://schemas.microsoft.com/office/powerpoint/2010/main" val="115598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B5301-7649-4144-80CD-3C0DE2F0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I. </a:t>
            </a:r>
            <a:r>
              <a:rPr lang="cs-CZ" sz="3600" b="1" dirty="0"/>
              <a:t>Analýza školního vzdělávacího programu (ŠVP) a učiva vybraného tematického celku: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283F41-00C2-41DC-808C-FCE0C2B5E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690688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>
                <a:latin typeface="+mj-lt"/>
              </a:rPr>
              <a:t>Vyberte si školu, jejíž ŠVP je pro Vás dostupný (příp. i na webových stránkách školy). Prostudujte její ŠVP a odpovězte na otázky: Jaká ke deklarovaná charakteristika školy? Na jakých deklarovaných principech/strategiích daný ŠVP staví? Odpovědi shrňte do jednoho odstavce. 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</a:rPr>
              <a:t>Zaměřte se na </a:t>
            </a:r>
            <a:r>
              <a:rPr lang="cs-CZ" b="1" dirty="0">
                <a:latin typeface="+mj-lt"/>
              </a:rPr>
              <a:t>prezentaci</a:t>
            </a:r>
            <a:r>
              <a:rPr lang="cs-CZ" dirty="0">
                <a:latin typeface="+mj-lt"/>
              </a:rPr>
              <a:t> jednoho ze svých </a:t>
            </a:r>
            <a:r>
              <a:rPr lang="cs-CZ" b="1" dirty="0">
                <a:latin typeface="+mj-lt"/>
              </a:rPr>
              <a:t>aprobačních předmětů </a:t>
            </a:r>
            <a:r>
              <a:rPr lang="cs-CZ" dirty="0">
                <a:latin typeface="+mj-lt"/>
              </a:rPr>
              <a:t>v daném ŠVP. Odpovězte na otázky: Jak jsou vymezeny </a:t>
            </a:r>
            <a:r>
              <a:rPr lang="cs-CZ" b="1" dirty="0">
                <a:latin typeface="+mj-lt"/>
              </a:rPr>
              <a:t>učivo a výstupy </a:t>
            </a:r>
            <a:r>
              <a:rPr lang="cs-CZ" dirty="0">
                <a:latin typeface="+mj-lt"/>
              </a:rPr>
              <a:t>pro daný vyučovací předmět? Srovnejte s filozofiemi vzdělávání u </a:t>
            </a:r>
            <a:r>
              <a:rPr lang="cs-CZ" dirty="0" err="1">
                <a:latin typeface="+mj-lt"/>
              </a:rPr>
              <a:t>Pasche</a:t>
            </a:r>
            <a:r>
              <a:rPr lang="cs-CZ" dirty="0">
                <a:latin typeface="+mj-lt"/>
              </a:rPr>
              <a:t> et al. (1998). Odpovědi shrňte do 1–2 odstavců.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274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3F4F8-83EE-4836-B92A-DD02A829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II. Kurikulární zpracování tematického celku </a:t>
            </a:r>
            <a:br>
              <a:rPr lang="cs-CZ" dirty="0"/>
            </a:br>
            <a:r>
              <a:rPr lang="cs-CZ" sz="3100" dirty="0"/>
              <a:t>(viz tabulka k formální struktuře portfoliového úkolu).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10B93-6096-43EF-8A62-92E867E29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latin typeface="+mj-lt"/>
              </a:rPr>
              <a:t>1.</a:t>
            </a:r>
            <a:r>
              <a:rPr lang="cs-CZ" sz="2400" dirty="0">
                <a:latin typeface="+mj-lt"/>
              </a:rPr>
              <a:t> </a:t>
            </a:r>
            <a:r>
              <a:rPr lang="cs-CZ" sz="2400" b="1" dirty="0">
                <a:latin typeface="+mj-lt"/>
              </a:rPr>
              <a:t>Vyberte </a:t>
            </a:r>
            <a:r>
              <a:rPr lang="cs-CZ" sz="2400" dirty="0">
                <a:latin typeface="+mj-lt"/>
              </a:rPr>
              <a:t>si jeden </a:t>
            </a:r>
            <a:r>
              <a:rPr lang="cs-CZ" sz="2400" b="1" dirty="0">
                <a:latin typeface="+mj-lt"/>
              </a:rPr>
              <a:t>tematický celek </a:t>
            </a:r>
            <a:r>
              <a:rPr lang="cs-CZ" sz="2400" dirty="0">
                <a:latin typeface="+mj-lt"/>
              </a:rPr>
              <a:t>z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dirty="0">
                <a:latin typeface="+mj-lt"/>
              </a:rPr>
              <a:t>vybraného aprobačního předmětu a jednoho ročníku, a zmapujte jeho pozici v ŠVP dané školy.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2. Naplánujte výuku daného tematického celku do několika vyučovacích jednotek (cca 3- 4 vyučovacích hodin):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a) Proveďte </a:t>
            </a:r>
            <a:r>
              <a:rPr lang="cs-CZ" sz="2400" b="1" dirty="0">
                <a:latin typeface="+mj-lt"/>
              </a:rPr>
              <a:t>didaktickou analýzu učiva </a:t>
            </a:r>
            <a:r>
              <a:rPr lang="cs-CZ" sz="2400" dirty="0">
                <a:latin typeface="+mj-lt"/>
              </a:rPr>
              <a:t>ze zvoleného tematického celku (pojmy, učební úlohy, mezipředmětové vztahy).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c) Formulujte </a:t>
            </a:r>
            <a:r>
              <a:rPr lang="cs-CZ" sz="2400" b="1" dirty="0">
                <a:latin typeface="+mj-lt"/>
              </a:rPr>
              <a:t>obecnější cíle </a:t>
            </a:r>
            <a:r>
              <a:rPr lang="cs-CZ" sz="2400" dirty="0">
                <a:latin typeface="+mj-lt"/>
              </a:rPr>
              <a:t>pro vybraný tematický celek. Následně daný tematický celek rozvrhněte do několika vyučovacích hodin, z nichž pro každou odvozené Z obecnějších cílů pro daný tematický celek odvoďte dílčí cíle pro vyučovací hodinu.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d) V souladu s tím navrhněte </a:t>
            </a:r>
            <a:r>
              <a:rPr lang="cs-CZ" sz="2400" b="1" dirty="0">
                <a:latin typeface="+mj-lt"/>
              </a:rPr>
              <a:t>činnosti (učební úlohy), </a:t>
            </a:r>
            <a:r>
              <a:rPr lang="cs-CZ" sz="2400" dirty="0">
                <a:latin typeface="+mj-lt"/>
              </a:rPr>
              <a:t>které byste v dané hodině použili.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 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8417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020" y="609600"/>
            <a:ext cx="9594981" cy="2514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 b="1" i="1" u="sng" dirty="0"/>
              <a:t>Formální struktura portfoliového úkolu</a:t>
            </a:r>
            <a:br>
              <a:rPr lang="cs-CZ" altLang="cs-CZ" sz="2500" b="1" i="1" u="sng" dirty="0"/>
            </a:br>
            <a:r>
              <a:rPr lang="cs-CZ" altLang="cs-CZ" sz="1900" b="1" dirty="0"/>
              <a:t>Předmět – vzdělávací oblast:                                                           Ročník:</a:t>
            </a:r>
            <a:br>
              <a:rPr lang="cs-CZ" altLang="cs-CZ" sz="1900" b="1" dirty="0"/>
            </a:br>
            <a:r>
              <a:rPr lang="cs-CZ" altLang="cs-CZ" sz="1900" b="1" dirty="0"/>
              <a:t>Tematický celek:                                      </a:t>
            </a:r>
            <a:br>
              <a:rPr lang="cs-CZ" altLang="cs-CZ" sz="1900" b="1" dirty="0"/>
            </a:br>
            <a:r>
              <a:rPr lang="cs-CZ" altLang="cs-CZ" sz="1900" b="1" dirty="0"/>
              <a:t>Téma (3-4 vyuč. jednotek) …..  </a:t>
            </a:r>
            <a:r>
              <a:rPr lang="cs-CZ" altLang="cs-CZ" sz="1900" b="1" i="1" dirty="0"/>
              <a:t>myšlenková mapa</a:t>
            </a:r>
            <a:br>
              <a:rPr lang="cs-CZ" altLang="cs-CZ" sz="1900" b="1" i="1" dirty="0"/>
            </a:br>
            <a:r>
              <a:rPr lang="cs-CZ" altLang="cs-CZ" sz="1900" b="1" dirty="0"/>
              <a:t>Cíle tématu:</a:t>
            </a:r>
            <a:r>
              <a:rPr lang="cs-CZ" altLang="cs-CZ" sz="1900" b="1" i="1" dirty="0"/>
              <a:t> – vybírat v RVP  („cíle“, „klíčové kompetence“ a „očekávané výstupy“)</a:t>
            </a:r>
            <a:r>
              <a:rPr lang="cs-CZ" altLang="cs-CZ" sz="1900" b="1" dirty="0"/>
              <a:t>:</a:t>
            </a:r>
            <a:br>
              <a:rPr lang="cs-CZ" altLang="cs-CZ" sz="1900" b="1" i="1" dirty="0"/>
            </a:br>
            <a:r>
              <a:rPr lang="cs-CZ" altLang="cs-CZ" sz="1900" i="1" dirty="0"/>
              <a:t>-</a:t>
            </a:r>
            <a:r>
              <a:rPr lang="cs-CZ" altLang="cs-CZ" sz="1900" b="1" i="1" dirty="0"/>
              <a:t> </a:t>
            </a:r>
            <a:r>
              <a:rPr lang="cs-CZ" altLang="cs-CZ" sz="1900" i="1" dirty="0"/>
              <a:t>kognitivní (vědomosti)                    </a:t>
            </a:r>
            <a:br>
              <a:rPr lang="cs-CZ" altLang="cs-CZ" sz="1900" i="1" dirty="0"/>
            </a:br>
            <a:r>
              <a:rPr lang="cs-CZ" altLang="cs-CZ" sz="1900" i="1" dirty="0"/>
              <a:t>- psychomotorické (dovednosti, schopnosti) </a:t>
            </a:r>
            <a:br>
              <a:rPr lang="cs-CZ" altLang="cs-CZ" sz="1900" i="1" dirty="0"/>
            </a:br>
            <a:r>
              <a:rPr lang="cs-CZ" altLang="cs-CZ" sz="1900" i="1" dirty="0"/>
              <a:t>- postojové - afektivní – výchovné (postoje, potřeby, zájmy, hodnoty)</a:t>
            </a:r>
            <a:r>
              <a:rPr lang="cs-CZ" altLang="cs-CZ" sz="2100" b="1" i="1" dirty="0"/>
              <a:t>  </a:t>
            </a:r>
          </a:p>
        </p:txBody>
      </p:sp>
      <p:graphicFrame>
        <p:nvGraphicFramePr>
          <p:cNvPr id="22616" name="Group 88"/>
          <p:cNvGraphicFramePr>
            <a:graphicFrameLocks noGrp="1"/>
          </p:cNvGraphicFramePr>
          <p:nvPr>
            <p:ph type="tbl" idx="1"/>
          </p:nvPr>
        </p:nvGraphicFramePr>
        <p:xfrm>
          <a:off x="1073019" y="2985799"/>
          <a:ext cx="9347331" cy="3945530"/>
        </p:xfrm>
        <a:graphic>
          <a:graphicData uri="http://schemas.openxmlformats.org/drawingml/2006/table">
            <a:tbl>
              <a:tblPr/>
              <a:tblGrid>
                <a:gridCol w="16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 vyuč. jednotky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cíle*)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strategie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Evaluační nástroje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Metodické 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 mapy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vyplývají  z cílů  tématu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učební úlohy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(zadání)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(otázky)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KONKRÉTNĚ, ve 2. 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334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2518</Words>
  <Application>Microsoft Office PowerPoint</Application>
  <PresentationFormat>Širokoúhlá obrazovka</PresentationFormat>
  <Paragraphs>265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Wingdings 2</vt:lpstr>
      <vt:lpstr>Motiv Office</vt:lpstr>
      <vt:lpstr>Informace o k předmětu Školní pedagogika  </vt:lpstr>
      <vt:lpstr>Výstupy z předmětu Školní pedagogika </vt:lpstr>
      <vt:lpstr>Prezentace aplikace PowerPoint</vt:lpstr>
      <vt:lpstr>Okruhy ke zkoušce ze ŠP:</vt:lpstr>
      <vt:lpstr>Literatura ke studiu</vt:lpstr>
      <vt:lpstr>Portfoliový úkol Jak postupovat? </vt:lpstr>
      <vt:lpstr>I. Analýza školního vzdělávacího programu (ŠVP) a učiva vybraného tematického celku:</vt:lpstr>
      <vt:lpstr>II. Kurikulární zpracování tematického celku  (viz tabulka k formální struktuře portfoliového úkolu).</vt:lpstr>
      <vt:lpstr>Formální struktura portfoliového úkolu Předmět – vzdělávací oblast:                                                           Ročník: Tematický celek:                                       Téma (3-4 vyuč. jednotek) …..  myšlenková mapa Cíle tématu: – vybírat v RVP  („cíle“, „klíčové kompetence“ a „očekávané výstupy“): - kognitivní (vědomosti)                     - psychomotorické (dovednosti, schopnosti)  - postojové - afektivní – výchovné (postoje, potřeby, zájmy, hodnoty)  </vt:lpstr>
      <vt:lpstr>Didaktická analýza učiva (pojmová, operační/učební úlohy a mezipředmětová)</vt:lpstr>
      <vt:lpstr>1. Pojmová analýza - analýza stěžejních pojmů v tématu  a vztahů mezi nimi. </vt:lpstr>
      <vt:lpstr>Prezentace aplikace PowerPoint</vt:lpstr>
      <vt:lpstr>Prezentace aplikace PowerPoint</vt:lpstr>
      <vt:lpstr>Prezentace aplikace PowerPoint</vt:lpstr>
      <vt:lpstr>Výukový cíl</vt:lpstr>
      <vt:lpstr>Struktura cílů tématu – 3 složky (domény)</vt:lpstr>
      <vt:lpstr>Požadavky na formulaci výukového cíle</vt:lpstr>
      <vt:lpstr>Náročnost výukových cílů</vt:lpstr>
      <vt:lpstr>Didaktická analýza učiva - operační</vt:lpstr>
      <vt:lpstr>Zásady pro tvorbu učebních úloh neboli jak je tvořit</vt:lpstr>
      <vt:lpstr>4. Formulace úkolů - vzrušující, provokující, lákavá výzva</vt:lpstr>
      <vt:lpstr>Učební úlohy a jejich kognitivní náročnost podle  B. Blooma </vt:lpstr>
      <vt:lpstr>2. Úlohy na porozumění </vt:lpstr>
      <vt:lpstr>3. Úlohy na aplikaci </vt:lpstr>
      <vt:lpstr>4. Úlohy na analýzu </vt:lpstr>
      <vt:lpstr>5. Úlohy na syntézu /tvořivost</vt:lpstr>
      <vt:lpstr>6. Úlohy na hodnocení </vt:lpstr>
      <vt:lpstr>7. Úlohy vedoucí k tvorbě originálních produktů  7. úroveň náročnosti přiřadili k původní Bloomově  taxonomii jeho následovníci.  Revize původní taxonomie má zpřesnit náhled na výsledky kognitivních aktivit žáků (tým pod vedením D. B. Krathwola)  </vt:lpstr>
      <vt:lpstr>   Promýšlení výukových strategií a podmínek  </vt:lpstr>
      <vt:lpstr>Promýšlení evaluačních nástrojů a postupů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Kurikulární činnosti učitele</dc:title>
  <dc:creator>Horka</dc:creator>
  <cp:lastModifiedBy>Hana Horká</cp:lastModifiedBy>
  <cp:revision>61</cp:revision>
  <dcterms:created xsi:type="dcterms:W3CDTF">2019-10-06T17:01:13Z</dcterms:created>
  <dcterms:modified xsi:type="dcterms:W3CDTF">2019-11-07T20:27:48Z</dcterms:modified>
</cp:coreProperties>
</file>