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97"/>
  </p:notesMasterIdLst>
  <p:sldIdLst>
    <p:sldId id="256" r:id="rId2"/>
    <p:sldId id="378" r:id="rId3"/>
    <p:sldId id="37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41" r:id="rId12"/>
    <p:sldId id="342" r:id="rId13"/>
    <p:sldId id="343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7" r:id="rId23"/>
    <p:sldId id="364" r:id="rId24"/>
    <p:sldId id="365" r:id="rId25"/>
    <p:sldId id="367" r:id="rId26"/>
    <p:sldId id="368" r:id="rId27"/>
    <p:sldId id="377" r:id="rId28"/>
    <p:sldId id="261" r:id="rId29"/>
    <p:sldId id="257" r:id="rId30"/>
    <p:sldId id="258" r:id="rId31"/>
    <p:sldId id="262" r:id="rId32"/>
    <p:sldId id="259" r:id="rId33"/>
    <p:sldId id="331" r:id="rId34"/>
    <p:sldId id="263" r:id="rId35"/>
    <p:sldId id="264" r:id="rId36"/>
    <p:sldId id="266" r:id="rId37"/>
    <p:sldId id="265" r:id="rId38"/>
    <p:sldId id="269" r:id="rId39"/>
    <p:sldId id="270" r:id="rId40"/>
    <p:sldId id="271" r:id="rId41"/>
    <p:sldId id="332" r:id="rId42"/>
    <p:sldId id="272" r:id="rId43"/>
    <p:sldId id="273" r:id="rId44"/>
    <p:sldId id="274" r:id="rId45"/>
    <p:sldId id="275" r:id="rId46"/>
    <p:sldId id="277" r:id="rId47"/>
    <p:sldId id="279" r:id="rId48"/>
    <p:sldId id="333" r:id="rId49"/>
    <p:sldId id="280" r:id="rId50"/>
    <p:sldId id="281" r:id="rId51"/>
    <p:sldId id="282" r:id="rId52"/>
    <p:sldId id="283" r:id="rId53"/>
    <p:sldId id="285" r:id="rId54"/>
    <p:sldId id="286" r:id="rId55"/>
    <p:sldId id="287" r:id="rId56"/>
    <p:sldId id="295" r:id="rId57"/>
    <p:sldId id="296" r:id="rId58"/>
    <p:sldId id="297" r:id="rId59"/>
    <p:sldId id="298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300" r:id="rId68"/>
    <p:sldId id="307" r:id="rId69"/>
    <p:sldId id="302" r:id="rId70"/>
    <p:sldId id="304" r:id="rId71"/>
    <p:sldId id="308" r:id="rId72"/>
    <p:sldId id="309" r:id="rId73"/>
    <p:sldId id="310" r:id="rId74"/>
    <p:sldId id="335" r:id="rId75"/>
    <p:sldId id="312" r:id="rId76"/>
    <p:sldId id="334" r:id="rId77"/>
    <p:sldId id="318" r:id="rId78"/>
    <p:sldId id="319" r:id="rId79"/>
    <p:sldId id="320" r:id="rId80"/>
    <p:sldId id="336" r:id="rId81"/>
    <p:sldId id="337" r:id="rId82"/>
    <p:sldId id="338" r:id="rId83"/>
    <p:sldId id="321" r:id="rId84"/>
    <p:sldId id="322" r:id="rId85"/>
    <p:sldId id="323" r:id="rId86"/>
    <p:sldId id="324" r:id="rId87"/>
    <p:sldId id="306" r:id="rId88"/>
    <p:sldId id="326" r:id="rId89"/>
    <p:sldId id="330" r:id="rId90"/>
    <p:sldId id="339" r:id="rId91"/>
    <p:sldId id="327" r:id="rId92"/>
    <p:sldId id="267" r:id="rId93"/>
    <p:sldId id="268" r:id="rId94"/>
    <p:sldId id="328" r:id="rId95"/>
    <p:sldId id="340" r:id="rId9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60D03-1548-413A-8651-CBE271A81AD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5583339-727A-450F-A904-672B7B5F53CB}">
      <dgm:prSet phldrT="[Text]"/>
      <dgm:spPr/>
      <dgm:t>
        <a:bodyPr/>
        <a:lstStyle/>
        <a:p>
          <a:r>
            <a:rPr lang="cs-CZ" dirty="0" smtClean="0"/>
            <a:t>Pedagogická diagnostika</a:t>
          </a:r>
          <a:endParaRPr lang="cs-CZ" dirty="0"/>
        </a:p>
      </dgm:t>
    </dgm:pt>
    <dgm:pt modelId="{50821267-58A4-4881-B7F9-8ADEB192E9C1}" type="parTrans" cxnId="{FDDACD51-BFDF-46B3-B570-247A0C2F96EC}">
      <dgm:prSet/>
      <dgm:spPr/>
      <dgm:t>
        <a:bodyPr/>
        <a:lstStyle/>
        <a:p>
          <a:endParaRPr lang="cs-CZ"/>
        </a:p>
      </dgm:t>
    </dgm:pt>
    <dgm:pt modelId="{D799CFC7-739A-43F8-8995-733C003C4A37}" type="sibTrans" cxnId="{FDDACD51-BFDF-46B3-B570-247A0C2F96EC}">
      <dgm:prSet/>
      <dgm:spPr/>
      <dgm:t>
        <a:bodyPr/>
        <a:lstStyle/>
        <a:p>
          <a:endParaRPr lang="cs-CZ"/>
        </a:p>
      </dgm:t>
    </dgm:pt>
    <dgm:pt modelId="{2E7C67C7-114A-4020-B7AC-C24665B5A3EC}">
      <dgm:prSet phldrT="[Text]"/>
      <dgm:spPr/>
      <dgm:t>
        <a:bodyPr/>
        <a:lstStyle/>
        <a:p>
          <a:r>
            <a:rPr lang="cs-CZ" dirty="0" smtClean="0"/>
            <a:t>Psychologická diagnostika</a:t>
          </a:r>
          <a:endParaRPr lang="cs-CZ" dirty="0"/>
        </a:p>
      </dgm:t>
    </dgm:pt>
    <dgm:pt modelId="{AD39E7FF-7C12-40A2-9A61-7CB8E78AD71D}" type="parTrans" cxnId="{A0FFE1FE-1568-43E5-9A0A-C06F09379904}">
      <dgm:prSet/>
      <dgm:spPr/>
      <dgm:t>
        <a:bodyPr/>
        <a:lstStyle/>
        <a:p>
          <a:endParaRPr lang="cs-CZ"/>
        </a:p>
      </dgm:t>
    </dgm:pt>
    <dgm:pt modelId="{D140E7B5-ED11-449C-B9D5-B06BB9C66FF0}" type="sibTrans" cxnId="{A0FFE1FE-1568-43E5-9A0A-C06F09379904}">
      <dgm:prSet/>
      <dgm:spPr/>
      <dgm:t>
        <a:bodyPr/>
        <a:lstStyle/>
        <a:p>
          <a:endParaRPr lang="cs-CZ"/>
        </a:p>
      </dgm:t>
    </dgm:pt>
    <dgm:pt modelId="{4D90B654-4231-4554-B146-2C9ECA0D92F6}" type="pres">
      <dgm:prSet presAssocID="{90B60D03-1548-413A-8651-CBE271A81AD9}" presName="compositeShape" presStyleCnt="0">
        <dgm:presLayoutVars>
          <dgm:chMax val="7"/>
          <dgm:dir/>
          <dgm:resizeHandles val="exact"/>
        </dgm:presLayoutVars>
      </dgm:prSet>
      <dgm:spPr/>
    </dgm:pt>
    <dgm:pt modelId="{C83C91A8-6C6F-4D67-AC45-FC083B96B298}" type="pres">
      <dgm:prSet presAssocID="{25583339-727A-450F-A904-672B7B5F53CB}" presName="circ1" presStyleLbl="vennNode1" presStyleIdx="0" presStyleCnt="2"/>
      <dgm:spPr/>
      <dgm:t>
        <a:bodyPr/>
        <a:lstStyle/>
        <a:p>
          <a:endParaRPr lang="cs-CZ"/>
        </a:p>
      </dgm:t>
    </dgm:pt>
    <dgm:pt modelId="{FA9248A4-17C2-41E4-9C21-2B4AC885AC78}" type="pres">
      <dgm:prSet presAssocID="{25583339-727A-450F-A904-672B7B5F53C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788D77-40E8-4B02-B7D7-3D79B85766E6}" type="pres">
      <dgm:prSet presAssocID="{2E7C67C7-114A-4020-B7AC-C24665B5A3EC}" presName="circ2" presStyleLbl="vennNode1" presStyleIdx="1" presStyleCnt="2"/>
      <dgm:spPr/>
      <dgm:t>
        <a:bodyPr/>
        <a:lstStyle/>
        <a:p>
          <a:endParaRPr lang="cs-CZ"/>
        </a:p>
      </dgm:t>
    </dgm:pt>
    <dgm:pt modelId="{E1105472-B873-4CC0-AE4A-3B4C57EBB568}" type="pres">
      <dgm:prSet presAssocID="{2E7C67C7-114A-4020-B7AC-C24665B5A3E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0FFE1FE-1568-43E5-9A0A-C06F09379904}" srcId="{90B60D03-1548-413A-8651-CBE271A81AD9}" destId="{2E7C67C7-114A-4020-B7AC-C24665B5A3EC}" srcOrd="1" destOrd="0" parTransId="{AD39E7FF-7C12-40A2-9A61-7CB8E78AD71D}" sibTransId="{D140E7B5-ED11-449C-B9D5-B06BB9C66FF0}"/>
    <dgm:cxn modelId="{0954B053-F8F9-4A71-B4D5-31AFAC3EF2F8}" type="presOf" srcId="{25583339-727A-450F-A904-672B7B5F53CB}" destId="{C83C91A8-6C6F-4D67-AC45-FC083B96B298}" srcOrd="0" destOrd="0" presId="urn:microsoft.com/office/officeart/2005/8/layout/venn1"/>
    <dgm:cxn modelId="{671DA92B-EA27-4475-8B27-68192E7871D2}" type="presOf" srcId="{25583339-727A-450F-A904-672B7B5F53CB}" destId="{FA9248A4-17C2-41E4-9C21-2B4AC885AC78}" srcOrd="1" destOrd="0" presId="urn:microsoft.com/office/officeart/2005/8/layout/venn1"/>
    <dgm:cxn modelId="{30DE76F8-0E86-4B93-AD90-BDDC53D4E2B5}" type="presOf" srcId="{2E7C67C7-114A-4020-B7AC-C24665B5A3EC}" destId="{E1105472-B873-4CC0-AE4A-3B4C57EBB568}" srcOrd="1" destOrd="0" presId="urn:microsoft.com/office/officeart/2005/8/layout/venn1"/>
    <dgm:cxn modelId="{D3B30B6F-A870-485D-8365-9B4556E95F53}" type="presOf" srcId="{90B60D03-1548-413A-8651-CBE271A81AD9}" destId="{4D90B654-4231-4554-B146-2C9ECA0D92F6}" srcOrd="0" destOrd="0" presId="urn:microsoft.com/office/officeart/2005/8/layout/venn1"/>
    <dgm:cxn modelId="{FDDACD51-BFDF-46B3-B570-247A0C2F96EC}" srcId="{90B60D03-1548-413A-8651-CBE271A81AD9}" destId="{25583339-727A-450F-A904-672B7B5F53CB}" srcOrd="0" destOrd="0" parTransId="{50821267-58A4-4881-B7F9-8ADEB192E9C1}" sibTransId="{D799CFC7-739A-43F8-8995-733C003C4A37}"/>
    <dgm:cxn modelId="{006749A4-4AD7-4C47-999F-76CC10782960}" type="presOf" srcId="{2E7C67C7-114A-4020-B7AC-C24665B5A3EC}" destId="{A2788D77-40E8-4B02-B7D7-3D79B85766E6}" srcOrd="0" destOrd="0" presId="urn:microsoft.com/office/officeart/2005/8/layout/venn1"/>
    <dgm:cxn modelId="{6769FA05-147E-45AD-91F0-F34C11D92AA3}" type="presParOf" srcId="{4D90B654-4231-4554-B146-2C9ECA0D92F6}" destId="{C83C91A8-6C6F-4D67-AC45-FC083B96B298}" srcOrd="0" destOrd="0" presId="urn:microsoft.com/office/officeart/2005/8/layout/venn1"/>
    <dgm:cxn modelId="{1324D037-15F5-4646-8B53-B906AD420FD8}" type="presParOf" srcId="{4D90B654-4231-4554-B146-2C9ECA0D92F6}" destId="{FA9248A4-17C2-41E4-9C21-2B4AC885AC78}" srcOrd="1" destOrd="0" presId="urn:microsoft.com/office/officeart/2005/8/layout/venn1"/>
    <dgm:cxn modelId="{B07E38CD-512D-454C-AFEC-4F65C1AA9A4D}" type="presParOf" srcId="{4D90B654-4231-4554-B146-2C9ECA0D92F6}" destId="{A2788D77-40E8-4B02-B7D7-3D79B85766E6}" srcOrd="2" destOrd="0" presId="urn:microsoft.com/office/officeart/2005/8/layout/venn1"/>
    <dgm:cxn modelId="{A3B058A6-3B07-46B2-9B45-D5B9C616D6EA}" type="presParOf" srcId="{4D90B654-4231-4554-B146-2C9ECA0D92F6}" destId="{E1105472-B873-4CC0-AE4A-3B4C57EBB56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C91A8-6C6F-4D67-AC45-FC083B96B298}">
      <dsp:nvSpPr>
        <dsp:cNvPr id="0" name=""/>
        <dsp:cNvSpPr/>
      </dsp:nvSpPr>
      <dsp:spPr>
        <a:xfrm>
          <a:off x="63693" y="201869"/>
          <a:ext cx="1571110" cy="15711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Pedagogická diagnostika</a:t>
          </a:r>
          <a:endParaRPr lang="cs-CZ" sz="1000" kern="1200" dirty="0"/>
        </a:p>
      </dsp:txBody>
      <dsp:txXfrm>
        <a:off x="283083" y="387137"/>
        <a:ext cx="905865" cy="1200575"/>
      </dsp:txXfrm>
    </dsp:sp>
    <dsp:sp modelId="{A2788D77-40E8-4B02-B7D7-3D79B85766E6}">
      <dsp:nvSpPr>
        <dsp:cNvPr id="0" name=""/>
        <dsp:cNvSpPr/>
      </dsp:nvSpPr>
      <dsp:spPr>
        <a:xfrm>
          <a:off x="1196025" y="201869"/>
          <a:ext cx="1571110" cy="15711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Psychologická diagnostika</a:t>
          </a:r>
          <a:endParaRPr lang="cs-CZ" sz="1000" kern="1200" dirty="0"/>
        </a:p>
      </dsp:txBody>
      <dsp:txXfrm>
        <a:off x="1641881" y="387137"/>
        <a:ext cx="905865" cy="120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23126-A367-4258-9DCE-B91679D5BB91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9160B-1F33-4FAB-A1B4-3FFACEAAF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33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061D4B-EAFE-40CB-A433-127F5A674EF6}" type="slidenum">
              <a:rPr lang="de-DE" altLang="cs-CZ" sz="1200" smtClean="0"/>
              <a:pPr/>
              <a:t>29</a:t>
            </a:fld>
            <a:endParaRPr lang="de-DE" altLang="cs-CZ" sz="1200" smtClean="0"/>
          </a:p>
        </p:txBody>
      </p:sp>
      <p:sp>
        <p:nvSpPr>
          <p:cNvPr id="11268" name="Zástupný symbol pro poznámky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780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164F2-9B3E-45DC-8820-DB4B5C1189C8}" type="slidenum">
              <a:rPr lang="cs-CZ" altLang="cs-CZ"/>
              <a:pPr/>
              <a:t>46</a:t>
            </a:fld>
            <a:endParaRPr lang="cs-CZ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886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EB587-7CAD-40E2-A769-7BBC441F0B9D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6237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B2A54-3DA4-4741-8B3B-E4EE0D0F4EDE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104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2FE32-1306-413D-B88E-00E306BA4405}" type="slidenum">
              <a:rPr lang="cs-CZ" altLang="cs-CZ"/>
              <a:pPr/>
              <a:t>49</a:t>
            </a:fld>
            <a:endParaRPr lang="cs-CZ" alt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00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10FCD-8A38-41BD-8046-DB480CE7032D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814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B64D1-724A-4607-885A-D238D7D1AAC9}" type="slidenum">
              <a:rPr lang="cs-CZ" altLang="cs-CZ"/>
              <a:pPr/>
              <a:t>51</a:t>
            </a:fld>
            <a:endParaRPr lang="cs-CZ" altLang="cs-CZ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A6461CF-D1EC-4A30-8744-63828811DFCE}" type="slidenum">
              <a:rPr lang="cs-CZ" altLang="cs-CZ" sz="1200" b="1">
                <a:solidFill>
                  <a:schemeClr val="bg1"/>
                </a:solidFill>
              </a:rPr>
              <a:pPr algn="r"/>
              <a:t>51</a:t>
            </a:fld>
            <a:endParaRPr lang="cs-CZ" altLang="cs-CZ" sz="1200" b="1">
              <a:solidFill>
                <a:schemeClr val="bg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cs-CZ" altLang="cs-CZ"/>
              <a:t>Rozdíl mezi otevřenými/uzavřenými a těmi speciálními spočívá také v míře 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0881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C0D0D-401D-4D54-8EE2-17540F939848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660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85BBC-DB9F-46A0-8A2E-0FDC36CAF041}" type="slidenum">
              <a:rPr lang="cs-CZ" altLang="cs-CZ"/>
              <a:pPr/>
              <a:t>53</a:t>
            </a:fld>
            <a:endParaRPr lang="cs-CZ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271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F88214-4563-4C7E-83BD-2FDBD11E2335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6868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D18C8-4F96-4140-8AFF-E1F442A3204C}" type="slidenum">
              <a:rPr lang="cs-CZ" altLang="cs-CZ"/>
              <a:pPr/>
              <a:t>55</a:t>
            </a:fld>
            <a:endParaRPr lang="cs-CZ" altLang="cs-CZ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96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5678AF3-BE28-4DB3-B84D-7B52D87A7089}" type="slidenum">
              <a:rPr lang="cs-CZ" altLang="cs-CZ">
                <a:latin typeface="Arial" panose="020B0604020202020204" pitchFamily="34" charset="0"/>
              </a:rPr>
              <a:pPr/>
              <a:t>30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18206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Shromažďuje údaje o vývoji  jedince nutné k pochopení jeho současného stavu a směřování do budoucnosti.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9B78C-ED64-4E4B-A527-D40F95F85C3D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573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Shromažďuje údaje o rodině.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9B78C-ED64-4E4B-A527-D40F95F85C3D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686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41AA2-5DCA-409C-8A50-972A523910A5}" type="slidenum">
              <a:rPr lang="cs-CZ" altLang="cs-CZ"/>
              <a:pPr/>
              <a:t>60</a:t>
            </a:fld>
            <a:endParaRPr lang="cs-CZ" altLang="cs-CZ"/>
          </a:p>
        </p:txBody>
      </p:sp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F2CBB5F-F58E-4797-B9D1-D3CE38193B67}" type="slidenum">
              <a:rPr lang="cs-CZ" altLang="cs-CZ" sz="1300" b="1">
                <a:solidFill>
                  <a:schemeClr val="bg1"/>
                </a:solidFill>
              </a:rPr>
              <a:pPr algn="r"/>
              <a:t>60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Anonymita ale může dosáhnout takové míry, že nebudeme vědět, jestli dotazník vyplnil ten správný člověk.</a:t>
            </a:r>
          </a:p>
          <a:p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95604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48F82-7849-4555-80FE-915376F3C7B3}" type="slidenum">
              <a:rPr lang="cs-CZ" altLang="cs-CZ"/>
              <a:pPr/>
              <a:t>61</a:t>
            </a:fld>
            <a:endParaRPr lang="cs-CZ" altLang="cs-CZ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CF42E9F-EC1D-4C06-9A15-3415A8492C00}" type="slidenum">
              <a:rPr lang="cs-CZ" altLang="cs-CZ" sz="1300" b="1">
                <a:solidFill>
                  <a:schemeClr val="bg1"/>
                </a:solidFill>
              </a:rPr>
              <a:pPr algn="r"/>
              <a:t>61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0686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09AD5-6A1B-4E1B-8517-B0FB71D8C73E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2A7AFAB-188B-4A1D-94BD-6613799F442F}" type="slidenum">
              <a:rPr lang="cs-CZ" altLang="cs-CZ" sz="1300" b="1">
                <a:solidFill>
                  <a:schemeClr val="bg1"/>
                </a:solidFill>
              </a:rPr>
              <a:pPr algn="r"/>
              <a:t>62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 Aby usnadňovala vybavení těch paměťových stop, které chceme a minimalizovala nežádoucí „asociace“.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19121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C857E-AE21-4890-88FA-E2563C3A32FA}" type="slidenum">
              <a:rPr lang="cs-CZ" altLang="cs-CZ"/>
              <a:pPr/>
              <a:t>63</a:t>
            </a:fld>
            <a:endParaRPr lang="cs-CZ" altLang="cs-CZ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0144E4D-ABC8-46FB-834F-727D3A2DED5E}" type="slidenum">
              <a:rPr lang="cs-CZ" altLang="cs-CZ" sz="1300" b="1">
                <a:solidFill>
                  <a:schemeClr val="bg1"/>
                </a:solidFill>
              </a:rPr>
              <a:pPr algn="r"/>
              <a:t>63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 Aby usnadňovala vybavení těch paměťových stop, které chceme a minimalizovala nežádoucí „asociace“.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7387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11373-2634-45C0-917E-FA046593667A}" type="slidenum">
              <a:rPr lang="cs-CZ" altLang="cs-CZ"/>
              <a:pPr/>
              <a:t>64</a:t>
            </a:fld>
            <a:endParaRPr lang="cs-CZ" altLang="cs-CZ"/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A3D6269-5C00-406F-8776-F259B59AA936}" type="slidenum">
              <a:rPr lang="cs-CZ" altLang="cs-CZ" sz="1300" b="1">
                <a:solidFill>
                  <a:schemeClr val="bg1"/>
                </a:solidFill>
              </a:rPr>
              <a:pPr algn="r"/>
              <a:t>64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Anonymita sice u dotazníku usnadňuje odpovídání na citlivé otázky, ale je potřeba toho využívat pouze s mírou.   </a:t>
            </a:r>
          </a:p>
        </p:txBody>
      </p:sp>
    </p:spTree>
    <p:extLst>
      <p:ext uri="{BB962C8B-B14F-4D97-AF65-F5344CB8AC3E}">
        <p14:creationId xmlns:p14="http://schemas.microsoft.com/office/powerpoint/2010/main" val="2601040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5DCFFA-8C51-4375-8C1D-D0E8CC8F7CEB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D8CB9D7-889E-465F-8665-E0BF87DB1624}" type="slidenum">
              <a:rPr lang="cs-CZ" altLang="cs-CZ" sz="1300" b="1">
                <a:solidFill>
                  <a:schemeClr val="bg1"/>
                </a:solidFill>
              </a:rPr>
              <a:pPr algn="r"/>
              <a:t>65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Ad. Kvalita – Lidé vás berou vážně, zejm. coby vědce. Sdělíte-li jim v otázce nějaký nesmysl, budou ho brát vážně. Jen málokdo řekne, to je nesmysl.</a:t>
            </a:r>
          </a:p>
          <a:p>
            <a:r>
              <a:rPr lang="cs-CZ" altLang="cs-CZ"/>
              <a:t>	Co říkáte na polistopadový celkový pokles mravů a růst kriminality?</a:t>
            </a:r>
          </a:p>
          <a:p>
            <a:r>
              <a:rPr lang="cs-CZ" altLang="cs-CZ"/>
              <a:t>Ad. Relevance – Zařadíte-li do otázky irelevantní informace, lidé je budou považovat za relevantní.</a:t>
            </a:r>
          </a:p>
          <a:p>
            <a:r>
              <a:rPr lang="cs-CZ" altLang="cs-CZ"/>
              <a:t>	 Jak často jste se minulý měsíc těšili do školy?</a:t>
            </a:r>
          </a:p>
          <a:p>
            <a:r>
              <a:rPr lang="cs-CZ" altLang="cs-CZ"/>
              <a:t>Ad. Kvantita – zde s podobnými důsledky jako relevance – Lidé předpokládají, že vše, co otázka obsahuje zde má své místo</a:t>
            </a:r>
          </a:p>
          <a:p>
            <a:r>
              <a:rPr lang="cs-CZ" altLang="cs-CZ"/>
              <a:t>Ad. Kvantita – Je-li otázka složitě/nejasně formulovaná, vzniká dojem, že se ptáte na složitou, citlivou věc.</a:t>
            </a:r>
          </a:p>
          <a:p>
            <a:r>
              <a:rPr lang="cs-CZ" altLang="cs-CZ"/>
              <a:t>	Jak často se vám stává, že když jdete do školy, tak máte pocit, že to, co vás ve škole čeká, se vám bude líbit?   </a:t>
            </a:r>
          </a:p>
          <a:p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2144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A3BF8-490B-42A9-B24D-66525392966F}" type="slidenum">
              <a:rPr lang="cs-CZ" altLang="cs-CZ"/>
              <a:pPr/>
              <a:t>66</a:t>
            </a:fld>
            <a:endParaRPr lang="cs-CZ" altLang="cs-CZ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4631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17CA9-283A-4E6A-A487-BCB2C18946C1}" type="slidenum">
              <a:rPr lang="cs-CZ" altLang="cs-CZ"/>
              <a:pPr/>
              <a:t>67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162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5D30A84-4E3B-49BE-B338-9360BF2B890F}" type="slidenum">
              <a:rPr lang="cs-CZ" altLang="cs-CZ">
                <a:latin typeface="Arial" panose="020B0604020202020204" pitchFamily="34" charset="0"/>
              </a:rPr>
              <a:pPr/>
              <a:t>31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99806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/>
              <a:t>Pozorování je zaměřeno na takové projevy dítěte, které lze  vidět, slyšet, měřit. Představuje sledování činnosti žáka, jeho chování a vyhodnocení. Můžeme říci, že chování je pozorovatelným produktem  určitých charakteristik individua nebo procesu, který probíhá uvnitř individua. Chování je také reakcí na bezprostřední jevy v daném prostředí.  Na základě chování vyvozujeme soudy závěry, které jsou přesnější, je-li diagnostik pro práci vhodně připraven. Pozorování  je nutné provádět dlouhodobě, systematicky a je vhodné ho skloubit s dalšími diagnostickými metodami.</a:t>
            </a:r>
          </a:p>
          <a:p>
            <a:endParaRPr lang="cs-CZ" dirty="0"/>
          </a:p>
          <a:p>
            <a:r>
              <a:rPr lang="cs-CZ" dirty="0" smtClean="0"/>
              <a:t>Chování  pozorovatelným produktem      určitých charakteristik individua </a:t>
            </a:r>
          </a:p>
          <a:p>
            <a:r>
              <a:rPr lang="cs-CZ" dirty="0" smtClean="0"/>
              <a:t> Chování jako reakce na bezprostřední jevy v daném prostředí. </a:t>
            </a:r>
          </a:p>
          <a:p>
            <a:r>
              <a:rPr lang="cs-CZ" dirty="0"/>
              <a:t>Příklad diagnostické rozvahy učitele:</a:t>
            </a:r>
          </a:p>
          <a:p>
            <a:r>
              <a:rPr lang="cs-CZ" b="1" i="1" dirty="0"/>
              <a:t>Dítě odmítá pracovat v hodinách českého jazyka. Do výuky se nezapojuje, ruší.</a:t>
            </a:r>
            <a:endParaRPr lang="cs-CZ" dirty="0"/>
          </a:p>
          <a:p>
            <a:r>
              <a:rPr lang="cs-CZ" dirty="0"/>
              <a:t> Učitel může vyvodit závěr: </a:t>
            </a:r>
            <a:r>
              <a:rPr lang="cs-CZ" dirty="0" smtClean="0"/>
              <a:t>„žák </a:t>
            </a:r>
            <a:r>
              <a:rPr lang="cs-CZ" dirty="0"/>
              <a:t>je </a:t>
            </a:r>
            <a:r>
              <a:rPr lang="cs-CZ" dirty="0" smtClean="0"/>
              <a:t>líný, </a:t>
            </a:r>
            <a:r>
              <a:rPr lang="cs-CZ" dirty="0"/>
              <a:t>neudrží pozornost, nemá zájem o činnosti v předmětu.“</a:t>
            </a:r>
          </a:p>
          <a:p>
            <a:r>
              <a:rPr lang="cs-CZ" dirty="0"/>
              <a:t>Jde o obecný a povrchní závěr, který vyžaduje upřesnění a doplnění na základě další diagnostické činnosti. Uvažování učitele by mělo jít následujícím směrem:</a:t>
            </a:r>
          </a:p>
          <a:p>
            <a:pPr lvl="0"/>
            <a:r>
              <a:rPr lang="cs-CZ" dirty="0"/>
              <a:t>Chová se takto </a:t>
            </a:r>
            <a:r>
              <a:rPr lang="cs-CZ" dirty="0" smtClean="0"/>
              <a:t>žák </a:t>
            </a:r>
            <a:r>
              <a:rPr lang="cs-CZ" dirty="0"/>
              <a:t>stále nebo jde o jistý časově omezený úsek?</a:t>
            </a:r>
          </a:p>
          <a:p>
            <a:pPr lvl="0"/>
            <a:r>
              <a:rPr lang="cs-CZ" dirty="0"/>
              <a:t>Jak se chová a jaký zájem má o výuku jiných předmětů?</a:t>
            </a:r>
          </a:p>
          <a:p>
            <a:pPr lvl="0"/>
            <a:r>
              <a:rPr lang="cs-CZ" dirty="0"/>
              <a:t>Rozumí danému učivu, stačí na úkoly, které mu jsou předkládány?</a:t>
            </a:r>
          </a:p>
          <a:p>
            <a:pPr lvl="0"/>
            <a:r>
              <a:rPr lang="cs-CZ" dirty="0"/>
              <a:t>Kdy se podobné chování objevilo?</a:t>
            </a:r>
          </a:p>
          <a:p>
            <a:pPr lvl="0"/>
            <a:r>
              <a:rPr lang="cs-CZ" dirty="0"/>
              <a:t>Jak se chová doma a jak se vyjadřuje o hodinách mateřského jazyka?..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68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8088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CC102-2919-4B7D-9FB1-FD22AE291871}" type="slidenum">
              <a:rPr lang="cs-CZ" altLang="cs-CZ"/>
              <a:pPr/>
              <a:t>69</a:t>
            </a:fld>
            <a:endParaRPr lang="cs-CZ" altLang="cs-CZ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6260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6EF62-5C6C-41E7-A3D2-240A0089EF02}" type="slidenum">
              <a:rPr lang="cs-CZ" altLang="cs-CZ"/>
              <a:pPr/>
              <a:t>70</a:t>
            </a:fld>
            <a:endParaRPr lang="cs-CZ" altLang="cs-CZ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1195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indent="-256032">
              <a:defRPr/>
            </a:pPr>
            <a:r>
              <a:rPr lang="cs-CZ" u="sng" dirty="0" smtClean="0"/>
              <a:t>Zúčastněné a nezúčastněné pozorování </a:t>
            </a:r>
            <a:r>
              <a:rPr lang="cs-CZ" dirty="0" smtClean="0"/>
              <a:t>– různá míra zapojení výzkumníka do sledovaných aktivit od nezúčastněnosti po plné zúčastnění</a:t>
            </a:r>
          </a:p>
          <a:p>
            <a:pPr marL="274320" indent="-256032">
              <a:defRPr/>
            </a:pPr>
            <a:r>
              <a:rPr lang="cs-CZ" u="sng" dirty="0" smtClean="0"/>
              <a:t>Přímé a nepřímé pozorování </a:t>
            </a:r>
            <a:r>
              <a:rPr lang="cs-CZ" dirty="0" smtClean="0"/>
              <a:t>– fyzická přítomnost výzkumníka versus zprostředkovaný záznam dění </a:t>
            </a:r>
          </a:p>
          <a:p>
            <a:pPr marL="274320" indent="-256032">
              <a:defRPr/>
            </a:pPr>
            <a:r>
              <a:rPr lang="cs-CZ" u="sng" dirty="0" smtClean="0"/>
              <a:t>Strukturované a nestrukturované pozorování </a:t>
            </a:r>
            <a:r>
              <a:rPr lang="cs-CZ" dirty="0" smtClean="0"/>
              <a:t>– zatímco při strukturovaném pozorování se badatel zaměřuje na předem definované projevy jednání (zpravidla i jejich frekvenci a intenzitu), které obvykle zapisuje do záznamového archu, při pozorování nestrukturovaném sleduje veškeré projevy chování, přičemž se řídí jen obecně definovanými otázkami</a:t>
            </a:r>
          </a:p>
          <a:p>
            <a:pPr marL="274320" indent="-256032">
              <a:defRPr/>
            </a:pPr>
            <a:r>
              <a:rPr lang="cs-CZ" u="sng" dirty="0" smtClean="0"/>
              <a:t>Otevřené a skryté pozorování </a:t>
            </a:r>
            <a:r>
              <a:rPr lang="cs-CZ" dirty="0" smtClean="0"/>
              <a:t>– při otevřeném pozorování jsou účastníci výzkumu otevřeně informováni o roli badatele, zatímco při skrytém pozorování je jeho identita utajena </a:t>
            </a:r>
          </a:p>
          <a:p>
            <a:pPr marL="274320" indent="-256032">
              <a:defRPr/>
            </a:pPr>
            <a:r>
              <a:rPr lang="cs-CZ" u="sng" dirty="0" smtClean="0"/>
              <a:t>Individuální a skupinové </a:t>
            </a:r>
            <a:r>
              <a:rPr lang="cs-CZ" dirty="0" smtClean="0"/>
              <a:t>– počet pozorovaných osob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9B78C-ED64-4E4B-A527-D40F95F85C3D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214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Slouží orientaci v situaci:</a:t>
            </a:r>
          </a:p>
          <a:p>
            <a:pPr marL="0" indent="0">
              <a:buNone/>
            </a:pPr>
            <a:r>
              <a:rPr lang="cs-CZ" dirty="0" smtClean="0"/>
              <a:t>a) zpravidla na počátku zájmu o daný jev – pro orientaci v daném jevu.</a:t>
            </a:r>
          </a:p>
          <a:p>
            <a:pPr marL="0" indent="0">
              <a:buNone/>
            </a:pPr>
            <a:r>
              <a:rPr lang="cs-CZ" dirty="0" smtClean="0"/>
              <a:t>b) Zaměření pozornosti na vybraný jev   - zda je přítomen v </a:t>
            </a:r>
            <a:r>
              <a:rPr lang="cs-CZ" dirty="0" err="1" smtClean="0"/>
              <a:t>ped</a:t>
            </a:r>
            <a:r>
              <a:rPr lang="cs-CZ" dirty="0" smtClean="0"/>
              <a:t>. situaci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Deník, který se pedagog vede a provádí do něj buď pravidelně či podle potřeby záznamy k jednotlivým žákům.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356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 komplexními nástroji pro práci pozorovatele. Obsahují podrobný popis pozorovaných kategorií jevů, způsob jejich identifikace, záznamu a vyhodnocování.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Pozorovatel identifikuje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jevy stejných vlastností – kategorie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Např. „učitel chválí“ „žák odpovídá.“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Charakter kategorií: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Kognitivní – „učitel vysvětluje učivo“, „klade otázku na faktografické poznatky“…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Afektivní – postoje, zájmy, pocity „učitel chválí dítě“, „učitel obviňuje žáka“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Psychomotorické – „učitel stojí u tabule“, „žák pracuje s pomůckami“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Zaznamenávání trvání kategorií: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měří se délka činností. Pozorovatel má stopky v rukou a zaznamenává délku každé vymezené činnosti - kóduje. Např. zjišťování časových snímků, zjištění trvání otázek a odpovědí ve vyučovací hodině, zjištěné délky komunikace učitele a žáků..)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Zaznamenávání výskytu kategorií: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pozorovatel udělá čárku vždy, když se vyskytne daný jev- kóduje.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Intervalové </a:t>
            </a:r>
            <a:r>
              <a:rPr lang="cs-CZ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kódování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:Je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určen časový interval,  v němž pozorovatel zapíše kód. Nejnižší používaný interval je 3 sekundy. Při každé třetí sekundě zapíše pozorovatel kód  kategorie, která se právě vyskytuje. Používá se také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inetrval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5,10, 15 sekund. Zvolený interval ovlivňuje hustotu záznamu.  Je možné kódovat rovněž jen části vyučovací hodiny,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prvních 5 minut..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Přirozené kódování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Zápis se děje podle přirozeně se vyskytujících kategorií.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861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06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01611-5B25-4812-BD75-3E976C63E1DA}" type="slidenum">
              <a:rPr lang="cs-CZ" altLang="cs-CZ"/>
              <a:pPr/>
              <a:t>76</a:t>
            </a:fld>
            <a:endParaRPr lang="cs-CZ" alt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9796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5A1F7-EB03-43F7-838B-2CAC283ECB9D}" type="slidenum">
              <a:rPr lang="cs-CZ" altLang="cs-CZ"/>
              <a:pPr/>
              <a:t>88</a:t>
            </a:fld>
            <a:endParaRPr lang="cs-CZ" altLang="cs-CZ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030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0983B-E84E-4136-B11D-BE144C5E9646}" type="slidenum">
              <a:rPr lang="cs-CZ" altLang="cs-CZ"/>
              <a:pPr/>
              <a:t>91</a:t>
            </a:fld>
            <a:endParaRPr lang="cs-CZ" altLang="cs-CZ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57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59045E7-C4DB-4841-83CB-095811ED77A6}" type="slidenum">
              <a:rPr lang="cs-CZ" altLang="cs-CZ">
                <a:latin typeface="Arial" panose="020B0604020202020204" pitchFamily="34" charset="0"/>
              </a:rPr>
              <a:pPr/>
              <a:t>32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38640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Vhodné jsou verbální práce, reflexe po činnosti, deníky, výtvarné práce a jiné produkty.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19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7DDD5A9-DFE3-4AB4-A4A8-6FD1B154DE43}" type="slidenum">
              <a:rPr lang="cs-CZ" altLang="cs-CZ">
                <a:latin typeface="Arial" panose="020B0604020202020204" pitchFamily="34" charset="0"/>
              </a:rPr>
              <a:pPr/>
              <a:t>34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5071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5F8EE-1590-47E0-8500-412C913D666A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289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E1E52-3D36-4FCE-97BB-A7C7CD84115C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102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ln/>
        </p:spPr>
      </p:sp>
      <p:sp>
        <p:nvSpPr>
          <p:cNvPr id="10243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71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E6733-3981-4193-AF06-1D2194E3035E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122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ln/>
        </p:spPr>
      </p:sp>
      <p:sp>
        <p:nvSpPr>
          <p:cNvPr id="122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4369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9424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5EBA8-0549-4021-B637-29102C9309C9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92213" y="877888"/>
            <a:ext cx="4473575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3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2038" y="4349750"/>
            <a:ext cx="4740275" cy="35147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97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 altLang="cs-CZ" noProof="0" smtClean="0"/>
              <a:t>Kliknutím lze upravit styl.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cs-CZ" altLang="cs-CZ" noProof="0" smtClean="0"/>
              <a:t>Kliknutím lze upravit styl předlohy.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9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1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81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45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72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85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6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2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64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34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80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A04AF93-B142-4D9A-8146-34A8F157111A}" type="datetimeFigureOut">
              <a:rPr lang="cs-CZ" smtClean="0"/>
              <a:t>20.09.2019</a:t>
            </a:fld>
            <a:endParaRPr lang="cs-CZ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24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ivysilani/1142743803-reporteri-ct/213452801240010/obsah/248183-projekt-barvy-zivota" TargetMode="External"/><Relationship Id="rId2" Type="http://schemas.openxmlformats.org/officeDocument/2006/relationships/hyperlink" Target="http://www.testcentrum.com/test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na.aktualne.cz/horoskopy/skolaci-podle-horoskopu/r~dc359ab6bf6f11e989de0cc47ab5f122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sychologieprace.cz/SharedFiles/Download.aspx?pageid=5&amp;mid=16&amp;fileid=88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icean_maxim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sewNrHUH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jHAP9Cho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6520" y="2199503"/>
            <a:ext cx="10993549" cy="1721087"/>
          </a:xfrm>
        </p:spPr>
        <p:txBody>
          <a:bodyPr>
            <a:noAutofit/>
          </a:bodyPr>
          <a:lstStyle/>
          <a:p>
            <a:pPr algn="l"/>
            <a:r>
              <a:rPr lang="cs-CZ" b="1" dirty="0" smtClean="0"/>
              <a:t>Pedagogicko-psychologická diagnostika v práci učitele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Úvodem, znalost žáka,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Diagnostické metody, psychodiagnostika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313404"/>
            <a:ext cx="9144000" cy="560173"/>
          </a:xfrm>
        </p:spPr>
        <p:txBody>
          <a:bodyPr>
            <a:normAutofit fontScale="92500"/>
          </a:bodyPr>
          <a:lstStyle/>
          <a:p>
            <a:pPr algn="l"/>
            <a:r>
              <a:rPr lang="cs-CZ" sz="2400" dirty="0" smtClean="0"/>
              <a:t>Za Tomáše Kohoutka Jan Mareš 		kohoutekt@ped.muni.cz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38" y="5729963"/>
            <a:ext cx="741337" cy="8998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34" y="5729963"/>
            <a:ext cx="760345" cy="911470"/>
          </a:xfrm>
          <a:prstGeom prst="rect">
            <a:avLst/>
          </a:prstGeom>
        </p:spPr>
      </p:pic>
      <p:sp>
        <p:nvSpPr>
          <p:cNvPr id="7" name="Obousměrná vodorovná šipka 6"/>
          <p:cNvSpPr/>
          <p:nvPr/>
        </p:nvSpPr>
        <p:spPr>
          <a:xfrm>
            <a:off x="3758690" y="5962721"/>
            <a:ext cx="1078029" cy="43434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517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vlastně zabývat zvláštnostmi žáků?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(a v důsledku diagnostikou)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315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3" y="1771735"/>
            <a:ext cx="753903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APA </a:t>
            </a:r>
            <a:r>
              <a:rPr lang="cs-CZ" altLang="cs-CZ" sz="1800"/>
              <a:t>(1997)</a:t>
            </a:r>
            <a:r>
              <a:rPr lang="cs-CZ" altLang="cs-CZ" sz="3200"/>
              <a:t>:  14 principů učení, zaměřeného na žáka</a:t>
            </a:r>
          </a:p>
        </p:txBody>
      </p:sp>
    </p:spTree>
    <p:extLst>
      <p:ext uri="{BB962C8B-B14F-4D97-AF65-F5344CB8AC3E}">
        <p14:creationId xmlns:p14="http://schemas.microsoft.com/office/powerpoint/2010/main" val="143449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Blok nazvaný: individuální rozdíly mezi žáky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b="1" dirty="0">
                <a:solidFill>
                  <a:srgbClr val="FF0000"/>
                </a:solidFill>
              </a:rPr>
              <a:t>12. Individuální rozdíly v učení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Žáci mají různé strategie, přístupy a schopnosti k učení; ty jsou funkcí předchozích zkušeností a dědičnosti.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b="1" dirty="0">
                <a:solidFill>
                  <a:srgbClr val="FF0000"/>
                </a:solidFill>
              </a:rPr>
              <a:t>13. Učení a rozmanitost žáků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Učení je nejefektivnější, pokud bereme v úvahu jazykové, kulturní a sociální rozdíly mezi žáky.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b="1" dirty="0">
                <a:solidFill>
                  <a:srgbClr val="FF0000"/>
                </a:solidFill>
              </a:rPr>
              <a:t>14. Standardy a hodnocení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Je třeba žákům stanovit přiměřeně vysoké a náročné standardy.  </a:t>
            </a:r>
            <a:r>
              <a:rPr lang="cs-CZ" sz="2000" dirty="0">
                <a:solidFill>
                  <a:srgbClr val="FF0000"/>
                </a:solidFill>
              </a:rPr>
              <a:t>Posoudit</a:t>
            </a:r>
            <a:r>
              <a:rPr lang="cs-CZ" sz="2000" dirty="0"/>
              <a:t> žáky samotné, ale také jejich pokrok v učení - včetně diagnostiky učení, hodnocení průběhu jejich učení a dosažených výsledků. </a:t>
            </a:r>
          </a:p>
        </p:txBody>
      </p:sp>
    </p:spTree>
    <p:extLst>
      <p:ext uri="{BB962C8B-B14F-4D97-AF65-F5344CB8AC3E}">
        <p14:creationId xmlns:p14="http://schemas.microsoft.com/office/powerpoint/2010/main" val="59158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Dvě výchozí teze a čtyři </a:t>
            </a:r>
            <a:r>
              <a:rPr lang="cs-CZ" altLang="cs-CZ" sz="3200" dirty="0" smtClean="0"/>
              <a:t>(řečnické) </a:t>
            </a:r>
            <a:r>
              <a:rPr lang="cs-CZ" altLang="cs-CZ" sz="3200" dirty="0"/>
              <a:t>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Učitel by měl znát zvláštnosti svých žáků …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Školní psycholog </a:t>
            </a:r>
            <a:r>
              <a:rPr lang="cs-CZ" sz="2000" dirty="0">
                <a:solidFill>
                  <a:srgbClr val="FF0000"/>
                </a:solidFill>
              </a:rPr>
              <a:t>by měl pomoci učitelům s poznáváním žákovských zvláštností - zejména u složitějších případů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třídní</a:t>
            </a:r>
            <a:r>
              <a:rPr lang="cs-CZ" sz="2000" dirty="0"/>
              <a:t> učitel?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učitel konkrétního </a:t>
            </a:r>
            <a:r>
              <a:rPr lang="cs-CZ" sz="2000" dirty="0"/>
              <a:t>vyučovacího </a:t>
            </a:r>
            <a:r>
              <a:rPr lang="cs-CZ" sz="2000" b="1" dirty="0">
                <a:solidFill>
                  <a:srgbClr val="FF0000"/>
                </a:solidFill>
              </a:rPr>
              <a:t>předmětu</a:t>
            </a:r>
            <a:r>
              <a:rPr lang="cs-CZ" sz="2000" dirty="0"/>
              <a:t>?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výchovný poradce</a:t>
            </a:r>
            <a:r>
              <a:rPr lang="cs-CZ" sz="2000" dirty="0"/>
              <a:t>?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školní psycholog</a:t>
            </a:r>
            <a:r>
              <a:rPr lang="cs-CZ" sz="2000" dirty="0"/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endParaRPr lang="cs-CZ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614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Nový směr: </a:t>
            </a:r>
            <a:r>
              <a:rPr lang="cs-CZ" altLang="cs-CZ" sz="3200" dirty="0">
                <a:solidFill>
                  <a:srgbClr val="FF0000"/>
                </a:solidFill>
              </a:rPr>
              <a:t>znalost žáků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zahraničí už od poloviny 90. let minulého století sílí zájem o hlubší poznání žáků ze strany učitelů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Používá se termín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student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(znalost žáka/ studenta)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české prostředí navrhujeme anglický termín překládat 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znalost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zvláštností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žáka/ studenta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lvl="1">
              <a:spcAft>
                <a:spcPts val="1800"/>
              </a:spcAft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 lépe vynikl </a:t>
            </a:r>
            <a:r>
              <a:rPr 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rozdíl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oproti předchozímu přístupu, tj. 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úzký vztah k </a:t>
            </a:r>
            <a:r>
              <a:rPr lang="cs-CZ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školnímu výkonu, známkám</a:t>
            </a:r>
            <a:r>
              <a:rPr lang="cs-CZ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– průměrný – slabý </a:t>
            </a:r>
            <a:r>
              <a:rPr lang="cs-CZ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žák / jedničkář…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>
              <a:spcAft>
                <a:spcPts val="1800"/>
              </a:spcAft>
              <a:defRPr/>
            </a:pPr>
            <a:r>
              <a:rPr lang="cs-CZ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Ev. chování (problémový žák)</a:t>
            </a:r>
            <a:endParaRPr lang="cs-CZ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3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Základní myšlenka nového přístupu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Učitel/ psycholog má: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solidFill>
                  <a:srgbClr val="FF0000"/>
                </a:solidFill>
              </a:rPr>
              <a:t>integrovat </a:t>
            </a:r>
            <a:r>
              <a:rPr lang="cs-CZ" sz="2000" dirty="0"/>
              <a:t>poznatky, které vycházejí z  jeho odborných znalostí a předchozích zkušeností s různými žáky, s aktuálně získávanými poznatky o novém žákovi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solidFill>
                  <a:srgbClr val="FF0000"/>
                </a:solidFill>
              </a:rPr>
              <a:t>sbírat údaje </a:t>
            </a:r>
            <a:r>
              <a:rPr lang="cs-CZ" sz="2000" dirty="0"/>
              <a:t>o individuálních zvláštnostech žáka,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tj. </a:t>
            </a:r>
            <a:r>
              <a:rPr lang="cs-CZ" sz="2000" dirty="0"/>
              <a:t>údaje, které </a:t>
            </a:r>
            <a:r>
              <a:rPr lang="cs-CZ" sz="2400" b="1" i="1" dirty="0">
                <a:solidFill>
                  <a:srgbClr val="FF0000"/>
                </a:solidFill>
              </a:rPr>
              <a:t>přesahují</a:t>
            </a:r>
            <a:r>
              <a:rPr lang="cs-CZ" sz="2000" dirty="0"/>
              <a:t> informace plynoucí z dokumentace </a:t>
            </a:r>
            <a:r>
              <a:rPr lang="cs-CZ" sz="2000" dirty="0" smtClean="0"/>
              <a:t>o </a:t>
            </a:r>
            <a:r>
              <a:rPr lang="cs-CZ" sz="2000" dirty="0"/>
              <a:t>žákovi a z názorů jiných učitelů na daného žáka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nelpět na údajích o aktuálním stavu žáka a uvažovat o </a:t>
            </a:r>
            <a:r>
              <a:rPr lang="cs-CZ" sz="2000" b="1" dirty="0">
                <a:solidFill>
                  <a:srgbClr val="FF0000"/>
                </a:solidFill>
              </a:rPr>
              <a:t>potencialitách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a to vše </a:t>
            </a:r>
            <a:r>
              <a:rPr lang="cs-CZ" sz="2000" b="1" dirty="0">
                <a:solidFill>
                  <a:srgbClr val="FF0000"/>
                </a:solidFill>
              </a:rPr>
              <a:t>používat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pro individualizaci výuky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endParaRPr lang="cs-CZ" dirty="0">
              <a:effectLst/>
            </a:endParaRPr>
          </a:p>
          <a:p>
            <a:pPr>
              <a:defRPr/>
            </a:pPr>
            <a:endParaRPr 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7579694" y="4983720"/>
            <a:ext cx="261807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/>
              <a:t>Není to vlastně novinka, dobří učitelé to dělají už velmi, velmi dlouho (viz např. Píšová a kol. 2013)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66" y="4863766"/>
            <a:ext cx="1994234" cy="19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Struktura pojmu  </a:t>
            </a:r>
            <a:r>
              <a:rPr lang="cs-CZ" altLang="cs-CZ" sz="3200" dirty="0">
                <a:solidFill>
                  <a:srgbClr val="FF0000"/>
                </a:solidFill>
              </a:rPr>
              <a:t>znalost zvláštností žáka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cs-CZ" sz="2000" dirty="0"/>
              <a:t>Znalost žáka zahrnuje dvě navzájem související složky. </a:t>
            </a:r>
          </a:p>
          <a:p>
            <a:pPr>
              <a:spcAft>
                <a:spcPts val="18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První složkou </a:t>
            </a:r>
            <a:r>
              <a:rPr lang="cs-CZ" sz="2000" dirty="0"/>
              <a:t>je </a:t>
            </a:r>
            <a:r>
              <a:rPr lang="cs-CZ" sz="2000" dirty="0" smtClean="0"/>
              <a:t>učitelova </a:t>
            </a:r>
            <a:r>
              <a:rPr lang="cs-CZ" sz="2000" b="1" dirty="0" smtClean="0">
                <a:solidFill>
                  <a:srgbClr val="FF0000"/>
                </a:solidFill>
              </a:rPr>
              <a:t>znalost </a:t>
            </a:r>
            <a:r>
              <a:rPr lang="cs-CZ" sz="2000" b="1" dirty="0">
                <a:solidFill>
                  <a:srgbClr val="FF0000"/>
                </a:solidFill>
              </a:rPr>
              <a:t>žáka </a:t>
            </a:r>
            <a:r>
              <a:rPr lang="cs-CZ" sz="2000" dirty="0"/>
              <a:t>jako jedinečné osobnosti a z toho plynoucí </a:t>
            </a:r>
            <a:r>
              <a:rPr lang="cs-CZ" sz="2000" b="1" dirty="0">
                <a:solidFill>
                  <a:srgbClr val="FF0000"/>
                </a:solidFill>
              </a:rPr>
              <a:t>porozumění</a:t>
            </a:r>
            <a:r>
              <a:rPr lang="cs-CZ" sz="2000" dirty="0"/>
              <a:t> danému žákovi.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/>
              <a:t>Obojí vstupuje do </a:t>
            </a:r>
            <a:r>
              <a:rPr lang="cs-CZ" sz="2000" dirty="0" smtClean="0"/>
              <a:t>učitelova charakterizování </a:t>
            </a:r>
            <a:r>
              <a:rPr lang="cs-CZ" sz="2000" dirty="0"/>
              <a:t>žákových zkušeností, chování, učení, emocí i do vnímání žáka </a:t>
            </a:r>
            <a:r>
              <a:rPr lang="cs-CZ" sz="2000" dirty="0" smtClean="0"/>
              <a:t>učitelem. </a:t>
            </a:r>
            <a:endParaRPr lang="cs-CZ" sz="2000" dirty="0"/>
          </a:p>
          <a:p>
            <a:pPr>
              <a:spcAft>
                <a:spcPts val="18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Druhou složkou </a:t>
            </a:r>
            <a:r>
              <a:rPr lang="cs-CZ" sz="2000" dirty="0"/>
              <a:t>jsou </a:t>
            </a:r>
            <a:r>
              <a:rPr lang="cs-CZ" sz="2000" dirty="0" smtClean="0"/>
              <a:t>učitelovy </a:t>
            </a:r>
            <a:r>
              <a:rPr lang="cs-CZ" sz="2000" b="1" dirty="0" smtClean="0">
                <a:solidFill>
                  <a:srgbClr val="FF0000"/>
                </a:solidFill>
              </a:rPr>
              <a:t>individualizované </a:t>
            </a:r>
            <a:r>
              <a:rPr lang="cs-CZ" sz="2000" b="1" dirty="0">
                <a:solidFill>
                  <a:srgbClr val="FF0000"/>
                </a:solidFill>
              </a:rPr>
              <a:t>intervence.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cs-CZ" sz="200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075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Obsah pojmu  </a:t>
            </a:r>
            <a:r>
              <a:rPr lang="cs-CZ" altLang="cs-CZ" sz="3200" dirty="0">
                <a:solidFill>
                  <a:srgbClr val="FF0000"/>
                </a:solidFill>
              </a:rPr>
              <a:t>znalost zvláštností žáka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Znalost zvláštností žáka byla v mnoha odborných prací brána jako celek, který není třeba detailně rozvádět, je </a:t>
            </a: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intuitivně srozumitelná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Pochopení pojmu je dále komplikováno tím, že </a:t>
            </a:r>
            <a:r>
              <a:rPr lang="cs-CZ" sz="2000" b="1" dirty="0">
                <a:solidFill>
                  <a:srgbClr val="FF0000"/>
                </a:solidFill>
              </a:rPr>
              <a:t>nejde o stabilní a obecně platnou strukturu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znalostí; mění se v čase 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je </a:t>
            </a:r>
            <a:r>
              <a:rPr lang="cs-CZ" sz="2000" b="1" dirty="0">
                <a:solidFill>
                  <a:srgbClr val="FF0000"/>
                </a:solidFill>
              </a:rPr>
              <a:t>kontextově specifická</a:t>
            </a:r>
            <a:r>
              <a:rPr lang="cs-CZ" sz="2000" i="1" dirty="0"/>
              <a:t>,</a:t>
            </a:r>
            <a:r>
              <a:rPr lang="cs-CZ" sz="2000" dirty="0"/>
              <a:t> tj. struktura závisí na podmínkách a situacích, v nichž se s ní pracuje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znalost žákových zvláštností je </a:t>
            </a:r>
            <a:r>
              <a:rPr lang="cs-CZ" sz="2000" b="1" dirty="0">
                <a:solidFill>
                  <a:srgbClr val="FF0000"/>
                </a:solidFill>
              </a:rPr>
              <a:t>multidisciplinární záležitostí</a:t>
            </a:r>
            <a:r>
              <a:rPr lang="cs-CZ" sz="2000" dirty="0"/>
              <a:t>:  </a:t>
            </a:r>
            <a:r>
              <a:rPr lang="cs-CZ" sz="2000" dirty="0" smtClean="0"/>
              <a:t>oborová didaktika, školní </a:t>
            </a:r>
            <a:r>
              <a:rPr lang="cs-CZ" sz="2000" dirty="0"/>
              <a:t>psychologie, psychodiagnostika, </a:t>
            </a:r>
            <a:r>
              <a:rPr lang="cs-CZ" sz="2000" dirty="0" smtClean="0"/>
              <a:t>speciální pedagogika, medicínské </a:t>
            </a:r>
            <a:r>
              <a:rPr lang="cs-CZ" sz="2000" dirty="0"/>
              <a:t>obory, </a:t>
            </a:r>
            <a:r>
              <a:rPr lang="cs-CZ" sz="2000" dirty="0" smtClean="0"/>
              <a:t>sociologie…</a:t>
            </a:r>
            <a:endParaRPr lang="cs-CZ" sz="2000" dirty="0"/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Nemá dvě dimenze (pedagogickou a psychologickou), ale mnoho dimenzí - jde tedy o </a:t>
            </a:r>
            <a:r>
              <a:rPr lang="cs-CZ" sz="2000" b="1" dirty="0">
                <a:solidFill>
                  <a:srgbClr val="FF0000"/>
                </a:solidFill>
              </a:rPr>
              <a:t>multidimenzionální záležitost</a:t>
            </a:r>
            <a:r>
              <a:rPr lang="cs-CZ" sz="2000" dirty="0"/>
              <a:t>. </a:t>
            </a:r>
          </a:p>
          <a:p>
            <a:pPr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5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757965"/>
            <a:ext cx="72739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Praktické návody doporučují 12 hledisek </a:t>
            </a:r>
            <a:r>
              <a:rPr lang="cs-CZ" altLang="cs-CZ" sz="2000"/>
              <a:t>(USA)</a:t>
            </a:r>
          </a:p>
        </p:txBody>
      </p:sp>
      <p:sp>
        <p:nvSpPr>
          <p:cNvPr id="2" name="TextovéPole 1"/>
          <p:cNvSpPr txBox="1"/>
          <p:nvPr/>
        </p:nvSpPr>
        <p:spPr>
          <a:xfrm rot="20003587">
            <a:off x="3301466" y="2646947"/>
            <a:ext cx="115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uznání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20003587">
            <a:off x="7121091" y="4060257"/>
            <a:ext cx="115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zájem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447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altLang="cs-CZ" sz="3200"/>
              <a:t>Integrující přístup v psychodiagnostice</a:t>
            </a:r>
            <a:br>
              <a:rPr lang="cs-CZ" altLang="cs-CZ" sz="3200"/>
            </a:br>
            <a:r>
              <a:rPr lang="cs-CZ" altLang="cs-CZ" sz="1800"/>
              <a:t>Ricciová, Rodriguezová (2007), Frick, et al. (2010), Whitcomb, Merrell (2012).</a:t>
            </a:r>
            <a:br>
              <a:rPr lang="cs-CZ" altLang="cs-CZ" sz="1800"/>
            </a:br>
            <a:r>
              <a:rPr lang="cs-CZ" altLang="cs-CZ" sz="1800"/>
              <a:t>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287184"/>
              </p:ext>
            </p:extLst>
          </p:nvPr>
        </p:nvGraphicFramePr>
        <p:xfrm>
          <a:off x="755650" y="1752600"/>
          <a:ext cx="10668000" cy="390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421">
                  <a:extLst>
                    <a:ext uri="{9D8B030D-6E8A-4147-A177-3AD203B41FA5}">
                      <a16:colId xmlns:a16="http://schemas.microsoft.com/office/drawing/2014/main" val="2476790739"/>
                    </a:ext>
                  </a:extLst>
                </a:gridCol>
                <a:gridCol w="6591579">
                  <a:extLst>
                    <a:ext uri="{9D8B030D-6E8A-4147-A177-3AD203B41FA5}">
                      <a16:colId xmlns:a16="http://schemas.microsoft.com/office/drawing/2014/main" val="1359776147"/>
                    </a:ext>
                  </a:extLst>
                </a:gridCol>
              </a:tblGrid>
              <a:tr h="546771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Doporučovaný postup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Otázky k zamyšlení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extLst>
                  <a:ext uri="{0D108BD9-81ED-4DB2-BD59-A6C34878D82A}">
                    <a16:rowId xmlns:a16="http://schemas.microsoft.com/office/drawing/2014/main" val="1539652088"/>
                  </a:ext>
                </a:extLst>
              </a:tr>
              <a:tr h="153966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1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Shromážděte všechny významné poznatky, které se týkají problémů daného žáka.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silné a které slabé stránky jste u žáka identifikovali? 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extLst>
                  <a:ext uri="{0D108BD9-81ED-4DB2-BD59-A6C34878D82A}">
                    <a16:rowId xmlns:a16="http://schemas.microsoft.com/office/drawing/2014/main" val="1952569947"/>
                  </a:ext>
                </a:extLst>
              </a:tr>
              <a:tr h="181405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2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Identifikujte nálezy, které jsou společné - bez ohledu na různé informátory a rozdílné diagnostické metody.</a:t>
                      </a:r>
                    </a:p>
                    <a:p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Která témata nebo žákovské problémy se opakují?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extLst>
                  <a:ext uri="{0D108BD9-81ED-4DB2-BD59-A6C34878D82A}">
                    <a16:rowId xmlns:a16="http://schemas.microsoft.com/office/drawing/2014/main" val="419187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94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Kdo je kdo; od kdy do kdy, jak a co za to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651" y="1752600"/>
            <a:ext cx="10668000" cy="314665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Přednášky </a:t>
            </a:r>
            <a:r>
              <a:rPr lang="cs-CZ" dirty="0" smtClean="0"/>
              <a:t>probíhají Pá </a:t>
            </a:r>
            <a:r>
              <a:rPr lang="cs-CZ" dirty="0"/>
              <a:t>20. 9. 18:00--19:50 učebna 50, Pá 27. 9. 18:00--19:50 učebna 50, Pá 22. 11. 18:00--19:50 učebna 50</a:t>
            </a:r>
          </a:p>
          <a:p>
            <a:r>
              <a:rPr lang="cs-CZ" dirty="0" err="1"/>
              <a:t>Předtermín</a:t>
            </a:r>
            <a:r>
              <a:rPr lang="cs-CZ" dirty="0"/>
              <a:t> pro ty, kteří potřebují kurz uzavřít v předstihu z důvodu SZZ či zdravotních (těhotenství atp.) Pá 6. 12. 18:00–19:50  učebna 50. </a:t>
            </a:r>
            <a:r>
              <a:rPr lang="cs-CZ" i="1" dirty="0"/>
              <a:t>Další termíny budou vypsány na konci semestru pro zkouškové období.</a:t>
            </a:r>
          </a:p>
          <a:p>
            <a:r>
              <a:rPr lang="cs-CZ" dirty="0"/>
              <a:t>Předmět je propojen se souvislou pedagogickou praxí UP3 (listopad-prosinec), u jednooborového studia </a:t>
            </a:r>
            <a:r>
              <a:rPr lang="cs-CZ" dirty="0" err="1"/>
              <a:t>spec</a:t>
            </a:r>
            <a:r>
              <a:rPr lang="cs-CZ" dirty="0"/>
              <a:t>. pedagogiky a jiných neučitelských studijních programů s praxí adekvátní jejich studiu). V průběhu praxe realizuje student portfoliový úkol. 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73129"/>
              </p:ext>
            </p:extLst>
          </p:nvPr>
        </p:nvGraphicFramePr>
        <p:xfrm>
          <a:off x="1326103" y="4899259"/>
          <a:ext cx="9548260" cy="1619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0359">
                  <a:extLst>
                    <a:ext uri="{9D8B030D-6E8A-4147-A177-3AD203B41FA5}">
                      <a16:colId xmlns:a16="http://schemas.microsoft.com/office/drawing/2014/main" val="1335012703"/>
                    </a:ext>
                  </a:extLst>
                </a:gridCol>
                <a:gridCol w="7457901">
                  <a:extLst>
                    <a:ext uri="{9D8B030D-6E8A-4147-A177-3AD203B41FA5}">
                      <a16:colId xmlns:a16="http://schemas.microsoft.com/office/drawing/2014/main" val="1189611380"/>
                    </a:ext>
                  </a:extLst>
                </a:gridCol>
              </a:tblGrid>
              <a:tr h="442333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 Do 30.12.2019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Student zašle mailem svůj portfoliový úkol se sebehodnocením spolužákovi.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788099"/>
                  </a:ext>
                </a:extLst>
              </a:tr>
              <a:tr h="442333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 Do  6.1.2020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Spolužák prostuduje a zhodnotí portfoliový úkol a zašle ho zpět autorovi mailem.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373064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Do 10.1. 2020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Autor vloží portfoliový úkol do </a:t>
                      </a:r>
                      <a:r>
                        <a:rPr lang="cs-CZ" sz="1100" dirty="0" err="1">
                          <a:effectLst/>
                        </a:rPr>
                        <a:t>Isu</a:t>
                      </a:r>
                      <a:r>
                        <a:rPr lang="cs-CZ" sz="1100" dirty="0">
                          <a:effectLst/>
                        </a:rPr>
                        <a:t>: příjmení </a:t>
                      </a:r>
                      <a:r>
                        <a:rPr lang="cs-CZ" sz="1100" dirty="0" err="1">
                          <a:effectLst/>
                        </a:rPr>
                        <a:t>autora_PEER_příjmení</a:t>
                      </a:r>
                      <a:r>
                        <a:rPr lang="cs-CZ" sz="1100" dirty="0">
                          <a:effectLst/>
                        </a:rPr>
                        <a:t> spolužáka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2866753"/>
                  </a:ext>
                </a:extLst>
              </a:tr>
              <a:tr h="442333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13.-18.1.2020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Kolokvium po šesti studentech (tři dvojice, 60 minut).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9968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153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Integrující přístup v psychodiagnostice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68692"/>
              </p:ext>
            </p:extLst>
          </p:nvPr>
        </p:nvGraphicFramePr>
        <p:xfrm>
          <a:off x="755651" y="1655763"/>
          <a:ext cx="10668000" cy="5202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844">
                  <a:extLst>
                    <a:ext uri="{9D8B030D-6E8A-4147-A177-3AD203B41FA5}">
                      <a16:colId xmlns:a16="http://schemas.microsoft.com/office/drawing/2014/main" val="93971082"/>
                    </a:ext>
                  </a:extLst>
                </a:gridCol>
                <a:gridCol w="7050156">
                  <a:extLst>
                    <a:ext uri="{9D8B030D-6E8A-4147-A177-3AD203B41FA5}">
                      <a16:colId xmlns:a16="http://schemas.microsoft.com/office/drawing/2014/main" val="2884846611"/>
                    </a:ext>
                  </a:extLst>
                </a:gridCol>
              </a:tblGrid>
              <a:tr h="370781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Doporučovaný postup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Otázky k zamyšlení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2032853578"/>
                  </a:ext>
                </a:extLst>
              </a:tr>
              <a:tr h="224045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3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Identifikujte rozdíly v nálezech, které byly získány od různých  informantů a různými  metodami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Pokuste</a:t>
                      </a:r>
                      <a:r>
                        <a:rPr lang="cs-CZ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se je vysvětlit.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Existují poznatky o žákovi, které jsou situačně specifické?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Odrážejí tyto rozdíly odlišné nároky, které jsou kladeny na daného žáka?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Existují nálezy, které jsou specifické jen pro některou konkrétní metodu?</a:t>
                      </a:r>
                    </a:p>
                    <a:p>
                      <a:pPr algn="just"/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1521761919"/>
                  </a:ext>
                </a:extLst>
              </a:tr>
              <a:tr h="259100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4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Zjistěte, zda pro řešení daného problému jsou potřebné ještě další informace, abyste mohli přijmout rozhodnutí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Jsou závěry v souladu s  důvodem, proč se žákův problém zkoumá?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Jaké rozhodnutí či doporučení se očekávají?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Přinášejí nálezy takové informace, aby na jejich základě bylo možné naplánovat potřebnou intervenci?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Existují ještě další, spolupůsobící faktory?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 třeba získat ještě další údaje o daném žákovi?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2937674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83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Integrující přístup v psychodiagnostice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363445"/>
              </p:ext>
            </p:extLst>
          </p:nvPr>
        </p:nvGraphicFramePr>
        <p:xfrm>
          <a:off x="766233" y="1806259"/>
          <a:ext cx="10668000" cy="441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374">
                  <a:extLst>
                    <a:ext uri="{9D8B030D-6E8A-4147-A177-3AD203B41FA5}">
                      <a16:colId xmlns:a16="http://schemas.microsoft.com/office/drawing/2014/main" val="1421570797"/>
                    </a:ext>
                  </a:extLst>
                </a:gridCol>
                <a:gridCol w="6864626">
                  <a:extLst>
                    <a:ext uri="{9D8B030D-6E8A-4147-A177-3AD203B41FA5}">
                      <a16:colId xmlns:a16="http://schemas.microsoft.com/office/drawing/2014/main" val="1173952502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Doporučovaný postup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Otázky k zamyšlení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8" marB="45718"/>
                </a:tc>
                <a:extLst>
                  <a:ext uri="{0D108BD9-81ED-4DB2-BD59-A6C34878D82A}">
                    <a16:rowId xmlns:a16="http://schemas.microsoft.com/office/drawing/2014/main" val="1021204561"/>
                  </a:ext>
                </a:extLst>
              </a:tr>
              <a:tr h="403925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cs-CZ" sz="18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5</a:t>
                      </a:r>
                    </a:p>
                    <a:p>
                      <a:r>
                        <a:rPr lang="cs-CZ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Konceptualizujte žákův problém anebo vypracujte žákův psychologický profil.</a:t>
                      </a:r>
                    </a:p>
                    <a:p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8" marB="45718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oblasti fungování žáka jsou nejvíce zasaženy 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zasažené oblasti mohou mít potenciálně nepříznivý dopad na jiné oblasti fungování žáka?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Jsou účinky postižení dvou či více oblastí žákovského fungování obousměrné?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 co konkrétně by se měla zaměřit plánovaná intervence?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silné stránky má daný žák? (Silné stránky totiž mohou usnadnit plánování i provedení zásahu.)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další zdroje má profesionál k dispozici, aby mohl provést potřebný intervenční zásah? 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4" marR="91434" marT="45718" marB="45718"/>
                </a:tc>
                <a:extLst>
                  <a:ext uri="{0D108BD9-81ED-4DB2-BD59-A6C34878D82A}">
                    <a16:rowId xmlns:a16="http://schemas.microsoft.com/office/drawing/2014/main" val="4023309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59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Žákovo poznání sebe sama jako žáka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rgbClr val="C00000"/>
                </a:solidFill>
              </a:rPr>
              <a:t>Žákova učební identita </a:t>
            </a:r>
            <a:r>
              <a:rPr lang="cs-CZ" sz="2000" dirty="0"/>
              <a:t>(Kolbová, </a:t>
            </a:r>
            <a:r>
              <a:rPr lang="cs-CZ" sz="2000" dirty="0" err="1"/>
              <a:t>Kolb</a:t>
            </a:r>
            <a:r>
              <a:rPr lang="cs-CZ" sz="2000" dirty="0"/>
              <a:t>, 2009): je jádrem učení.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Zahrnuje žákovo vnímání a hodnocení sebe sama jako žáka a svého učení.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Učební identita se </a:t>
            </a:r>
            <a:r>
              <a:rPr lang="cs-CZ" sz="2000" dirty="0">
                <a:solidFill>
                  <a:srgbClr val="C00000"/>
                </a:solidFill>
              </a:rPr>
              <a:t>vyvíjí v čase</a:t>
            </a:r>
            <a:r>
              <a:rPr lang="cs-CZ" sz="2000" dirty="0"/>
              <a:t>: od váhavého přijímání vstřícného postoje k učení a získávání životních zkušeností.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Poté nastupuje přesvědčenější orientace k  učení, jež je ovšem specifické jen pro určité kontexty.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Končí  jedincovým sebevnímáním jako učícího se člověka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13728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C00000"/>
                </a:solidFill>
              </a:rPr>
              <a:t>Rizika</a:t>
            </a:r>
            <a:r>
              <a:rPr lang="cs-CZ" altLang="cs-CZ" sz="3200" dirty="0"/>
              <a:t> neznalosti zvláštností žáka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„Neznat žáka“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lze vyjádřit učitelským stanoviskem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 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 dělám svou </a:t>
            </a:r>
            <a:r>
              <a:rPr lang="cs-CZ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práci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což vlastně znamená, já mám hlavně 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probrat učivo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bych se o to zajímal, je mi to lhostejné.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Jedná se o výuku, která 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 </a:t>
            </a: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individualizovaná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to mne neplatí…</a:t>
            </a:r>
            <a:r>
              <a:rPr lang="cs-CZ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Učitelé často vyučují podle svých zkušeností; opírají se o znalosti vycházející z „typických případů“.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Nevěnují se konkrétním, individuálně odlišným žákům; to může být riskantní.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54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C00000"/>
                </a:solidFill>
              </a:rPr>
              <a:t>Přínosy</a:t>
            </a:r>
            <a:r>
              <a:rPr lang="cs-CZ" altLang="cs-CZ" sz="3200" dirty="0"/>
              <a:t> znalosti žákových zvláštností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cs-CZ" sz="2000" dirty="0"/>
              <a:t>Znalost žáka je klíčová pro </a:t>
            </a:r>
            <a:r>
              <a:rPr lang="cs-CZ" sz="2000" b="1" dirty="0">
                <a:solidFill>
                  <a:srgbClr val="C00000"/>
                </a:solidFill>
              </a:rPr>
              <a:t>posouzení žáka</a:t>
            </a:r>
            <a:r>
              <a:rPr lang="cs-CZ" sz="2000" dirty="0"/>
              <a:t>, pro pedagogicko-psychologické </a:t>
            </a:r>
            <a:r>
              <a:rPr lang="cs-CZ" sz="2000" b="1" dirty="0">
                <a:solidFill>
                  <a:srgbClr val="C00000"/>
                </a:solidFill>
              </a:rPr>
              <a:t>rozhodování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a pro </a:t>
            </a:r>
            <a:r>
              <a:rPr lang="cs-CZ" sz="2000" b="1" dirty="0">
                <a:solidFill>
                  <a:srgbClr val="C00000"/>
                </a:solidFill>
              </a:rPr>
              <a:t>individualizaci výuky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/>
              <a:t>Když učitel zná daného žáka, dokáže být  citlivější, snižuje se riziko nevhodného rozhodnutí, 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/>
              <a:t>Znalost žáka umožňuje včas </a:t>
            </a:r>
            <a:r>
              <a:rPr lang="cs-CZ" sz="2000" b="1" dirty="0">
                <a:solidFill>
                  <a:srgbClr val="C00000"/>
                </a:solidFill>
              </a:rPr>
              <a:t>zachytit jemné změny </a:t>
            </a:r>
            <a:r>
              <a:rPr lang="cs-CZ" sz="2000" dirty="0"/>
              <a:t>v jeho chování a učení, rozpoznat jeho zlepšení či zhoršení </a:t>
            </a:r>
            <a:endParaRPr lang="cs-CZ" sz="2000" dirty="0" smtClean="0"/>
          </a:p>
          <a:p>
            <a:pPr>
              <a:spcAft>
                <a:spcPts val="1800"/>
              </a:spcAft>
              <a:defRPr/>
            </a:pPr>
            <a:r>
              <a:rPr lang="cs-CZ" sz="2000" dirty="0" smtClean="0"/>
              <a:t>Když </a:t>
            </a:r>
            <a:r>
              <a:rPr lang="cs-CZ" sz="2000" dirty="0"/>
              <a:t>žáci zjistí, že je učitel/psycholog dobře zná, jen málokdy nastávají problémy ve vzájemných vztazích</a:t>
            </a:r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940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/>
              <a:t>Znalost zvláštností žáka </a:t>
            </a:r>
            <a:r>
              <a:rPr lang="cs-CZ" altLang="cs-CZ" sz="3200" dirty="0" smtClean="0"/>
              <a:t>1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  <a:defRPr/>
            </a:pPr>
            <a:r>
              <a:rPr lang="cs-CZ" sz="2000" b="1" dirty="0">
                <a:solidFill>
                  <a:srgbClr val="C00000"/>
                </a:solidFill>
              </a:rPr>
              <a:t>Znalost zvláštností žáka </a:t>
            </a:r>
            <a:r>
              <a:rPr lang="cs-CZ" sz="2000" dirty="0"/>
              <a:t>je relativně nový trend, který mění dosavadní pohled na údaje, které je třeba o žákovi sbírat.</a:t>
            </a:r>
          </a:p>
          <a:p>
            <a:pPr>
              <a:spcAft>
                <a:spcPts val="2400"/>
              </a:spcAft>
              <a:defRPr/>
            </a:pPr>
            <a:r>
              <a:rPr lang="cs-CZ" sz="2000" dirty="0"/>
              <a:t>Je potřebné rozlišovat mezi tím, co odborník (učitel, školní psycholog)  </a:t>
            </a:r>
            <a:r>
              <a:rPr lang="cs-CZ" sz="2000" b="1" dirty="0">
                <a:solidFill>
                  <a:srgbClr val="C00000"/>
                </a:solidFill>
              </a:rPr>
              <a:t>zná </a:t>
            </a:r>
            <a:r>
              <a:rPr lang="cs-CZ" sz="2000" b="1" i="1" dirty="0">
                <a:solidFill>
                  <a:srgbClr val="C00000"/>
                </a:solidFill>
              </a:rPr>
              <a:t>o žákovi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dirty="0"/>
              <a:t>(např. jeho prospěch, chování v hodině, rodinné zázemí apod.) </a:t>
            </a:r>
          </a:p>
          <a:p>
            <a:pPr>
              <a:spcAft>
                <a:spcPts val="2400"/>
              </a:spcAft>
              <a:defRPr/>
            </a:pPr>
            <a:r>
              <a:rPr lang="cs-CZ" sz="2000" dirty="0"/>
              <a:t>a </a:t>
            </a:r>
            <a:r>
              <a:rPr lang="cs-CZ" sz="2400" b="1" dirty="0">
                <a:solidFill>
                  <a:srgbClr val="C00000"/>
                </a:solidFill>
              </a:rPr>
              <a:t>znalostí žáka</a:t>
            </a:r>
            <a:r>
              <a:rPr lang="cs-CZ" sz="2400" b="1" i="1" dirty="0">
                <a:solidFill>
                  <a:srgbClr val="C00000"/>
                </a:solidFill>
              </a:rPr>
              <a:t> samotného jako osobnosti</a:t>
            </a:r>
            <a:r>
              <a:rPr lang="cs-CZ" sz="2400" i="1" dirty="0">
                <a:solidFill>
                  <a:srgbClr val="C00000"/>
                </a:solidFill>
              </a:rPr>
              <a:t> </a:t>
            </a:r>
            <a:r>
              <a:rPr lang="cs-CZ" sz="2000" dirty="0"/>
              <a:t>na straně druhé.</a:t>
            </a:r>
          </a:p>
          <a:p>
            <a:pPr marL="0" indent="0">
              <a:spcAft>
                <a:spcPts val="2400"/>
              </a:spcAft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33842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/>
              <a:t>Znalost zvláštností žáka </a:t>
            </a:r>
            <a:r>
              <a:rPr lang="cs-CZ" altLang="cs-CZ" sz="3200" dirty="0" smtClean="0"/>
              <a:t>2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cs-CZ" sz="2000" dirty="0"/>
              <a:t>Tento trend rozšiřuje spektrum </a:t>
            </a:r>
            <a:r>
              <a:rPr lang="cs-CZ" sz="2000" b="1" dirty="0">
                <a:solidFill>
                  <a:srgbClr val="C00000"/>
                </a:solidFill>
              </a:rPr>
              <a:t>údajů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(osobnostních, zdravotních, psychosociálních, behaviorálních, kontextových).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Zatím se prosazuje v případech, kdy se řeší </a:t>
            </a:r>
            <a:r>
              <a:rPr lang="cs-CZ" sz="2000" b="1" dirty="0">
                <a:solidFill>
                  <a:schemeClr val="tx2"/>
                </a:solidFill>
              </a:rPr>
              <a:t>extrémní případy </a:t>
            </a:r>
            <a:r>
              <a:rPr lang="cs-CZ" sz="2000" dirty="0"/>
              <a:t>žáků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Znalost zvláštností žáků je nutným </a:t>
            </a:r>
            <a:r>
              <a:rPr lang="cs-CZ" sz="2000" b="1" dirty="0">
                <a:solidFill>
                  <a:srgbClr val="C00000"/>
                </a:solidFill>
              </a:rPr>
              <a:t>předpokladem</a:t>
            </a:r>
            <a:r>
              <a:rPr lang="cs-CZ" sz="2000" dirty="0"/>
              <a:t> kvalitní </a:t>
            </a:r>
            <a:r>
              <a:rPr lang="cs-CZ" sz="2000" b="1" dirty="0">
                <a:solidFill>
                  <a:srgbClr val="C00000"/>
                </a:solidFill>
              </a:rPr>
              <a:t>individualizované výuky.</a:t>
            </a:r>
            <a:endParaRPr lang="cs-CZ" sz="2000" dirty="0">
              <a:solidFill>
                <a:srgbClr val="C00000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Bude vyžadovat </a:t>
            </a:r>
            <a:r>
              <a:rPr lang="cs-CZ" sz="2000" b="1" dirty="0">
                <a:solidFill>
                  <a:srgbClr val="C00000"/>
                </a:solidFill>
              </a:rPr>
              <a:t>změny v přípravě  </a:t>
            </a:r>
            <a:r>
              <a:rPr lang="cs-CZ" sz="2000" dirty="0"/>
              <a:t>a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dalším vzdělávání učitelů i školních psychologů, 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ale také v podobě </a:t>
            </a:r>
            <a:r>
              <a:rPr lang="cs-CZ" sz="2000" b="1" dirty="0">
                <a:solidFill>
                  <a:srgbClr val="C00000"/>
                </a:solidFill>
              </a:rPr>
              <a:t>žákovské dokumentace</a:t>
            </a:r>
            <a:r>
              <a:rPr lang="cs-CZ" sz="2000" dirty="0"/>
              <a:t>.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3771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13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83553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Téma: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85897" y="1850339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přehled</a:t>
            </a:r>
            <a:r>
              <a:rPr lang="cs-CZ" dirty="0"/>
              <a:t>, využití v pedagogické praxi, vlastnosti, požadavky na kvalitu </a:t>
            </a:r>
            <a:r>
              <a:rPr lang="cs-CZ" dirty="0" smtClean="0"/>
              <a:t>metod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r>
              <a:rPr lang="cs-CZ" dirty="0" err="1"/>
              <a:t>s</a:t>
            </a:r>
            <a:r>
              <a:rPr lang="cs-CZ" dirty="0" err="1" smtClean="0"/>
              <a:t>emiformální</a:t>
            </a:r>
            <a:r>
              <a:rPr lang="cs-CZ" dirty="0" smtClean="0"/>
              <a:t> </a:t>
            </a:r>
            <a:r>
              <a:rPr lang="cs-CZ" dirty="0"/>
              <a:t>nástroje užívané ve školní </a:t>
            </a:r>
            <a:r>
              <a:rPr lang="cs-CZ" dirty="0" smtClean="0"/>
              <a:t>praxi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vydavatelé </a:t>
            </a:r>
            <a:r>
              <a:rPr lang="cs-CZ" dirty="0"/>
              <a:t>diagnostických metod v České </a:t>
            </a:r>
            <a:r>
              <a:rPr lang="cs-CZ" dirty="0" smtClean="0"/>
              <a:t>republice </a:t>
            </a:r>
            <a:endParaRPr lang="cs-CZ" dirty="0"/>
          </a:p>
          <a:p>
            <a:r>
              <a:rPr lang="cs-CZ" dirty="0" smtClean="0"/>
              <a:t>využití </a:t>
            </a:r>
            <a:r>
              <a:rPr lang="cs-CZ" dirty="0"/>
              <a:t>standardizovaných metod ve </a:t>
            </a:r>
            <a:r>
              <a:rPr lang="cs-CZ" dirty="0" smtClean="0"/>
              <a:t>škole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787610"/>
            <a:ext cx="5181600" cy="421777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pozorování (záznamové archy) </a:t>
            </a:r>
          </a:p>
          <a:p>
            <a:r>
              <a:rPr lang="cs-CZ" dirty="0" smtClean="0"/>
              <a:t>rozhovor </a:t>
            </a:r>
          </a:p>
          <a:p>
            <a:r>
              <a:rPr lang="cs-CZ" dirty="0" smtClean="0"/>
              <a:t>anamnéza </a:t>
            </a:r>
          </a:p>
          <a:p>
            <a:r>
              <a:rPr lang="cs-CZ" dirty="0" smtClean="0"/>
              <a:t>analýza produktů činnosti </a:t>
            </a:r>
          </a:p>
          <a:p>
            <a:r>
              <a:rPr lang="cs-CZ" dirty="0" smtClean="0"/>
              <a:t>projektivní techniky </a:t>
            </a:r>
          </a:p>
          <a:p>
            <a:r>
              <a:rPr lang="cs-CZ" dirty="0" smtClean="0"/>
              <a:t>znalostní testy </a:t>
            </a:r>
          </a:p>
          <a:p>
            <a:r>
              <a:rPr lang="cs-CZ" dirty="0" smtClean="0"/>
              <a:t>dotazníky </a:t>
            </a:r>
          </a:p>
          <a:p>
            <a:r>
              <a:rPr lang="cs-CZ" dirty="0" smtClean="0"/>
              <a:t>výkonové testy a další metody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240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dirty="0" smtClean="0"/>
              <a:t>Pojem </a:t>
            </a:r>
            <a:r>
              <a:rPr lang="cs-CZ" altLang="cs-CZ" dirty="0" smtClean="0"/>
              <a:t>diagnostika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z </a:t>
            </a:r>
            <a:r>
              <a:rPr lang="cs-CZ" altLang="cs-CZ" dirty="0" err="1" smtClean="0">
                <a:latin typeface="+mj-lt"/>
              </a:rPr>
              <a:t>řec</a:t>
            </a:r>
            <a:r>
              <a:rPr lang="cs-CZ" altLang="cs-CZ" dirty="0" smtClean="0">
                <a:latin typeface="+mj-lt"/>
              </a:rPr>
              <a:t>. </a:t>
            </a:r>
            <a:r>
              <a:rPr lang="cs-CZ" altLang="cs-CZ" dirty="0" err="1" smtClean="0">
                <a:latin typeface="+mj-lt"/>
              </a:rPr>
              <a:t>diagnósis</a:t>
            </a:r>
            <a:r>
              <a:rPr lang="cs-CZ" altLang="cs-CZ" dirty="0" smtClean="0">
                <a:latin typeface="+mj-lt"/>
              </a:rPr>
              <a:t> = poznání</a:t>
            </a:r>
          </a:p>
          <a:p>
            <a:pPr eaLnBrk="1" hangingPunct="1">
              <a:defRPr/>
            </a:pPr>
            <a:r>
              <a:rPr lang="cs-CZ" altLang="cs-CZ" b="1" dirty="0" smtClean="0">
                <a:latin typeface="+mj-lt"/>
              </a:rPr>
              <a:t>zjištění stavu, posouzení, hodnocení </a:t>
            </a:r>
            <a:endParaRPr lang="cs-CZ" altLang="cs-CZ" dirty="0" smtClean="0">
              <a:latin typeface="+mj-lt"/>
            </a:endParaRPr>
          </a:p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proces rozpoznávání, např. nemocí</a:t>
            </a:r>
          </a:p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 testovací technika </a:t>
            </a:r>
          </a:p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činnost přinášející objektivní poznatky o zkoumaném jevu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244" name="TextovéPole 1"/>
          <p:cNvSpPr txBox="1">
            <a:spLocks noChangeArrowheads="1"/>
          </p:cNvSpPr>
          <p:nvPr/>
        </p:nvSpPr>
        <p:spPr bwMode="auto">
          <a:xfrm>
            <a:off x="6259171" y="1646239"/>
            <a:ext cx="4168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Pedagogická diagnostika</a:t>
            </a:r>
          </a:p>
          <a:p>
            <a:r>
              <a:rPr lang="cs-CZ" altLang="cs-CZ" sz="1400" dirty="0"/>
              <a:t>Mojžíšek L. , 1987; Průcha J. , 1998; </a:t>
            </a:r>
            <a:r>
              <a:rPr lang="cs-CZ" altLang="cs-CZ" sz="1400" dirty="0" err="1"/>
              <a:t>Gavora</a:t>
            </a:r>
            <a:r>
              <a:rPr lang="cs-CZ" altLang="cs-CZ" sz="1400" dirty="0"/>
              <a:t> P. , 2001; </a:t>
            </a:r>
            <a:r>
              <a:rPr lang="cs-CZ" altLang="cs-CZ" sz="1400" dirty="0" err="1"/>
              <a:t>Swierkoszová</a:t>
            </a:r>
            <a:r>
              <a:rPr lang="cs-CZ" altLang="cs-CZ" sz="1400" dirty="0"/>
              <a:t>, 2005; Zelinková, 2001; </a:t>
            </a:r>
          </a:p>
          <a:p>
            <a:endParaRPr lang="cs-CZ" altLang="cs-CZ" dirty="0"/>
          </a:p>
          <a:p>
            <a:r>
              <a:rPr lang="cs-CZ" altLang="cs-CZ" b="1" u="sng" dirty="0">
                <a:solidFill>
                  <a:srgbClr val="FF0000"/>
                </a:solidFill>
              </a:rPr>
              <a:t>Psychologická diagnostika</a:t>
            </a:r>
          </a:p>
          <a:p>
            <a:r>
              <a:rPr lang="cs-CZ" altLang="cs-CZ" dirty="0"/>
              <a:t>Speciálně-pedagogická diagnostika</a:t>
            </a:r>
          </a:p>
          <a:p>
            <a:endParaRPr lang="cs-CZ" altLang="cs-CZ" dirty="0"/>
          </a:p>
          <a:p>
            <a:r>
              <a:rPr lang="cs-CZ" altLang="cs-CZ" b="1" u="sng" dirty="0">
                <a:solidFill>
                  <a:srgbClr val="FF0000"/>
                </a:solidFill>
              </a:rPr>
              <a:t>Pedagogicko-psychologická diagnostika</a:t>
            </a:r>
          </a:p>
          <a:p>
            <a:r>
              <a:rPr lang="cs-CZ" altLang="cs-CZ" sz="1400" dirty="0"/>
              <a:t>(Dittrich, 1992); (</a:t>
            </a:r>
            <a:r>
              <a:rPr lang="cs-CZ" altLang="cs-CZ" sz="1400" dirty="0" err="1"/>
              <a:t>Maydlová</a:t>
            </a:r>
            <a:r>
              <a:rPr lang="cs-CZ" altLang="cs-CZ" sz="1400" dirty="0"/>
              <a:t>, 1980). </a:t>
            </a:r>
            <a:r>
              <a:rPr lang="cs-CZ" altLang="cs-CZ" sz="1400" dirty="0" err="1"/>
              <a:t>Mertin</a:t>
            </a:r>
            <a:r>
              <a:rPr lang="cs-CZ" altLang="cs-CZ" sz="1400" dirty="0"/>
              <a:t> (2012, str. 19) 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6602730" y="4883150"/>
          <a:ext cx="2830830" cy="197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2777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Úvodem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63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/>
              <a:t>Pedagogická a pedagogicko-psychologická diagnostika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Rozvoj PD u nás výraznější od 60. let v souvislosti s rozvojem pedagogicko-psychologického poradenství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Některá pojetí považují PD spíše za klasickou PPD aplikovanou v pedagogické praxi (Hrabal, 2002)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Otevřená pak ale zůstává </a:t>
            </a:r>
            <a:r>
              <a:rPr lang="cs-CZ" altLang="cs-CZ" sz="2100" b="1" dirty="0"/>
              <a:t>otázka rozdílných cílů, kompetencí, ale i </a:t>
            </a:r>
            <a:r>
              <a:rPr lang="cs-CZ" altLang="cs-CZ" sz="2100" b="1" dirty="0" smtClean="0"/>
              <a:t>metod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 smtClean="0"/>
              <a:t>Sousedící oblasti: speciálně-pedagogická diagnostika (např. diagnostika SPU), částečně medicína (psychiatrie – diagnostika poruch chování - ADHD, ADD; poruch osobnosti…) </a:t>
            </a:r>
          </a:p>
          <a:p>
            <a:pPr>
              <a:lnSpc>
                <a:spcPct val="80000"/>
              </a:lnSpc>
            </a:pPr>
            <a:r>
              <a:rPr lang="cs-CZ" altLang="cs-CZ" sz="2100" dirty="0" smtClean="0"/>
              <a:t>Ostatní oblasti psychodiagnostiky: klinická psychologie, psychopatologie, neuropsychologie, personalistika…</a:t>
            </a:r>
            <a:endParaRPr lang="cs-CZ" altLang="cs-CZ" sz="21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40657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Zaměření </a:t>
            </a:r>
            <a:r>
              <a:rPr lang="cs-CZ" altLang="cs-CZ" sz="2800" b="1" dirty="0" smtClean="0"/>
              <a:t>– obdobné v pedagogické i pedagogicko-psychologické diagnostice</a:t>
            </a:r>
            <a:endParaRPr lang="cs-CZ" altLang="cs-CZ" sz="2800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a)</a:t>
            </a:r>
            <a:r>
              <a:rPr lang="cs-CZ" altLang="cs-CZ" sz="1900" dirty="0"/>
              <a:t> </a:t>
            </a:r>
            <a:r>
              <a:rPr lang="cs-CZ" altLang="cs-CZ" sz="1900" b="1" dirty="0"/>
              <a:t>d. normativní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Výsledek diagnostikování je srovnáván s výsledky reprezentativního vzorku celé populace v určitých zkouškách. Zjišťuje, zda žák a jeho výkony jsou srovnatelné s většinou populace stejného veku. </a:t>
            </a:r>
            <a:r>
              <a:rPr lang="cs-CZ" altLang="cs-CZ" sz="1500" i="1" dirty="0"/>
              <a:t>Např. posuzování možností dalšího studia</a:t>
            </a:r>
            <a:r>
              <a:rPr lang="cs-CZ" altLang="cs-CZ" sz="15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b) d. kriteriální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srovnávání s vnějšími měřítky, s objektivně vymezenými úkoly. Zvládá - nezvládá dítě osobní hygienu? Zvládá - nezvládá násobilku? Zkoušky vycházejí z analýzy určité dovednosti a směřují k určení úrovně, na níž se dítě nachází 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c) d</a:t>
            </a:r>
            <a:r>
              <a:rPr lang="cs-CZ" altLang="cs-CZ" sz="1900" b="1" dirty="0" smtClean="0"/>
              <a:t>. individualizovaná</a:t>
            </a:r>
            <a:endParaRPr lang="cs-CZ" altLang="cs-CZ" sz="19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Neužívá žádné srovnávání, ale sleduje postup a dosaženou úroveň za určitý časový úsek. Je předpokladem pro pozitivní motivaci k dalšímu snažení, rozvoji. Je velmi potřebná u méně úspěšných nebo jakýmkoliv způsobem znevýhodněných. dětí. Správně stanovená diagnóza může předejít vzniku možných problému ve vývoji.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d)</a:t>
            </a:r>
            <a:r>
              <a:rPr lang="cs-CZ" altLang="cs-CZ" sz="1900" dirty="0"/>
              <a:t> </a:t>
            </a:r>
            <a:r>
              <a:rPr lang="cs-CZ" altLang="cs-CZ" sz="1900" b="1" dirty="0"/>
              <a:t>d. diferenciální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Slouží např. k rozlišení stávajících a přetrvávajících obtíží, které mohou mít stejné projevy, ale </a:t>
            </a:r>
            <a:r>
              <a:rPr lang="cs-CZ" altLang="cs-CZ" sz="1500" b="1" dirty="0"/>
              <a:t>různé </a:t>
            </a:r>
            <a:r>
              <a:rPr lang="cs-CZ" altLang="cs-CZ" sz="1500" b="1" dirty="0" smtClean="0"/>
              <a:t>příčiny</a:t>
            </a:r>
            <a:endParaRPr lang="cs-CZ" altLang="cs-CZ" sz="15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500" dirty="0" smtClean="0"/>
              <a:t>(Zelinková, 2001)</a:t>
            </a:r>
          </a:p>
        </p:txBody>
      </p:sp>
    </p:spTree>
    <p:extLst>
      <p:ext uri="{BB962C8B-B14F-4D97-AF65-F5344CB8AC3E}">
        <p14:creationId xmlns:p14="http://schemas.microsoft.com/office/powerpoint/2010/main" val="28676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400" b="1" dirty="0"/>
              <a:t>Vlastnosti metod, nároky kladené na metody</a:t>
            </a:r>
            <a:endParaRPr lang="cs-CZ" altLang="cs-CZ" sz="3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0825"/>
            <a:ext cx="10515600" cy="49294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b="1" dirty="0"/>
              <a:t>Pro každý typ postupu: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Validita: </a:t>
            </a:r>
            <a:r>
              <a:rPr lang="cs-CZ" altLang="cs-CZ" sz="1900" i="1" dirty="0"/>
              <a:t>platnost;</a:t>
            </a:r>
            <a:r>
              <a:rPr lang="cs-CZ" altLang="cs-CZ" sz="1900" b="1" dirty="0"/>
              <a:t> </a:t>
            </a:r>
            <a:r>
              <a:rPr lang="cs-CZ" altLang="cs-CZ" sz="1900" dirty="0"/>
              <a:t>metoda zjišťuje to, co má zjistit, to, co tvrdí, že zjišťuje; poskytuje pravdivé informace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b="1" dirty="0"/>
              <a:t>Zvláště pro kvantifikované metody: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Reliabilita: </a:t>
            </a:r>
            <a:r>
              <a:rPr lang="cs-CZ" altLang="cs-CZ" sz="1900" dirty="0"/>
              <a:t>spolehlivost; metoda měří stabilně (pokaždé stejně) a konzistentně (vždy stejný jev) – „zjišťuje jednu věc a stále totéž “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Objektivnost: </a:t>
            </a:r>
            <a:r>
              <a:rPr lang="cs-CZ" altLang="cs-CZ" sz="1900" dirty="0"/>
              <a:t>míra nezávislosti použité metody na osobnosti </a:t>
            </a:r>
            <a:r>
              <a:rPr lang="cs-CZ" altLang="cs-CZ" sz="1900" dirty="0" smtClean="0"/>
              <a:t>uživatele (druhý výklad: odolnost vůči zkreslení ze strany probanda – Svoboda et al.,2001; třetí výklad: totéž ze strany pedagoga – např. Průcha, 1998)</a:t>
            </a:r>
            <a:endParaRPr lang="cs-CZ" altLang="cs-CZ" sz="19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Standardnost: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700" dirty="0"/>
              <a:t>požadavek, aby metoda byla používána u různých osob za podmínek pro všechny osoby stejných (standardní </a:t>
            </a:r>
            <a:r>
              <a:rPr lang="cs-CZ" altLang="cs-CZ" sz="1700" i="1" dirty="0"/>
              <a:t>administrace</a:t>
            </a:r>
            <a:r>
              <a:rPr lang="cs-CZ" altLang="cs-CZ" sz="17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700" dirty="0"/>
              <a:t>Existence </a:t>
            </a:r>
            <a:r>
              <a:rPr lang="cs-CZ" altLang="cs-CZ" sz="1700" i="1" dirty="0"/>
              <a:t>norem</a:t>
            </a:r>
            <a:r>
              <a:rPr lang="cs-CZ" altLang="cs-CZ" sz="1700" dirty="0"/>
              <a:t>, které umožňují porovnání výsledku s populačním vzorkem</a:t>
            </a:r>
            <a:r>
              <a:rPr lang="cs-CZ" altLang="cs-CZ" sz="1700" b="1" dirty="0"/>
              <a:t> </a:t>
            </a:r>
            <a:r>
              <a:rPr lang="cs-CZ" altLang="cs-CZ" sz="1700" dirty="0"/>
              <a:t>(standardizace)</a:t>
            </a:r>
          </a:p>
        </p:txBody>
      </p:sp>
    </p:spTree>
    <p:extLst>
      <p:ext uri="{BB962C8B-B14F-4D97-AF65-F5344CB8AC3E}">
        <p14:creationId xmlns:p14="http://schemas.microsoft.com/office/powerpoint/2010/main" val="421718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Příklad východiska při konstrukci norem: distribuce inteligence v populaci 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14" y="1936749"/>
            <a:ext cx="8898808" cy="4784473"/>
          </a:xfrm>
        </p:spPr>
      </p:pic>
    </p:spTree>
    <p:extLst>
      <p:ext uri="{BB962C8B-B14F-4D97-AF65-F5344CB8AC3E}">
        <p14:creationId xmlns:p14="http://schemas.microsoft.com/office/powerpoint/2010/main" val="4057030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/>
              <a:t>Rozdílné přístupy v diagnostice</a:t>
            </a:r>
            <a:endParaRPr lang="cs-CZ" altLang="cs-CZ" sz="24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600" b="1" dirty="0" smtClean="0"/>
              <a:t>Generalizace: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Individuální </a:t>
            </a:r>
            <a:r>
              <a:rPr lang="cs-CZ" altLang="cs-CZ" sz="2600" dirty="0"/>
              <a:t>(kazuistický) </a:t>
            </a:r>
            <a:r>
              <a:rPr lang="cs-CZ" altLang="cs-CZ" sz="2600" dirty="0" smtClean="0"/>
              <a:t>– testový </a:t>
            </a:r>
            <a:r>
              <a:rPr lang="cs-CZ" altLang="cs-CZ" sz="2600" dirty="0"/>
              <a:t>(metrický, statistický</a:t>
            </a:r>
            <a:r>
              <a:rPr lang="cs-CZ" altLang="cs-CZ" sz="2600" dirty="0" smtClean="0"/>
              <a:t>)</a:t>
            </a:r>
          </a:p>
          <a:p>
            <a:r>
              <a:rPr lang="cs-CZ" altLang="cs-CZ" sz="2600" dirty="0" smtClean="0"/>
              <a:t>Kvalitativní – kvantitativní, „nomotetický“– „idiografický“</a:t>
            </a:r>
          </a:p>
          <a:p>
            <a:pPr eaLnBrk="1" hangingPunct="1">
              <a:lnSpc>
                <a:spcPct val="90000"/>
              </a:lnSpc>
            </a:pPr>
            <a:endParaRPr lang="cs-CZ" altLang="cs-CZ" sz="26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600" b="1" dirty="0" smtClean="0"/>
              <a:t>Zaměření: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na </a:t>
            </a:r>
            <a:r>
              <a:rPr lang="cs-CZ" altLang="cs-CZ" sz="2600" dirty="0"/>
              <a:t>jednotlivce – skupinu – interakci, jev, proces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na </a:t>
            </a:r>
            <a:r>
              <a:rPr lang="cs-CZ" altLang="cs-CZ" sz="2600" dirty="0"/>
              <a:t>sebe a na druhé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na </a:t>
            </a:r>
            <a:r>
              <a:rPr lang="cs-CZ" altLang="cs-CZ" sz="2600" dirty="0"/>
              <a:t>úzce vymezený problém a na </a:t>
            </a:r>
            <a:r>
              <a:rPr lang="cs-CZ" altLang="cs-CZ" sz="2600" dirty="0" smtClean="0"/>
              <a:t>kontext</a:t>
            </a:r>
          </a:p>
          <a:p>
            <a:pPr eaLnBrk="1" hangingPunct="1">
              <a:lnSpc>
                <a:spcPct val="90000"/>
              </a:lnSpc>
            </a:pPr>
            <a:endParaRPr lang="cs-CZ" altLang="cs-CZ" sz="2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sz="2400" b="1" dirty="0"/>
              <a:t>Účel: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Praktický, zaměřený na intervenci + výzkumný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b="1" dirty="0"/>
              <a:t>Forma:</a:t>
            </a:r>
          </a:p>
          <a:p>
            <a:r>
              <a:rPr lang="cs-CZ" altLang="cs-CZ" sz="2400" dirty="0"/>
              <a:t>Formalizovaný – (</a:t>
            </a:r>
            <a:r>
              <a:rPr lang="cs-CZ" altLang="cs-CZ" sz="2400" dirty="0" err="1"/>
              <a:t>semiformální</a:t>
            </a:r>
            <a:r>
              <a:rPr lang="cs-CZ" altLang="cs-CZ" sz="2400" dirty="0"/>
              <a:t>) – nestrukturovaný; </a:t>
            </a:r>
          </a:p>
          <a:p>
            <a:r>
              <a:rPr lang="cs-CZ" altLang="cs-CZ" sz="2400" dirty="0"/>
              <a:t>Statický – dynamický</a:t>
            </a:r>
          </a:p>
          <a:p>
            <a:r>
              <a:rPr lang="cs-CZ" altLang="cs-CZ" sz="2400" dirty="0"/>
              <a:t>„Laboratorní“ - ekologický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47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Praktické členění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6968" y="1680519"/>
            <a:ext cx="10515600" cy="4834195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Které metody mohu VYUŽÍVAT </a:t>
            </a:r>
            <a:r>
              <a:rPr lang="cs-CZ" dirty="0" smtClean="0"/>
              <a:t>(jsou dostupné, mohu administrovat a vyhodnocovat…)?</a:t>
            </a:r>
          </a:p>
          <a:p>
            <a:r>
              <a:rPr lang="cs-CZ" dirty="0" smtClean="0"/>
              <a:t>Kterým metodám bych měl/a alespoň rámcově rozumět  - </a:t>
            </a:r>
            <a:r>
              <a:rPr lang="cs-CZ" b="1" dirty="0" smtClean="0"/>
              <a:t>komunikovat o nich, mít přiměřené očekávání</a:t>
            </a:r>
            <a:r>
              <a:rPr lang="cs-CZ" dirty="0" smtClean="0"/>
              <a:t> (odkazují se na ně zprávy z PPP nebo SPC…)?</a:t>
            </a:r>
          </a:p>
          <a:p>
            <a:r>
              <a:rPr lang="cs-CZ" dirty="0" smtClean="0"/>
              <a:t>Kterým metodám bych měl/a alespoň rámcově rozumět  - </a:t>
            </a:r>
            <a:r>
              <a:rPr lang="cs-CZ" b="1" dirty="0" smtClean="0"/>
              <a:t>posoudit důvěryhodnost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pPr lvl="1"/>
            <a:r>
              <a:rPr lang="cs-CZ" dirty="0" smtClean="0"/>
              <a:t>Odkazy: kritéria </a:t>
            </a:r>
            <a:r>
              <a:rPr lang="cs-CZ" dirty="0" err="1" smtClean="0"/>
              <a:t>Testcentra</a:t>
            </a:r>
            <a:r>
              <a:rPr lang="cs-CZ" dirty="0" smtClean="0"/>
              <a:t> podle požadavků na vzdělání uživatele </a:t>
            </a:r>
            <a:r>
              <a:rPr lang="cs-CZ" dirty="0" smtClean="0">
                <a:hlinkClick r:id="rId2"/>
              </a:rPr>
              <a:t>http://www.testcentrum.com/testy</a:t>
            </a:r>
            <a:r>
              <a:rPr lang="cs-CZ" dirty="0" smtClean="0"/>
              <a:t> (dole na stránce)</a:t>
            </a:r>
          </a:p>
          <a:p>
            <a:pPr lvl="1"/>
            <a:r>
              <a:rPr lang="cs-CZ" dirty="0" smtClean="0"/>
              <a:t>K diskusi: diskutabilní metody ve školství </a:t>
            </a:r>
            <a:r>
              <a:rPr lang="cs-CZ" dirty="0" smtClean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www.ceskatelevize.cz/ivysilani/1142743803-reporteri-ct/213452801240010/obsah/248183-projekt-barvy-zivota</a:t>
            </a:r>
            <a:endParaRPr lang="cs-CZ" dirty="0" smtClean="0"/>
          </a:p>
          <a:p>
            <a:pPr lvl="1"/>
            <a:r>
              <a:rPr lang="cs-CZ" dirty="0"/>
              <a:t>K </a:t>
            </a:r>
            <a:r>
              <a:rPr lang="cs-CZ" dirty="0" smtClean="0"/>
              <a:t>diskusi jak na dítě podle horoskopu: </a:t>
            </a:r>
            <a:r>
              <a:rPr lang="cs-CZ" u="sng" dirty="0" smtClean="0">
                <a:hlinkClick r:id="rId4"/>
              </a:rPr>
              <a:t>https</a:t>
            </a:r>
            <a:r>
              <a:rPr lang="cs-CZ" u="sng" dirty="0">
                <a:hlinkClick r:id="rId4"/>
              </a:rPr>
              <a:t>://zena.aktualne.cz/horoskopy/skolaci-podle-horoskopu/r~dc359ab6bf6f11e989de0cc47ab5f122</a:t>
            </a:r>
            <a:r>
              <a:rPr lang="cs-CZ" u="sng" dirty="0" smtClean="0">
                <a:hlinkClick r:id="rId4"/>
              </a:rPr>
              <a:t>/</a:t>
            </a:r>
            <a:endParaRPr lang="cs-CZ" dirty="0" smtClean="0"/>
          </a:p>
          <a:p>
            <a:pPr lvl="1"/>
            <a:r>
              <a:rPr lang="cs-CZ" dirty="0" smtClean="0"/>
              <a:t>Otázka přístupu: metoda jako ryze expertní záležitost, „orákulum“ – symbolicky ve filmu „Jáchyme, hoď ho do stroje“ (1:55 – 4:50; 1:31:55 – 1:32:55)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477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682" y="134466"/>
            <a:ext cx="10515600" cy="1364820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…při hledání pomoci můžete narazit na velmi široké nabídky… </a:t>
            </a:r>
            <a:r>
              <a:rPr lang="cs-CZ" sz="2700" dirty="0" smtClean="0"/>
              <a:t>aneb abecední systém psychodiagnostiky nemusí být vždy přehledný</a:t>
            </a:r>
            <a:endParaRPr lang="cs-CZ" sz="2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34" y="1752600"/>
            <a:ext cx="7955232" cy="4267200"/>
          </a:xfrm>
        </p:spPr>
      </p:pic>
    </p:spTree>
    <p:extLst>
      <p:ext uri="{BB962C8B-B14F-4D97-AF65-F5344CB8AC3E}">
        <p14:creationId xmlns:p14="http://schemas.microsoft.com/office/powerpoint/2010/main" val="2507512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Pedagogicko</a:t>
            </a:r>
            <a:r>
              <a:rPr lang="cs-CZ" dirty="0" smtClean="0"/>
              <a:t>)-psychologické metody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FORMA</a:t>
            </a:r>
          </a:p>
          <a:p>
            <a:r>
              <a:rPr lang="cs-CZ" sz="3400" dirty="0" smtClean="0"/>
              <a:t>Klinické postupy – pozorování rozhovor, analýza spontánních produktů</a:t>
            </a:r>
          </a:p>
          <a:p>
            <a:r>
              <a:rPr lang="cs-CZ" sz="3400" dirty="0" smtClean="0"/>
              <a:t>Metody „tužka-papír“ (dotazníky, některé testy)</a:t>
            </a:r>
          </a:p>
          <a:p>
            <a:r>
              <a:rPr lang="cs-CZ" sz="3400" dirty="0" smtClean="0"/>
              <a:t>Metody testové (verbální a </a:t>
            </a:r>
            <a:r>
              <a:rPr lang="cs-CZ" sz="3400" dirty="0" err="1" smtClean="0"/>
              <a:t>performanční</a:t>
            </a:r>
            <a:r>
              <a:rPr lang="cs-CZ" sz="3400" dirty="0" smtClean="0"/>
              <a:t>)</a:t>
            </a:r>
          </a:p>
          <a:p>
            <a:r>
              <a:rPr lang="cs-CZ" sz="3400" dirty="0" smtClean="0"/>
              <a:t>Skupinová a individuální administrace</a:t>
            </a:r>
          </a:p>
          <a:p>
            <a:r>
              <a:rPr lang="cs-CZ" sz="3400" dirty="0" smtClean="0"/>
              <a:t>Metody projektivní (vs. testové, objektivní) </a:t>
            </a:r>
            <a:endParaRPr lang="cs-CZ" sz="3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ÚČEL</a:t>
            </a:r>
          </a:p>
          <a:p>
            <a:r>
              <a:rPr lang="cs-CZ" sz="3100" dirty="0" smtClean="0"/>
              <a:t>Diagnostika výkonu (kriteriální – v širším smyslu vč. vývojových škál, testů inteligence, specifických schopností, tvořivosti, znalostních apod.)</a:t>
            </a:r>
          </a:p>
          <a:p>
            <a:r>
              <a:rPr lang="cs-CZ" sz="3100" dirty="0" smtClean="0"/>
              <a:t>Diagnostika osobnosti, sociálního fungování (vlastnosti/ rysy, typy/styly, interpersonální charakteristiky, „žitý svět“)</a:t>
            </a:r>
            <a:endParaRPr lang="cs-CZ" sz="3100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POZOR! Formální typ metody se nemusí překrývat s účelem (např. kresba jako vývojové kritérium i jako projektivní technika)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5211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FAQ: Jak někdo může posoudit dítě za hodinu? Já ho znám déle a lépe!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pPr marL="514350" indent="-514350">
              <a:buAutoNum type="arabicParenR"/>
            </a:pPr>
            <a:r>
              <a:rPr lang="cs-CZ" b="1" dirty="0"/>
              <a:t>M</a:t>
            </a:r>
            <a:r>
              <a:rPr lang="cs-CZ" b="1" dirty="0" smtClean="0"/>
              <a:t>á-li k dispozici metody a je odborně na svém místě, může zjistit něco , co mi z různých důvodů není dostupné.</a:t>
            </a:r>
          </a:p>
          <a:p>
            <a:pPr marL="514350" indent="-514350">
              <a:buAutoNum type="arabicParenR"/>
            </a:pPr>
            <a:r>
              <a:rPr lang="cs-CZ" b="1" dirty="0" smtClean="0"/>
              <a:t>Každá metoda poskytne jen takovou odpověď, kterou poskytnout může – proto je dobré znát účel a limity metod, případně metody kombinovat.</a:t>
            </a:r>
          </a:p>
          <a:p>
            <a:pPr marL="514350" indent="-514350">
              <a:buAutoNum type="arabicParenR"/>
            </a:pPr>
            <a:r>
              <a:rPr lang="cs-CZ" b="1" dirty="0" smtClean="0"/>
              <a:t>Abychom získali užitečnou odpověď, je třeba správně položit otázku.</a:t>
            </a:r>
          </a:p>
          <a:p>
            <a:pPr marL="514350" indent="-514350">
              <a:buAutoNum type="arabicParenR"/>
            </a:pPr>
            <a:r>
              <a:rPr lang="cs-CZ" b="1" dirty="0" smtClean="0"/>
              <a:t>Nejpřirozenější je kombinovat „tvrdá“ data s výsledky vlastního pozorování, s tím, co víme z rozhovorů…</a:t>
            </a:r>
          </a:p>
          <a:p>
            <a:pPr marL="514350" indent="-514350">
              <a:buAutoNum type="arabicParenR"/>
            </a:pPr>
            <a:endParaRPr lang="cs-CZ" b="1" dirty="0" smtClean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12216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30288" y="0"/>
            <a:ext cx="11161712" cy="760413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/>
              <a:t>Příklad kombinace metod v modelu testování hypotéz (HTM) ve škole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862013"/>
            <a:ext cx="10645775" cy="582771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300" dirty="0" smtClean="0"/>
              <a:t>„Psycholožka </a:t>
            </a:r>
            <a:r>
              <a:rPr lang="cs-CZ" sz="3300" dirty="0"/>
              <a:t>shrnula, co říkali rodiče a učitel, a definovala problém následovně: „</a:t>
            </a:r>
            <a:r>
              <a:rPr lang="cs-CZ" sz="3300" dirty="0" smtClean="0"/>
              <a:t>Problém s </a:t>
            </a:r>
            <a:r>
              <a:rPr lang="cs-CZ" sz="3300" dirty="0"/>
              <a:t>koncentrací; vyžaduje pozornost; chaotický; problémy se psaním a s počty; konflikty </a:t>
            </a:r>
            <a:r>
              <a:rPr lang="cs-CZ" sz="3300" dirty="0" smtClean="0"/>
              <a:t>se spolužáky</a:t>
            </a:r>
            <a:r>
              <a:rPr lang="cs-CZ" sz="3300" dirty="0"/>
              <a:t>, nedbalost, chybějící motivace, hledá hranice, nedostatečné sociální kontakty</a:t>
            </a:r>
            <a:r>
              <a:rPr lang="cs-CZ" sz="3300" dirty="0" smtClean="0"/>
              <a:t>“. Vzniká </a:t>
            </a:r>
            <a:r>
              <a:rPr lang="cs-CZ" sz="3300" dirty="0"/>
              <a:t>první nástin příčin: nedostatečná vizuální organizace, nedostatek </a:t>
            </a:r>
            <a:r>
              <a:rPr lang="cs-CZ" sz="3300" dirty="0" smtClean="0"/>
              <a:t>plánování; napjatý </a:t>
            </a:r>
            <a:r>
              <a:rPr lang="cs-CZ" sz="3300" dirty="0"/>
              <a:t>vztah s učitelem; možné problémy s jemnou motorikou; možná </a:t>
            </a:r>
            <a:r>
              <a:rPr lang="cs-CZ" sz="3300" dirty="0" smtClean="0"/>
              <a:t>snížená sebedůvěra</a:t>
            </a:r>
            <a:r>
              <a:rPr lang="cs-CZ" sz="3300" dirty="0"/>
              <a:t>, vyhýbá se kontaktům se </a:t>
            </a:r>
            <a:r>
              <a:rPr lang="cs-CZ" sz="3300" dirty="0" smtClean="0"/>
              <a:t>spolužáky… Byly </a:t>
            </a:r>
            <a:r>
              <a:rPr lang="cs-CZ" sz="3300" dirty="0"/>
              <a:t>formulovány hypotézy a postupy k jejich testování:</a:t>
            </a:r>
          </a:p>
          <a:p>
            <a:r>
              <a:rPr lang="cs-CZ" sz="3300" dirty="0"/>
              <a:t>1. </a:t>
            </a:r>
            <a:r>
              <a:rPr lang="cs-CZ" sz="3300" b="1" u="sng" dirty="0"/>
              <a:t>Nedostatečná percepční organizace</a:t>
            </a:r>
            <a:r>
              <a:rPr lang="cs-CZ" sz="3300" b="1" dirty="0"/>
              <a:t>; chybějící koncentrace. Nástroje a </a:t>
            </a:r>
            <a:r>
              <a:rPr lang="cs-CZ" sz="3300" b="1" dirty="0" smtClean="0"/>
              <a:t>pozorování jsou </a:t>
            </a:r>
            <a:r>
              <a:rPr lang="cs-CZ" sz="3300" b="1" dirty="0"/>
              <a:t>popsány zároveň s </a:t>
            </a:r>
            <a:r>
              <a:rPr lang="cs-CZ" sz="3300" b="1" u="sng" dirty="0"/>
              <a:t>testovými kritérii </a:t>
            </a:r>
            <a:r>
              <a:rPr lang="cs-CZ" sz="3300" b="1" dirty="0"/>
              <a:t>(výsledek pozitivní, </a:t>
            </a:r>
            <a:r>
              <a:rPr lang="cs-CZ" sz="3300" b="1" dirty="0" smtClean="0"/>
              <a:t>nedostatečná percepční </a:t>
            </a:r>
            <a:r>
              <a:rPr lang="cs-CZ" sz="3300" b="1" dirty="0"/>
              <a:t>organizace).</a:t>
            </a:r>
          </a:p>
          <a:p>
            <a:r>
              <a:rPr lang="cs-CZ" sz="3300" b="1" dirty="0"/>
              <a:t>2. </a:t>
            </a:r>
            <a:r>
              <a:rPr lang="cs-CZ" sz="3300" b="1" u="sng" dirty="0" err="1"/>
              <a:t>Screening</a:t>
            </a:r>
            <a:r>
              <a:rPr lang="cs-CZ" sz="3300" b="1" u="sng" dirty="0"/>
              <a:t> ADHD</a:t>
            </a:r>
            <a:r>
              <a:rPr lang="cs-CZ" sz="3300" b="1" dirty="0"/>
              <a:t>: </a:t>
            </a:r>
            <a:r>
              <a:rPr lang="cs-CZ" sz="3300" b="1" u="sng" dirty="0"/>
              <a:t>pozorování, anamnestická analýza, ADHD dotazník </a:t>
            </a:r>
            <a:r>
              <a:rPr lang="cs-CZ" sz="3300" b="1" dirty="0"/>
              <a:t>(</a:t>
            </a:r>
            <a:r>
              <a:rPr lang="cs-CZ" sz="3300" b="1" dirty="0" smtClean="0"/>
              <a:t>výsledek negativní</a:t>
            </a:r>
            <a:r>
              <a:rPr lang="cs-CZ" sz="3300" b="1" dirty="0"/>
              <a:t>, nejde o ADHD</a:t>
            </a:r>
            <a:r>
              <a:rPr lang="cs-CZ" sz="3300" b="1" dirty="0" smtClean="0"/>
              <a:t>).</a:t>
            </a:r>
          </a:p>
          <a:p>
            <a:r>
              <a:rPr lang="cs-CZ" sz="3300" b="1" dirty="0" smtClean="0"/>
              <a:t>3. </a:t>
            </a:r>
            <a:r>
              <a:rPr lang="cs-CZ" sz="3300" b="1" u="sng" dirty="0" smtClean="0"/>
              <a:t>Negativní </a:t>
            </a:r>
            <a:r>
              <a:rPr lang="cs-CZ" sz="3300" b="1" u="sng" dirty="0"/>
              <a:t>sebepojetí</a:t>
            </a:r>
            <a:r>
              <a:rPr lang="cs-CZ" sz="3300" b="1" dirty="0"/>
              <a:t>: </a:t>
            </a:r>
            <a:r>
              <a:rPr lang="cs-CZ" sz="3300" b="1" u="sng" dirty="0"/>
              <a:t>pozorování; rozhovor, dva dotazníky </a:t>
            </a:r>
            <a:r>
              <a:rPr lang="cs-CZ" sz="3300" b="1" dirty="0"/>
              <a:t>(výsledek </a:t>
            </a:r>
            <a:r>
              <a:rPr lang="cs-CZ" sz="3300" b="1" dirty="0" smtClean="0"/>
              <a:t>negativní, negativní </a:t>
            </a:r>
            <a:r>
              <a:rPr lang="cs-CZ" sz="3300" b="1" dirty="0"/>
              <a:t>sebepojetí není prokázáno).</a:t>
            </a:r>
          </a:p>
          <a:p>
            <a:r>
              <a:rPr lang="cs-CZ" sz="3300" b="1" dirty="0"/>
              <a:t>4. Chybí </a:t>
            </a:r>
            <a:r>
              <a:rPr lang="cs-CZ" sz="3300" b="1" u="sng" dirty="0" smtClean="0"/>
              <a:t>motivace k učení</a:t>
            </a:r>
            <a:r>
              <a:rPr lang="cs-CZ" sz="3300" b="1" dirty="0" smtClean="0"/>
              <a:t>: </a:t>
            </a:r>
            <a:r>
              <a:rPr lang="cs-CZ" sz="3300" b="1" u="sng" dirty="0" smtClean="0"/>
              <a:t>dotazník </a:t>
            </a:r>
            <a:r>
              <a:rPr lang="cs-CZ" sz="3300" b="1" dirty="0"/>
              <a:t>(výsledek negativní, motivace nechybí).</a:t>
            </a:r>
          </a:p>
          <a:p>
            <a:r>
              <a:rPr lang="cs-CZ" sz="3300" b="1" dirty="0"/>
              <a:t>5. Špatný </a:t>
            </a:r>
            <a:r>
              <a:rPr lang="cs-CZ" sz="3300" b="1" u="sng" dirty="0"/>
              <a:t>vztah s </a:t>
            </a:r>
            <a:r>
              <a:rPr lang="cs-CZ" sz="3300" b="1" u="sng" dirty="0" smtClean="0"/>
              <a:t>učitelem</a:t>
            </a:r>
            <a:r>
              <a:rPr lang="cs-CZ" sz="3300" b="1" dirty="0" smtClean="0"/>
              <a:t>: </a:t>
            </a:r>
            <a:r>
              <a:rPr lang="cs-CZ" sz="3300" b="1" u="sng" dirty="0"/>
              <a:t>rozhovor</a:t>
            </a:r>
            <a:r>
              <a:rPr lang="cs-CZ" sz="3300" b="1" dirty="0"/>
              <a:t> s Karlem a učitelem; </a:t>
            </a:r>
            <a:r>
              <a:rPr lang="cs-CZ" sz="3300" b="1" u="sng" dirty="0"/>
              <a:t>pozorování</a:t>
            </a:r>
            <a:r>
              <a:rPr lang="cs-CZ" sz="3300" b="1" dirty="0"/>
              <a:t> ve </a:t>
            </a:r>
            <a:r>
              <a:rPr lang="cs-CZ" sz="3300" b="1" dirty="0" smtClean="0"/>
              <a:t>třídě (výsledek </a:t>
            </a:r>
            <a:r>
              <a:rPr lang="cs-CZ" sz="3300" b="1" dirty="0"/>
              <a:t>pozitivní; rozhodně jde o špatný vztah).</a:t>
            </a:r>
          </a:p>
          <a:p>
            <a:pPr marL="0" indent="0">
              <a:buNone/>
            </a:pPr>
            <a:r>
              <a:rPr lang="cs-CZ" sz="3300" dirty="0"/>
              <a:t>Hypotézy se testují oproti předem formulovaným kritériím; odpovědi; 1. ano; 2. ne; 3. </a:t>
            </a:r>
            <a:r>
              <a:rPr lang="cs-CZ" sz="3300" dirty="0" smtClean="0"/>
              <a:t>ne, 4</a:t>
            </a:r>
            <a:r>
              <a:rPr lang="cs-CZ" sz="3300" dirty="0"/>
              <a:t>. ne, 5. ano.</a:t>
            </a:r>
          </a:p>
          <a:p>
            <a:pPr marL="0" indent="0">
              <a:buNone/>
            </a:pPr>
            <a:r>
              <a:rPr lang="cs-CZ" sz="3300" dirty="0"/>
              <a:t>Výsledky jsou integrovány: Karel je průměrně inteligentní dítě, v porovnání s </a:t>
            </a:r>
            <a:r>
              <a:rPr lang="cs-CZ" sz="3300" dirty="0" smtClean="0"/>
              <a:t>dalšími subtesty </a:t>
            </a:r>
            <a:r>
              <a:rPr lang="cs-CZ" sz="3300" dirty="0"/>
              <a:t>má slabou percepční organizaci; snížená úroveň pozornosti; špatný </a:t>
            </a:r>
            <a:r>
              <a:rPr lang="cs-CZ" sz="3300" dirty="0" smtClean="0"/>
              <a:t>vztah s učitelem; Karel </a:t>
            </a:r>
            <a:r>
              <a:rPr lang="cs-CZ" sz="3300" dirty="0"/>
              <a:t>se snaží škole vyhýbat. Jeho sebepojetí i motivace jsou v pásmu </a:t>
            </a:r>
            <a:r>
              <a:rPr lang="cs-CZ" sz="3300" dirty="0" smtClean="0"/>
              <a:t>průměru. Po </a:t>
            </a:r>
            <a:r>
              <a:rPr lang="cs-CZ" sz="3300" dirty="0"/>
              <a:t>zprávě jsou formulován doporučení a návrhy péče: po prázdninách je vhodné </a:t>
            </a:r>
            <a:r>
              <a:rPr lang="cs-CZ" sz="3300" dirty="0" smtClean="0"/>
              <a:t>Karla přeřadit </a:t>
            </a:r>
            <a:r>
              <a:rPr lang="cs-CZ" sz="3300" dirty="0"/>
              <a:t>do jiné třídy, kde bude mít jiného učitele; Karel a učitel budou každý den </a:t>
            </a:r>
            <a:r>
              <a:rPr lang="cs-CZ" sz="3300" dirty="0" smtClean="0"/>
              <a:t>dělat plán </a:t>
            </a:r>
            <a:r>
              <a:rPr lang="cs-CZ" sz="3300" dirty="0"/>
              <a:t>aktivit, úkoly se rozdělí na menší smysluplné části; vysvětlení budou krátká, </a:t>
            </a:r>
            <a:r>
              <a:rPr lang="cs-CZ" sz="3300" dirty="0" smtClean="0"/>
              <a:t>ale výstižná</a:t>
            </a:r>
            <a:r>
              <a:rPr lang="cs-CZ" sz="3300" dirty="0"/>
              <a:t>; na každou úlohu se stanoví realistický čas; ve třídě proběhnou </a:t>
            </a:r>
            <a:r>
              <a:rPr lang="cs-CZ" sz="3300" dirty="0" smtClean="0"/>
              <a:t>konzultační schůzky.“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500" dirty="0" err="1" smtClean="0"/>
              <a:t>Ter</a:t>
            </a:r>
            <a:r>
              <a:rPr lang="cs-CZ" sz="2500" dirty="0" smtClean="0"/>
              <a:t> </a:t>
            </a:r>
            <a:r>
              <a:rPr lang="cs-CZ" sz="2500" dirty="0" err="1" smtClean="0"/>
              <a:t>Laak</a:t>
            </a:r>
            <a:r>
              <a:rPr lang="cs-CZ" sz="2500" dirty="0" smtClean="0"/>
              <a:t>, 2015, s. 95-96, </a:t>
            </a:r>
            <a:r>
              <a:rPr lang="cs-CZ" sz="2500" dirty="0" smtClean="0">
                <a:hlinkClick r:id="rId2"/>
              </a:rPr>
              <a:t>http://www.psychologieprace.cz/SharedFiles/Download.aspx?pageid=5&amp;mid=16&amp;fileid=88</a:t>
            </a:r>
            <a:r>
              <a:rPr lang="cs-CZ" sz="2500" dirty="0" smtClean="0"/>
              <a:t> zvýraznění TK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419632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Tradiční uchopení tématu akcentuje výčty metod pro konkrétní aspekty použití</a:t>
            </a:r>
          </a:p>
          <a:p>
            <a:r>
              <a:rPr lang="cs-CZ" dirty="0" smtClean="0"/>
              <a:t>Druhou možností je kombinace prvního přístupu a výsek témat z metodologie a statistiky (části klasické teorie testů)</a:t>
            </a:r>
          </a:p>
          <a:p>
            <a:r>
              <a:rPr lang="cs-CZ" dirty="0" smtClean="0"/>
              <a:t>V </a:t>
            </a:r>
            <a:r>
              <a:rPr lang="cs-CZ" dirty="0" smtClean="0"/>
              <a:t>tomto kurzu </a:t>
            </a:r>
            <a:r>
              <a:rPr lang="cs-CZ" dirty="0" smtClean="0"/>
              <a:t>jde spíš o postihnutí podmínek a způsobu uvažovaní o </a:t>
            </a:r>
            <a:r>
              <a:rPr lang="cs-CZ" dirty="0" smtClean="0"/>
              <a:t>problematice a seznámení se základy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9532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Klinické metody: </a:t>
            </a:r>
            <a:br>
              <a:rPr lang="cs-CZ" sz="4400" b="1" dirty="0" smtClean="0"/>
            </a:br>
            <a:r>
              <a:rPr lang="cs-CZ" sz="4400" b="1" dirty="0" smtClean="0"/>
              <a:t>rozhovor, anamnéza, pozorování, analýza produktů, projektivní metody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887089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Metody dostupné, „přirozené“</a:t>
            </a:r>
          </a:p>
          <a:p>
            <a:r>
              <a:rPr lang="cs-CZ" dirty="0" smtClean="0"/>
              <a:t>Obvykle s nízkou mírou normalizace</a:t>
            </a:r>
          </a:p>
          <a:p>
            <a:r>
              <a:rPr lang="cs-CZ" dirty="0" smtClean="0"/>
              <a:t>Reliabilita zpravidla shodou posuzovatelů</a:t>
            </a:r>
          </a:p>
          <a:p>
            <a:r>
              <a:rPr lang="cs-CZ" dirty="0" smtClean="0"/>
              <a:t>Validita obsahová, prediktivní, (kriteriální)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938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Rozhovor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Důležité reflektovat:</a:t>
            </a:r>
          </a:p>
          <a:p>
            <a:pPr lvl="1"/>
            <a:r>
              <a:rPr lang="cs-CZ" altLang="cs-CZ" dirty="0"/>
              <a:t>účel (proč)</a:t>
            </a:r>
          </a:p>
          <a:p>
            <a:pPr lvl="1"/>
            <a:r>
              <a:rPr lang="cs-CZ" altLang="cs-CZ" dirty="0"/>
              <a:t>pozici (s kým hovoříme, co to pro něj znamená)</a:t>
            </a:r>
          </a:p>
          <a:p>
            <a:pPr lvl="1"/>
            <a:r>
              <a:rPr lang="cs-CZ" altLang="cs-CZ" dirty="0"/>
              <a:t>kontext (je pro </a:t>
            </a:r>
            <a:r>
              <a:rPr lang="cs-CZ" altLang="cs-CZ" dirty="0" smtClean="0"/>
              <a:t>sdělování příznivý/nepříznivý</a:t>
            </a:r>
            <a:r>
              <a:rPr lang="cs-CZ" altLang="cs-CZ" dirty="0"/>
              <a:t>?)</a:t>
            </a:r>
          </a:p>
          <a:p>
            <a:pPr lvl="1"/>
            <a:r>
              <a:rPr lang="cs-CZ" altLang="cs-CZ" dirty="0"/>
              <a:t>míru formalizace (strukturovanosti)</a:t>
            </a:r>
          </a:p>
          <a:p>
            <a:pPr lvl="1"/>
            <a:r>
              <a:rPr lang="cs-CZ" altLang="cs-CZ" dirty="0"/>
              <a:t>…že jde o komunikační situaci (má svůj logický průběh, nároky i zdroje chyb)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918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554039"/>
            <a:ext cx="8002588" cy="9683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89982" tIns="46790" rIns="89982" bIns="46790" rtlCol="0" anchor="ctr">
            <a:normAutofit/>
          </a:bodyPr>
          <a:lstStyle/>
          <a:p>
            <a:pPr defTabSz="449263">
              <a:tabLst>
                <a:tab pos="0" algn="l"/>
                <a:tab pos="912813" algn="l"/>
                <a:tab pos="1828800" algn="l"/>
                <a:tab pos="2741613" algn="l"/>
                <a:tab pos="3657600" algn="l"/>
                <a:tab pos="4570413" algn="l"/>
                <a:tab pos="5486400" algn="l"/>
                <a:tab pos="6399213" algn="l"/>
                <a:tab pos="7315200" algn="l"/>
                <a:tab pos="8228013" algn="l"/>
                <a:tab pos="9144000" algn="l"/>
                <a:tab pos="10056813" algn="l"/>
              </a:tabLst>
            </a:pPr>
            <a:r>
              <a:rPr lang="en-GB" altLang="cs-CZ" b="1" dirty="0" err="1"/>
              <a:t>Komunikace</a:t>
            </a:r>
            <a:r>
              <a:rPr lang="cs-CZ" altLang="cs-CZ" b="1" dirty="0"/>
              <a:t> mezi lidmi</a:t>
            </a:r>
            <a:endParaRPr lang="en-GB" altLang="cs-CZ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276475"/>
            <a:ext cx="15017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276475"/>
            <a:ext cx="13779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4440238" y="3429000"/>
            <a:ext cx="3168650" cy="1588"/>
          </a:xfrm>
          <a:prstGeom prst="line">
            <a:avLst/>
          </a:prstGeom>
          <a:noFill/>
          <a:ln w="22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8472489" y="4076701"/>
            <a:ext cx="1587" cy="720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3575050" y="4075113"/>
            <a:ext cx="1588" cy="723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575050" y="4797425"/>
            <a:ext cx="489743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855913" y="1916113"/>
            <a:ext cx="18716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pan Vysílající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535863" y="1916113"/>
            <a:ext cx="1873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pan Přijímající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3575050" y="2852739"/>
            <a:ext cx="2174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8183564" y="2420938"/>
            <a:ext cx="217487" cy="215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800600" y="3068638"/>
            <a:ext cx="15113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vzkaz, komuniké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519738" y="4437064"/>
            <a:ext cx="122555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zpětná vazba</a:t>
            </a:r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22570" y="1918495"/>
            <a:ext cx="5032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8708" y="1845470"/>
            <a:ext cx="5032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847851" y="2565401"/>
            <a:ext cx="1008063" cy="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</a:pPr>
            <a:r>
              <a:rPr lang="en-GB" altLang="cs-CZ" sz="1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kódování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8904288" y="2636839"/>
            <a:ext cx="1295400" cy="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</a:pPr>
            <a:r>
              <a:rPr lang="en-GB" altLang="cs-CZ" sz="1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dekódování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5040000">
            <a:off x="6524626" y="2921001"/>
            <a:ext cx="9366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750"/>
              </a:spcBef>
              <a:buClr>
                <a:srgbClr val="000000"/>
              </a:buClr>
              <a:buSzPct val="100000"/>
            </a:pPr>
            <a:r>
              <a:rPr lang="en-GB" altLang="cs-CZ" sz="4400">
                <a:solidFill>
                  <a:srgbClr val="000000"/>
                </a:solidFill>
                <a:latin typeface="Wingdings" panose="05000000000000000000" pitchFamily="2" charset="2"/>
                <a:ea typeface="Arial Unicode MS" panose="020B0604020202020204" pitchFamily="34" charset="-128"/>
                <a:cs typeface="Arial Unicode MS" panose="020B0604020202020204" pitchFamily="34" charset="-128"/>
              </a:rPr>
              <a:t>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6456364" y="2565400"/>
            <a:ext cx="1152525" cy="46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750"/>
              </a:spcBef>
              <a:buClr>
                <a:srgbClr val="000000"/>
              </a:buClr>
              <a:buSzPct val="100000"/>
            </a:pPr>
            <a:r>
              <a:rPr lang="en-GB" altLang="cs-CZ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komunikační bariéra</a:t>
            </a:r>
          </a:p>
        </p:txBody>
      </p:sp>
    </p:spTree>
    <p:extLst>
      <p:ext uri="{BB962C8B-B14F-4D97-AF65-F5344CB8AC3E}">
        <p14:creationId xmlns:p14="http://schemas.microsoft.com/office/powerpoint/2010/main" val="1283665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597157"/>
            <a:ext cx="8002588" cy="62972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spAutoFit/>
          </a:bodyPr>
          <a:lstStyle/>
          <a:p>
            <a:pPr defTabSz="1008063">
              <a:lnSpc>
                <a:spcPct val="93000"/>
              </a:lnSpc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altLang="cs-CZ"/>
              <a:t>Komunikace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090739" y="1752600"/>
            <a:ext cx="8002587" cy="143282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>
            <a:spAutoFit/>
          </a:bodyPr>
          <a:lstStyle/>
          <a:p>
            <a:pPr marL="377825" indent="-377825" defTabSz="1008063">
              <a:lnSpc>
                <a:spcPct val="93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dirty="0" err="1"/>
              <a:t>Neverbální</a:t>
            </a:r>
            <a:endParaRPr lang="en-GB" altLang="cs-CZ" dirty="0"/>
          </a:p>
          <a:p>
            <a:pPr marL="377825" indent="-377825" defTabSz="1008063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dirty="0" err="1"/>
              <a:t>Verbální</a:t>
            </a:r>
            <a:endParaRPr lang="en-GB" altLang="cs-CZ" dirty="0"/>
          </a:p>
          <a:p>
            <a:pPr marL="377825" indent="-377825" defTabSz="1008063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dirty="0" err="1"/>
              <a:t>Komunikace</a:t>
            </a:r>
            <a:r>
              <a:rPr lang="en-GB" altLang="cs-CZ" dirty="0"/>
              <a:t> </a:t>
            </a:r>
            <a:r>
              <a:rPr lang="en-GB" altLang="cs-CZ" dirty="0" err="1"/>
              <a:t>jednáním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933231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3384" y="551040"/>
            <a:ext cx="8669467" cy="72513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defTabSz="1008063">
              <a:lnSpc>
                <a:spcPct val="124000"/>
              </a:lnSpc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altLang="cs-CZ" b="1" dirty="0" err="1"/>
              <a:t>Komunikace</a:t>
            </a:r>
            <a:r>
              <a:rPr lang="en-GB" altLang="cs-CZ" b="1" dirty="0"/>
              <a:t> – </a:t>
            </a:r>
            <a:r>
              <a:rPr lang="en-GB" altLang="cs-CZ" b="1" dirty="0" err="1"/>
              <a:t>kromě</a:t>
            </a:r>
            <a:r>
              <a:rPr lang="en-GB" altLang="cs-CZ" b="1" dirty="0"/>
              <a:t> </a:t>
            </a:r>
            <a:r>
              <a:rPr lang="en-GB" altLang="cs-CZ" b="1" dirty="0" err="1"/>
              <a:t>informací</a:t>
            </a:r>
            <a:endParaRPr lang="en-GB" altLang="cs-CZ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16693" y="1906589"/>
            <a:ext cx="10915134" cy="471244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 smtClean="0"/>
              <a:t>Metakomuni</a:t>
            </a:r>
            <a:r>
              <a:rPr lang="cs-CZ" altLang="cs-CZ" sz="2400" dirty="0" smtClean="0"/>
              <a:t>k</a:t>
            </a:r>
            <a:r>
              <a:rPr lang="en-GB" altLang="cs-CZ" sz="2400" dirty="0" err="1" smtClean="0"/>
              <a:t>ační</a:t>
            </a:r>
            <a:r>
              <a:rPr lang="en-GB" altLang="cs-CZ" sz="2400" dirty="0" smtClean="0"/>
              <a:t> </a:t>
            </a:r>
            <a:r>
              <a:rPr lang="en-GB" altLang="cs-CZ" sz="2400" dirty="0" err="1"/>
              <a:t>klíče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tón</a:t>
            </a:r>
            <a:r>
              <a:rPr lang="en-GB" altLang="cs-CZ" sz="2400" dirty="0"/>
              <a:t>, </a:t>
            </a:r>
            <a:r>
              <a:rPr lang="en-GB" altLang="cs-CZ" sz="2400" dirty="0" err="1" smtClean="0"/>
              <a:t>úsměv</a:t>
            </a:r>
            <a:r>
              <a:rPr lang="cs-CZ" altLang="cs-CZ" sz="2400" dirty="0" smtClean="0"/>
              <a:t>…</a:t>
            </a:r>
            <a:r>
              <a:rPr lang="en-GB" altLang="cs-CZ" sz="2400" dirty="0" smtClean="0"/>
              <a:t>)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emo</a:t>
            </a:r>
            <a:r>
              <a:rPr lang="cs-CZ" altLang="cs-CZ" sz="2400" dirty="0"/>
              <a:t>č</a:t>
            </a:r>
            <a:r>
              <a:rPr lang="en-GB" altLang="cs-CZ" sz="2400" dirty="0" err="1"/>
              <a:t>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stavu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vztahů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postojů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tématu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rozmluvy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vzájemných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postojů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sebepojetí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vztahů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přejeme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udržovat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pravidel</a:t>
            </a:r>
            <a:r>
              <a:rPr lang="en-GB" altLang="cs-CZ" sz="2400" dirty="0"/>
              <a:t> o </a:t>
            </a:r>
            <a:r>
              <a:rPr lang="en-GB" altLang="cs-CZ" sz="2400" dirty="0" err="1"/>
              <a:t>dalším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průběhu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komunikace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Nic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neříkající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sdělování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buNone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b="1" dirty="0"/>
              <a:t>...</a:t>
            </a:r>
            <a:r>
              <a:rPr lang="en-GB" altLang="cs-CZ" sz="2400" b="1" dirty="0" err="1"/>
              <a:t>Není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možno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nekomunikovat</a:t>
            </a:r>
            <a:endParaRPr lang="en-GB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72833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Rozhovor jako metoda</a:t>
            </a:r>
            <a:endParaRPr lang="cs-CZ" altLang="cs-CZ" b="1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Individuální nebo skupinový</a:t>
            </a:r>
          </a:p>
          <a:p>
            <a:r>
              <a:rPr lang="cs-CZ" altLang="cs-CZ" dirty="0"/>
              <a:t>Probíhá jednorázově nebo v opakovaných sezeních</a:t>
            </a:r>
          </a:p>
          <a:p>
            <a:r>
              <a:rPr lang="cs-CZ" altLang="cs-CZ" dirty="0"/>
              <a:t>Různá míra přípravy a postupu při vedení – nestrukturovaný, strukturovaný, </a:t>
            </a:r>
            <a:r>
              <a:rPr lang="cs-CZ" altLang="cs-CZ" dirty="0" err="1"/>
              <a:t>polostrukturovaný</a:t>
            </a:r>
            <a:endParaRPr lang="cs-CZ" altLang="cs-CZ" dirty="0"/>
          </a:p>
          <a:p>
            <a:r>
              <a:rPr lang="cs-CZ" altLang="cs-CZ" dirty="0"/>
              <a:t>Direktivní nebo </a:t>
            </a:r>
            <a:r>
              <a:rPr lang="cs-CZ" altLang="cs-CZ" dirty="0" smtClean="0"/>
              <a:t>nedirektivní („rozhovor vs. </a:t>
            </a:r>
            <a:r>
              <a:rPr lang="cs-CZ" altLang="cs-CZ" dirty="0"/>
              <a:t>v</a:t>
            </a:r>
            <a:r>
              <a:rPr lang="cs-CZ" altLang="cs-CZ" dirty="0" smtClean="0"/>
              <a:t>ýslech“)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13921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Co je důležité ze strany tazatele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600" dirty="0"/>
              <a:t>„technika“ není jen technická záležitost</a:t>
            </a:r>
          </a:p>
          <a:p>
            <a:pPr lvl="1"/>
            <a:r>
              <a:rPr lang="cs-CZ" altLang="cs-CZ" sz="2200" dirty="0"/>
              <a:t>technika kladení otázek </a:t>
            </a:r>
          </a:p>
          <a:p>
            <a:pPr lvl="1"/>
            <a:r>
              <a:rPr lang="cs-CZ" altLang="cs-CZ" sz="2200" dirty="0"/>
              <a:t>technika jednoduché akceptace</a:t>
            </a:r>
          </a:p>
          <a:p>
            <a:pPr lvl="1"/>
            <a:r>
              <a:rPr lang="cs-CZ" altLang="cs-CZ" sz="2200" dirty="0"/>
              <a:t>technika zachycení a objasnění</a:t>
            </a:r>
          </a:p>
          <a:p>
            <a:pPr lvl="1"/>
            <a:r>
              <a:rPr lang="cs-CZ" altLang="cs-CZ" sz="2200" dirty="0"/>
              <a:t>technika parafrázování</a:t>
            </a:r>
          </a:p>
          <a:p>
            <a:pPr lvl="1"/>
            <a:r>
              <a:rPr lang="cs-CZ" altLang="cs-CZ" sz="2200" dirty="0"/>
              <a:t>technika interpretace</a:t>
            </a:r>
          </a:p>
          <a:p>
            <a:pPr lvl="1"/>
            <a:r>
              <a:rPr lang="cs-CZ" altLang="cs-CZ" sz="2200" dirty="0"/>
              <a:t>technika ujištění</a:t>
            </a:r>
          </a:p>
          <a:p>
            <a:pPr lvl="1"/>
            <a:r>
              <a:rPr lang="cs-CZ" altLang="cs-CZ" sz="2200" dirty="0"/>
              <a:t>technika používání pomlk</a:t>
            </a:r>
          </a:p>
          <a:p>
            <a:r>
              <a:rPr lang="cs-CZ" altLang="cs-CZ" sz="2600" dirty="0"/>
              <a:t> ??? – často zásadní otázka registrace rozhovoru </a:t>
            </a:r>
          </a:p>
          <a:p>
            <a:endParaRPr lang="cs-CZ" altLang="cs-CZ" sz="2600" dirty="0"/>
          </a:p>
        </p:txBody>
      </p:sp>
    </p:spTree>
    <p:extLst>
      <p:ext uri="{BB962C8B-B14F-4D97-AF65-F5344CB8AC3E}">
        <p14:creationId xmlns:p14="http://schemas.microsoft.com/office/powerpoint/2010/main" val="16028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Nestrukturovaný rozhovor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900"/>
              <a:t>Podobá se běžnému nahodilému rozhovoru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Důraz na přirozenost konverzace, nenucený průběh…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Nemáme připravený plán (zpravidla ani dílčí okruhy), držíme se hlavního tématu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Jasná musí být představa, co se chceme dozvědět, na jakou otázku hledáme odpověď a proč (nikoli jak se k tomu dobereme)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Zvláštní forma: </a:t>
            </a:r>
            <a:r>
              <a:rPr lang="cs-CZ" altLang="cs-CZ" sz="1900" b="1" i="1"/>
              <a:t>narativní interview</a:t>
            </a:r>
            <a:r>
              <a:rPr lang="cs-CZ" altLang="cs-CZ" sz="1900"/>
              <a:t> – zde spíše tazatel podněcuje k vyprávění, než aby probíhala konverzační výměna; tazatel parafrázuje, doptává se na nejasnosti, podněcuje… ale nesugeruje, nepřerušuje, nezasahuje do dějové linie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Výhody: flexibilita, možnost improvizace, mnoho informací o vypravěči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Nevýhody: poznáme ve fázi zpracování a analýzy dat </a:t>
            </a:r>
          </a:p>
        </p:txBody>
      </p:sp>
    </p:spTree>
    <p:extLst>
      <p:ext uri="{BB962C8B-B14F-4D97-AF65-F5344CB8AC3E}">
        <p14:creationId xmlns:p14="http://schemas.microsoft.com/office/powerpoint/2010/main" val="3552001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400" b="1" dirty="0" err="1"/>
              <a:t>Polostrukturovaný</a:t>
            </a:r>
            <a:r>
              <a:rPr lang="cs-CZ" altLang="cs-CZ" sz="3400" b="1" dirty="0"/>
              <a:t> </a:t>
            </a:r>
            <a:r>
              <a:rPr lang="cs-CZ" altLang="cs-CZ" sz="3400" b="1" dirty="0" smtClean="0"/>
              <a:t>rozhovor</a:t>
            </a:r>
            <a:endParaRPr lang="cs-CZ" altLang="cs-CZ" sz="3400" b="1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900"/>
              <a:t>Postupuje se podle závazného schématu – okruhů otázek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Můžeme měnit pořadí okruhů podle aktuální potřeby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Můžeme přizpůsobovat znění otázek aktuální situaci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Zaznamenáváme i informace, které původně nebyly součástí sledovaných okruhů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Pokládáme i doplňující otázky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Můžeme rozdělit na strukturovanější a méně strukturovanou část (aktivní více dotazovaný / tazatel)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Výhody: oproti nestrukturovanému snadnější vyhodnocování, oproti strukturovanému flexibilita, citlivost k situaci a možnost podle potřeby měnit schéma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Nevýhody: při nezvládnutém vedení podobné jako u nestrukturovaného </a:t>
            </a:r>
          </a:p>
        </p:txBody>
      </p:sp>
    </p:spTree>
    <p:extLst>
      <p:ext uri="{BB962C8B-B14F-4D97-AF65-F5344CB8AC3E}">
        <p14:creationId xmlns:p14="http://schemas.microsoft.com/office/powerpoint/2010/main" val="222234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Oblast poradenství – institucionální </a:t>
            </a:r>
            <a:r>
              <a:rPr lang="cs-CZ" dirty="0" smtClean="0"/>
              <a:t>rámec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466618" indent="-466618">
              <a:buFont typeface="+mj-lt"/>
              <a:buAutoNum type="arabicPeriod"/>
            </a:pPr>
            <a:r>
              <a:rPr lang="cs-CZ" sz="5443" dirty="0"/>
              <a:t>Rutinní (pedagogická a psychologická) diagnostika v běžné výuce</a:t>
            </a:r>
          </a:p>
          <a:p>
            <a:pPr marL="466618" indent="-466618">
              <a:buFont typeface="+mj-lt"/>
              <a:buAutoNum type="arabicPeriod"/>
            </a:pPr>
            <a:r>
              <a:rPr lang="cs-CZ" sz="5443" dirty="0"/>
              <a:t>Poradenský systém (v ČR je založen na </a:t>
            </a:r>
            <a:r>
              <a:rPr lang="cs-CZ" sz="5443" b="1" dirty="0"/>
              <a:t>dvou pilířích)</a:t>
            </a:r>
          </a:p>
          <a:p>
            <a:pPr marL="320042" lvl="1" indent="0">
              <a:buNone/>
            </a:pPr>
            <a:r>
              <a:rPr lang="cs-CZ" dirty="0" smtClean="0"/>
              <a:t>a) </a:t>
            </a:r>
            <a:r>
              <a:rPr lang="cs-CZ" sz="2800" dirty="0" smtClean="0"/>
              <a:t>První pilíř - činnost školních poradenských pracovníků na školách je někdy označována termínem </a:t>
            </a:r>
            <a:r>
              <a:rPr lang="cs-CZ" sz="2800" b="1" u="sng" dirty="0" smtClean="0"/>
              <a:t>„</a:t>
            </a:r>
            <a:r>
              <a:rPr lang="cs-CZ" sz="2800" b="1" u="sng" dirty="0" smtClean="0"/>
              <a:t>školní poradenské pracoviště“</a:t>
            </a:r>
            <a:r>
              <a:rPr lang="cs-CZ" sz="2800" u="sng" dirty="0" smtClean="0"/>
              <a:t>, </a:t>
            </a:r>
          </a:p>
          <a:p>
            <a:pPr lvl="2"/>
            <a:r>
              <a:rPr lang="cs-CZ" sz="2500" dirty="0" smtClean="0"/>
              <a:t>nejedná se však o samostatnou organizační formu nebo o jednotku v rámci školy, která má nebo by měla mít právní subjektivitu.</a:t>
            </a:r>
          </a:p>
          <a:p>
            <a:pPr lvl="2"/>
            <a:r>
              <a:rPr lang="cs-CZ" sz="2500" dirty="0" smtClean="0"/>
              <a:t>Školní poradenské pracoviště je v základní formě tvořeno činností </a:t>
            </a:r>
            <a:r>
              <a:rPr lang="cs-CZ" sz="2500" b="1" dirty="0" smtClean="0"/>
              <a:t>školního metodika prevence </a:t>
            </a:r>
            <a:r>
              <a:rPr lang="cs-CZ" sz="2500" dirty="0" smtClean="0"/>
              <a:t>a </a:t>
            </a:r>
            <a:r>
              <a:rPr lang="cs-CZ" sz="2500" b="1" dirty="0" smtClean="0"/>
              <a:t>výchovného poradce</a:t>
            </a:r>
            <a:r>
              <a:rPr lang="cs-CZ" sz="2500" dirty="0" smtClean="0"/>
              <a:t>.</a:t>
            </a:r>
          </a:p>
          <a:p>
            <a:pPr lvl="2"/>
            <a:r>
              <a:rPr lang="cs-CZ" sz="2500" dirty="0" smtClean="0"/>
              <a:t>V rozšířené verzi školního poradenského pracoviště je činnost metodika prevence a výchovného poradce, kterého musí mít každá škola, doplněna také činností </a:t>
            </a:r>
            <a:r>
              <a:rPr lang="cs-CZ" sz="2500" b="1" dirty="0" smtClean="0"/>
              <a:t>školního speciálního pedagoga </a:t>
            </a:r>
            <a:r>
              <a:rPr lang="cs-CZ" sz="2500" dirty="0" smtClean="0"/>
              <a:t>anebo </a:t>
            </a:r>
            <a:r>
              <a:rPr lang="cs-CZ" sz="2500" b="1" dirty="0" smtClean="0"/>
              <a:t>školního psychologa</a:t>
            </a:r>
            <a:r>
              <a:rPr lang="cs-CZ" sz="2500" dirty="0" smtClean="0"/>
              <a:t>. Některé školy dokonce zaměstnávají oba školní poradenské specialisty (školního psychologa a speciálního pedagoga), a to buď z vlastních zdrojů, nebo z různých grantů a dotací EU.</a:t>
            </a:r>
          </a:p>
          <a:p>
            <a:pPr marL="320042" lvl="1" indent="0">
              <a:buNone/>
            </a:pPr>
            <a:r>
              <a:rPr lang="cs-CZ" sz="2800" dirty="0" smtClean="0"/>
              <a:t>b) Druhým pilířem poradenského systému ve školství jsou tzv. </a:t>
            </a:r>
            <a:r>
              <a:rPr lang="cs-CZ" sz="2800" b="1" u="sng" dirty="0" smtClean="0"/>
              <a:t>školská poradenská zařízení</a:t>
            </a:r>
            <a:r>
              <a:rPr lang="cs-CZ" sz="2800" dirty="0" smtClean="0"/>
              <a:t>. Tvoří je pedagogicko-psychologické poradny a speciálně pedagogická centra. Tato zařízení zajišťují činnosti a služby pro děti, žáky, studenty a jejich zákonné zástupce, školy a školská zařízení.</a:t>
            </a:r>
          </a:p>
          <a:p>
            <a:pPr marL="320042" lvl="1" indent="0">
              <a:buNone/>
            </a:pPr>
            <a:r>
              <a:rPr lang="cs-CZ" sz="2800" dirty="0" smtClean="0"/>
              <a:t>Řadíme sem poradny a centra:</a:t>
            </a:r>
          </a:p>
          <a:p>
            <a:pPr lvl="2"/>
            <a:r>
              <a:rPr lang="cs-CZ" sz="2500" b="1" dirty="0" smtClean="0"/>
              <a:t>speciálně pedagogické</a:t>
            </a:r>
          </a:p>
          <a:p>
            <a:pPr lvl="2"/>
            <a:r>
              <a:rPr lang="cs-CZ" sz="2500" b="1" dirty="0" smtClean="0"/>
              <a:t>pedagogicko-psychologické</a:t>
            </a:r>
          </a:p>
          <a:p>
            <a:pPr lvl="2"/>
            <a:r>
              <a:rPr lang="cs-CZ" sz="2500" dirty="0" smtClean="0"/>
              <a:t>preventivně-výchovné</a:t>
            </a:r>
          </a:p>
          <a:p>
            <a:pPr lvl="2"/>
            <a:r>
              <a:rPr lang="cs-CZ" sz="2500" dirty="0" smtClean="0"/>
              <a:t>informační</a:t>
            </a:r>
          </a:p>
          <a:p>
            <a:pPr lvl="2"/>
            <a:r>
              <a:rPr lang="cs-CZ" sz="2500" dirty="0" smtClean="0"/>
              <a:t>diagnostické</a:t>
            </a:r>
          </a:p>
          <a:p>
            <a:pPr lvl="2"/>
            <a:r>
              <a:rPr lang="cs-CZ" sz="2500" dirty="0" smtClean="0"/>
              <a:t>poradenské</a:t>
            </a:r>
          </a:p>
          <a:p>
            <a:pPr lvl="2"/>
            <a:r>
              <a:rPr lang="cs-CZ" sz="2500" dirty="0" smtClean="0"/>
              <a:t>metodické</a:t>
            </a:r>
          </a:p>
          <a:p>
            <a:pPr lvl="3"/>
            <a:r>
              <a:rPr lang="cs-CZ" sz="2200" dirty="0" smtClean="0"/>
              <a:t>napomáhají při volbě vhodných vzdělávacích postupů</a:t>
            </a:r>
          </a:p>
          <a:p>
            <a:pPr marL="320042" lvl="1" indent="0">
              <a:buNone/>
            </a:pPr>
            <a:endParaRPr lang="cs-CZ" sz="2800" dirty="0" smtClean="0"/>
          </a:p>
          <a:p>
            <a:pPr marL="320042" lvl="1" indent="0">
              <a:buNone/>
            </a:pPr>
            <a:r>
              <a:rPr lang="cs-CZ" sz="2800" dirty="0" smtClean="0"/>
              <a:t>Spolupracují s orgány sociálně právní ochrany, zdravotnickými zařízeními, soudy aj</a:t>
            </a:r>
            <a:r>
              <a:rPr lang="cs-CZ" sz="2800" dirty="0" smtClean="0"/>
              <a:t>.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286678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Strukturovaný rozhovor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100" dirty="0"/>
              <a:t>Na pomezí mezi rozhovorem a dotazníkem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Pevně dané schéma, které neumožňuje velké změny a úpravy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Nejnáročnější na přípravu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Náročný i na standardní podmínky (doba, tazatel, projev tazatele…)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Omezený prostor pro rozvíjení dalších zajímavých témat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Omezený prostor pro individualitu tazatele i dotazovaného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Nevýhody společné spíše s nevýhody </a:t>
            </a:r>
            <a:r>
              <a:rPr lang="cs-CZ" altLang="cs-CZ" sz="2100" dirty="0" smtClean="0"/>
              <a:t>dotazníků</a:t>
            </a:r>
          </a:p>
          <a:p>
            <a:pPr>
              <a:lnSpc>
                <a:spcPct val="90000"/>
              </a:lnSpc>
            </a:pPr>
            <a:r>
              <a:rPr lang="cs-CZ" altLang="cs-CZ" sz="2100" dirty="0" smtClean="0"/>
              <a:t>Existují i standardizované rozhovory s váhou diagnostické metody (např. </a:t>
            </a:r>
            <a:r>
              <a:rPr lang="cs-CZ" altLang="cs-CZ" sz="2100" dirty="0" err="1" smtClean="0"/>
              <a:t>Adult</a:t>
            </a:r>
            <a:r>
              <a:rPr lang="cs-CZ" altLang="cs-CZ" sz="2100" dirty="0" smtClean="0"/>
              <a:t> </a:t>
            </a:r>
            <a:r>
              <a:rPr lang="cs-CZ" altLang="cs-CZ" sz="2100" dirty="0" err="1" smtClean="0"/>
              <a:t>Attachment</a:t>
            </a:r>
            <a:r>
              <a:rPr lang="cs-CZ" altLang="cs-CZ" sz="2100" dirty="0" smtClean="0"/>
              <a:t> </a:t>
            </a:r>
            <a:r>
              <a:rPr lang="cs-CZ" altLang="cs-CZ" sz="2100" dirty="0" err="1" smtClean="0"/>
              <a:t>Intrview</a:t>
            </a:r>
            <a:r>
              <a:rPr lang="cs-CZ" altLang="cs-CZ" sz="2100" dirty="0" smtClean="0"/>
              <a:t>…), strukturované může být např. zjišťování anamnézy</a:t>
            </a:r>
            <a:endParaRPr lang="cs-CZ" altLang="cs-CZ" sz="2100" dirty="0"/>
          </a:p>
          <a:p>
            <a:pPr>
              <a:lnSpc>
                <a:spcPct val="90000"/>
              </a:lnSpc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1768970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4930" y="1752600"/>
            <a:ext cx="11467070" cy="4343400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/>
            <a:r>
              <a:rPr lang="cs-CZ" altLang="cs-CZ" b="1" dirty="0">
                <a:latin typeface="Trebuchet MS" panose="020B0603020202020204" pitchFamily="34" charset="0"/>
              </a:rPr>
              <a:t>OTEVŘENÉ </a:t>
            </a:r>
            <a:r>
              <a:rPr lang="cs-CZ" altLang="cs-CZ" sz="2400" dirty="0">
                <a:latin typeface="Trebuchet MS" panose="020B0603020202020204" pitchFamily="34" charset="0"/>
              </a:rPr>
              <a:t>– charakter odpovědi není určen</a:t>
            </a:r>
          </a:p>
          <a:p>
            <a:pPr marL="400050" indent="-400050" defTabSz="873125"/>
            <a:r>
              <a:rPr lang="cs-CZ" altLang="cs-CZ" b="1" dirty="0">
                <a:latin typeface="Trebuchet MS" panose="020B0603020202020204" pitchFamily="34" charset="0"/>
              </a:rPr>
              <a:t>UZAVŘENÉ </a:t>
            </a:r>
            <a:r>
              <a:rPr lang="cs-CZ" altLang="cs-CZ" sz="2400" dirty="0">
                <a:latin typeface="Trebuchet MS" panose="020B0603020202020204" pitchFamily="34" charset="0"/>
              </a:rPr>
              <a:t>– omezené </a:t>
            </a:r>
            <a:r>
              <a:rPr lang="cs-CZ" altLang="cs-CZ" sz="2400" dirty="0" err="1">
                <a:latin typeface="Trebuchet MS" panose="020B0603020202020204" pitchFamily="34" charset="0"/>
              </a:rPr>
              <a:t>odpověďové</a:t>
            </a:r>
            <a:r>
              <a:rPr lang="cs-CZ" altLang="cs-CZ" sz="2400" dirty="0">
                <a:latin typeface="Trebuchet MS" panose="020B0603020202020204" pitchFamily="34" charset="0"/>
              </a:rPr>
              <a:t> varianty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Ano/ne, dichotomické, alternativní</a:t>
            </a:r>
          </a:p>
          <a:p>
            <a:pPr marL="838200" lvl="1" indent="-401638" defTabSz="873125"/>
            <a:r>
              <a:rPr lang="cs-CZ" altLang="cs-CZ" sz="2200" dirty="0" err="1">
                <a:latin typeface="Trebuchet MS" panose="020B0603020202020204" pitchFamily="34" charset="0"/>
              </a:rPr>
              <a:t>Multiple-choice</a:t>
            </a:r>
            <a:r>
              <a:rPr lang="cs-CZ" altLang="cs-CZ" sz="2200" dirty="0">
                <a:latin typeface="Trebuchet MS" panose="020B0603020202020204" pitchFamily="34" charset="0"/>
              </a:rPr>
              <a:t> </a:t>
            </a:r>
            <a:r>
              <a:rPr lang="cs-CZ" altLang="cs-CZ" sz="1600" dirty="0">
                <a:latin typeface="Trebuchet MS" panose="020B0603020202020204" pitchFamily="34" charset="0"/>
              </a:rPr>
              <a:t>(</a:t>
            </a:r>
            <a:r>
              <a:rPr lang="cs-CZ" altLang="cs-CZ" sz="1600" i="1" dirty="0">
                <a:latin typeface="Trebuchet MS" panose="020B0603020202020204" pitchFamily="34" charset="0"/>
              </a:rPr>
              <a:t>ustáleně alternativní, mnohonásobné volby </a:t>
            </a:r>
            <a:r>
              <a:rPr lang="cs-CZ" altLang="cs-CZ" sz="1600" dirty="0">
                <a:latin typeface="Trebuchet MS" panose="020B0603020202020204" pitchFamily="34" charset="0"/>
              </a:rPr>
              <a:t>;-)</a:t>
            </a:r>
            <a:r>
              <a:rPr lang="cs-CZ" altLang="cs-CZ" sz="1600" b="1" dirty="0">
                <a:latin typeface="Trebuchet MS" panose="020B0603020202020204" pitchFamily="34" charset="0"/>
              </a:rPr>
              <a:t>  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ŠKÁLOVÉ (posuzovací, ratingové) – přímá kvantifikace</a:t>
            </a:r>
          </a:p>
          <a:p>
            <a:pPr marL="400050" indent="-400050" defTabSz="873125"/>
            <a:r>
              <a:rPr lang="cs-CZ" altLang="cs-CZ" b="1" dirty="0">
                <a:latin typeface="Trebuchet MS" panose="020B0603020202020204" pitchFamily="34" charset="0"/>
              </a:rPr>
              <a:t>SPECIÁLNÍ (PSYCHOLOGICKÉ) – </a:t>
            </a:r>
            <a:r>
              <a:rPr lang="cs-CZ" altLang="cs-CZ" sz="2400" dirty="0">
                <a:latin typeface="Trebuchet MS" panose="020B0603020202020204" pitchFamily="34" charset="0"/>
              </a:rPr>
              <a:t>vědomé porušení „pravidel“ </a:t>
            </a:r>
            <a:r>
              <a:rPr lang="en-US" altLang="cs-CZ" dirty="0">
                <a:latin typeface="Trebuchet MS" panose="020B0603020202020204" pitchFamily="34" charset="0"/>
              </a:rPr>
              <a:t>&gt;&gt;</a:t>
            </a:r>
            <a:r>
              <a:rPr lang="en-US" altLang="cs-CZ" sz="2400" dirty="0">
                <a:latin typeface="Trebuchet MS" panose="020B0603020202020204" pitchFamily="34" charset="0"/>
              </a:rPr>
              <a:t> </a:t>
            </a:r>
            <a:r>
              <a:rPr lang="en-US" altLang="cs-CZ" sz="2400" dirty="0" err="1">
                <a:latin typeface="Trebuchet MS" panose="020B0603020202020204" pitchFamily="34" charset="0"/>
              </a:rPr>
              <a:t>skr</a:t>
            </a:r>
            <a:r>
              <a:rPr lang="cs-CZ" altLang="cs-CZ" sz="2400" dirty="0" err="1">
                <a:latin typeface="Trebuchet MS" panose="020B0603020202020204" pitchFamily="34" charset="0"/>
              </a:rPr>
              <a:t>ytí</a:t>
            </a:r>
            <a:r>
              <a:rPr lang="cs-CZ" altLang="cs-CZ" sz="2400" dirty="0">
                <a:latin typeface="Trebuchet MS" panose="020B0603020202020204" pitchFamily="34" charset="0"/>
              </a:rPr>
              <a:t> pravého účelu </a:t>
            </a:r>
            <a:r>
              <a:rPr lang="en-US" altLang="cs-CZ" sz="2400" dirty="0">
                <a:latin typeface="Trebuchet MS" panose="020B0603020202020204" pitchFamily="34" charset="0"/>
              </a:rPr>
              <a:t>&gt;&gt; </a:t>
            </a:r>
            <a:r>
              <a:rPr lang="cs-CZ" altLang="cs-CZ" sz="2400" u="sng" dirty="0">
                <a:latin typeface="Trebuchet MS" panose="020B0603020202020204" pitchFamily="34" charset="0"/>
              </a:rPr>
              <a:t>verbální chování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Např. projektivní, asociační (konotační)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Manipulativní, experimentální (n</a:t>
            </a:r>
            <a:r>
              <a:rPr lang="cs-CZ" altLang="cs-CZ" sz="2200" dirty="0">
                <a:latin typeface="Arial" panose="020B0604020202020204" pitchFamily="34" charset="0"/>
              </a:rPr>
              <a:t>a</a:t>
            </a:r>
            <a:r>
              <a:rPr lang="cs-CZ" altLang="cs-CZ" sz="2200" dirty="0">
                <a:latin typeface="Trebuchet MS" panose="020B0603020202020204" pitchFamily="34" charset="0"/>
              </a:rPr>
              <a:t>př. nucená volba, sugesce)</a:t>
            </a:r>
          </a:p>
          <a:p>
            <a:pPr marL="400050" indent="-400050" defTabSz="873125"/>
            <a:endParaRPr lang="en-US" altLang="cs-CZ" dirty="0">
              <a:latin typeface="Trebuchet MS" panose="020B0603020202020204" pitchFamily="34" charset="0"/>
            </a:endParaRPr>
          </a:p>
        </p:txBody>
      </p:sp>
      <p:sp>
        <p:nvSpPr>
          <p:cNvPr id="4096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724930" y="365125"/>
            <a:ext cx="9790670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b="1" dirty="0"/>
              <a:t>Formy (formáty) otázek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640013" y="3860800"/>
            <a:ext cx="74168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15991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Typy </a:t>
            </a:r>
            <a:r>
              <a:rPr lang="cs-CZ" altLang="cs-CZ" b="1" dirty="0" smtClean="0"/>
              <a:t>otázek</a:t>
            </a:r>
            <a:endParaRPr lang="cs-CZ" altLang="cs-CZ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6995"/>
            <a:ext cx="10515600" cy="4479968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dirty="0"/>
              <a:t>Zjišťovací, rozhodovací (Byl jste tam?, Sledujete televizi?)</a:t>
            </a:r>
          </a:p>
          <a:p>
            <a:r>
              <a:rPr lang="cs-CZ" altLang="cs-CZ" dirty="0"/>
              <a:t>Alternativní (Máš raději maminku nebo tatínka?)</a:t>
            </a:r>
          </a:p>
          <a:p>
            <a:r>
              <a:rPr lang="cs-CZ" altLang="cs-CZ" dirty="0"/>
              <a:t>Doplňovací (Kdo…? Kde…? Kdy…? Jak..? Proč…?)</a:t>
            </a:r>
          </a:p>
          <a:p>
            <a:r>
              <a:rPr lang="cs-CZ" altLang="cs-CZ" dirty="0"/>
              <a:t>Naváděcí (!!!nikoli návodné – Můžete mi o tom prosím říci více</a:t>
            </a:r>
            <a:r>
              <a:rPr lang="cs-CZ" altLang="cs-CZ" dirty="0" smtClean="0"/>
              <a:t>…?)</a:t>
            </a:r>
          </a:p>
          <a:p>
            <a:pPr marL="457200" lvl="1" indent="0">
              <a:buNone/>
            </a:pPr>
            <a:r>
              <a:rPr lang="cs-CZ" altLang="cs-CZ" dirty="0" smtClean="0"/>
              <a:t>(</a:t>
            </a:r>
            <a:r>
              <a:rPr lang="cs-CZ" altLang="cs-CZ" dirty="0" err="1" smtClean="0"/>
              <a:t>Miovský</a:t>
            </a:r>
            <a:r>
              <a:rPr lang="cs-CZ" altLang="cs-CZ" dirty="0" smtClean="0"/>
              <a:t>, 2006)</a:t>
            </a:r>
          </a:p>
          <a:p>
            <a:r>
              <a:rPr lang="cs-CZ" altLang="cs-CZ" dirty="0" smtClean="0"/>
              <a:t>Přímé (Myslíte si, že…?)</a:t>
            </a:r>
          </a:p>
          <a:p>
            <a:r>
              <a:rPr lang="cs-CZ" altLang="cs-CZ" dirty="0" smtClean="0"/>
              <a:t>Nepřímé (Myslíte si, že je správný názor, že…?)</a:t>
            </a:r>
          </a:p>
          <a:p>
            <a:r>
              <a:rPr lang="cs-CZ" altLang="cs-CZ" dirty="0" smtClean="0"/>
              <a:t>Projektivní (Co si myslíte o lidech, kteří tvrdí, že…?)</a:t>
            </a:r>
          </a:p>
          <a:p>
            <a:pPr marL="457200" lvl="1" indent="0">
              <a:buNone/>
            </a:pPr>
            <a:r>
              <a:rPr lang="cs-CZ" altLang="cs-CZ" dirty="0" smtClean="0"/>
              <a:t>(Svoboda et al., 2001)</a:t>
            </a:r>
          </a:p>
          <a:p>
            <a:endParaRPr lang="cs-CZ" altLang="cs-CZ" dirty="0" smtClean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16385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Fáze rozhovoru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60173" y="1973130"/>
            <a:ext cx="11170508" cy="405919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Příprava – rozhovoru jako takového, tazatele na setkání s dotazovaným/i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Realizace rozhovoru: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Úvodní část: má zajistit kontakt, motivovat; čas pro informování (o očekáváních, účelu rozhovoru, o sobě), získání souhlasu s rozhovorem a záznamem…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Vzestup a upevnění kontaktu – „zahřívací kolo“: obecnější, méně citlivá témata; také zjištění ochoty respondenta hovořit, </a:t>
            </a:r>
            <a:r>
              <a:rPr lang="cs-CZ" altLang="cs-CZ" sz="2000" dirty="0" err="1"/>
              <a:t>info</a:t>
            </a:r>
            <a:r>
              <a:rPr lang="cs-CZ" altLang="cs-CZ" sz="2000" dirty="0"/>
              <a:t> o jeho komunikačním stylu, slovníku…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Jádro rozhovoru: obsahem jsou cílové </a:t>
            </a:r>
            <a:r>
              <a:rPr lang="cs-CZ" altLang="cs-CZ" sz="2000" dirty="0" smtClean="0"/>
              <a:t>tematické </a:t>
            </a:r>
            <a:r>
              <a:rPr lang="cs-CZ" altLang="cs-CZ" sz="2000" dirty="0"/>
              <a:t>okruhy, důraz se přesouvá na validitu odpovědí; obecně snaha propojit informace s konkrétní zkušeností respondenta (ne „takhle nějak obvykle…“ ale „jak to bylo naposledy…“ atd.); prokládání zatěžujících</a:t>
            </a:r>
            <a:r>
              <a:rPr lang="cs-CZ" altLang="cs-CZ" sz="2000" dirty="0" smtClean="0"/>
              <a:t>, konfliktních </a:t>
            </a:r>
            <a:r>
              <a:rPr lang="cs-CZ" altLang="cs-CZ" sz="2000" dirty="0"/>
              <a:t>apod. témat méně závažnými, „oddechovými“ podle potřeby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Závěr a ukončení: důležité i z etických důvodů – dotazovaný nemá odcházet rozrušený, poděkování, domluva, co </a:t>
            </a:r>
            <a:r>
              <a:rPr lang="cs-CZ" altLang="cs-CZ" sz="2000" dirty="0" smtClean="0"/>
              <a:t>dál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96141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400" b="1"/>
              <a:t>Anamnéza</a:t>
            </a:r>
            <a:endParaRPr lang="cs-CZ" altLang="cs-CZ" sz="34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/>
              <a:t>Životopisná metoda zachycující vývoj (,,historii") osobnosti od početí do současnosti.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/>
              <a:t>Používá se zejména ve zdravotnictví, psychologii a speciální i sociální pedagogice.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/>
              <a:t>Provádí se většinou ústní formou, ale není vyloučena ani forma písemná.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 smtClean="0"/>
              <a:t>Zjišťování </a:t>
            </a:r>
            <a:r>
              <a:rPr lang="cs-CZ" altLang="cs-CZ" sz="2600" dirty="0"/>
              <a:t>anamnézy je doprovázeno pozorováním, jehož výsledky se též </a:t>
            </a:r>
            <a:r>
              <a:rPr lang="cs-CZ" altLang="cs-CZ" sz="2600" dirty="0" smtClean="0"/>
              <a:t>mohou zaznamenávat.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cs-CZ" altLang="cs-CZ" sz="2400" dirty="0" smtClean="0"/>
              <a:t>podle zaměření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osobní (vývojová)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rodinná (výchovná)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školní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sociální</a:t>
            </a:r>
          </a:p>
          <a:p>
            <a:endParaRPr lang="cs-CZ" altLang="cs-CZ" sz="2600" dirty="0"/>
          </a:p>
        </p:txBody>
      </p:sp>
    </p:spTree>
    <p:extLst>
      <p:ext uri="{BB962C8B-B14F-4D97-AF65-F5344CB8AC3E}">
        <p14:creationId xmlns:p14="http://schemas.microsoft.com/office/powerpoint/2010/main" val="21765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/>
              <a:t>Schéma </a:t>
            </a:r>
            <a:r>
              <a:rPr lang="cs-CZ" altLang="cs-CZ" sz="2800" b="1" dirty="0" smtClean="0"/>
              <a:t>anamnesticky zaměřené kazuistiky </a:t>
            </a:r>
            <a:r>
              <a:rPr lang="cs-CZ" altLang="cs-CZ" sz="2400" dirty="0"/>
              <a:t>(podle V. Smékala)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090738" y="1752600"/>
            <a:ext cx="8001000" cy="46291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/>
              <a:t>1.Základní údaje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2. Anamnestické údaje: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  a)  Rodové dispozice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b)  Ontogenetický vývoj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c)  Scholarita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d)  Prostředí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e)  Socioekonomické podmínky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f)  Meziosobní vztahy a komunikace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3. Chronologické záznamy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4. Odborný nález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5. Katamnéza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6. Závěrečné údaje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7. Přílohy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1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Anamnéza osobní (vývojová</a:t>
            </a:r>
            <a:r>
              <a:rPr lang="cs-CZ" altLang="cs-CZ" sz="3200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 odborného vyšetření: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data o prenatálním a perinatálním vývoji (průběh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těhotenství, porod, poporodní vývoj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-10 dní po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porodu)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průběh vývoje v prvních letech života 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   (psychomotorika,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řeč, </a:t>
            </a:r>
            <a:r>
              <a:rPr lang="cs-CZ" altLang="cs-CZ" dirty="0" err="1" smtClean="0">
                <a:solidFill>
                  <a:schemeClr val="bg2">
                    <a:lumMod val="25000"/>
                  </a:schemeClr>
                </a:solidFill>
              </a:rPr>
              <a:t>grafomotorika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, vývoj hry, kresba, nápadné projevy…)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zdravotní hledisko: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nemoci, úrazy, hospitalizace,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postižení,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spánek, únava, nechutenství, alergie, léky…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581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Anamnéza rodinná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základní údaje o rodině (velikost, stáří rodičů, sourozenci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styl a způsob výchovy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struktura rodiny 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vztahy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v rodině (mezi rodiči, k dítěti,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k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dalším členům rodiny)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vlivní jedinci v rodině  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obtíže s výchovou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/>
              <a:t>Rodinné podmínky                       Projevy dítěte v rodině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448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Anamnéza </a:t>
            </a:r>
            <a:r>
              <a:rPr lang="cs-CZ" altLang="cs-CZ" sz="3200" b="1" dirty="0" smtClean="0"/>
              <a:t>rodinná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základní údaje o rodině (velikost, stáří rodičů, sourozenci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styl a způsob výchovy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struktura rodiny 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vztahy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v rodině (mezi rodiči, k dítěti,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k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dalším členům rodiny)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vlivní jedinci v rodině  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obtíže s výchovou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/>
              <a:t>Rodinné podmínky                       Projevy dítěte v rodině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43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Jana\Brno MU Fakulta\Dokumenty\Výuka\Pedagogická diagnostika\Metody\Anamnéza\rodiná anamnéza Mich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73" y="0"/>
            <a:ext cx="935755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5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Teoretický </a:t>
            </a:r>
            <a:r>
              <a:rPr lang="cs-CZ" dirty="0" smtClean="0"/>
              <a:t>rámec</a:t>
            </a:r>
            <a:br>
              <a:rPr lang="cs-CZ" dirty="0" smtClean="0"/>
            </a:br>
            <a:r>
              <a:rPr lang="cs-CZ" sz="2449" dirty="0"/>
              <a:t>- má odraz i v základních koncepčních a legislativních dokumentech</a:t>
            </a:r>
            <a:endParaRPr lang="cs-CZ" sz="2449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Vzdělávání jako nástroj </a:t>
            </a:r>
            <a:r>
              <a:rPr lang="cs-CZ" b="1" dirty="0" smtClean="0"/>
              <a:t>změny</a:t>
            </a:r>
          </a:p>
          <a:p>
            <a:pPr lvl="1"/>
            <a:r>
              <a:rPr lang="cs-CZ" dirty="0"/>
              <a:t>Koncept rovných příležitostí (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educational</a:t>
            </a:r>
            <a:r>
              <a:rPr lang="cs-CZ" dirty="0"/>
              <a:t> </a:t>
            </a:r>
            <a:r>
              <a:rPr lang="cs-CZ" dirty="0" err="1"/>
              <a:t>opportunity</a:t>
            </a:r>
            <a:r>
              <a:rPr lang="cs-CZ" dirty="0"/>
              <a:t>) vychází ze snahy vyrovnávat podmínky pro vzdělávání (různé sociální složení třídy, různá kognitivní úroveň x stejní učitelé) a poskytovat stejnou péči.</a:t>
            </a:r>
          </a:p>
          <a:p>
            <a:pPr lvl="1"/>
            <a:r>
              <a:rPr lang="cs-CZ" dirty="0"/>
              <a:t>Současně se škola snaží dosahovat tzv. „funkčního minima“ žáků a vyrovnávat jejich dosahované výsledky.</a:t>
            </a:r>
          </a:p>
          <a:p>
            <a:pPr lvl="1"/>
            <a:r>
              <a:rPr lang="cs-CZ" dirty="0"/>
              <a:t>Klíčovou figurou v tomto procesu integrace je učitel.</a:t>
            </a:r>
          </a:p>
          <a:p>
            <a:pPr lvl="1"/>
            <a:r>
              <a:rPr lang="cs-CZ" dirty="0"/>
              <a:t>Plní roli zprostředkovatele v procesu učení, rozlišuje odlišnosti v průběhu vzdělávání u jednotlivých žáků při zachování kvality procesu vzdělávání.</a:t>
            </a:r>
          </a:p>
          <a:p>
            <a:pPr lvl="1"/>
            <a:r>
              <a:rPr lang="cs-CZ" dirty="0"/>
              <a:t>Umí pracovat se žáky se speciálními vzdělávacími potřebami.</a:t>
            </a:r>
          </a:p>
          <a:p>
            <a:pPr lvl="1"/>
            <a:r>
              <a:rPr lang="cs-CZ" dirty="0"/>
              <a:t>Umí komunikovat s rodiči těchto žáků.</a:t>
            </a:r>
          </a:p>
          <a:p>
            <a:pPr lvl="1"/>
            <a:r>
              <a:rPr lang="cs-CZ" dirty="0"/>
              <a:t>Umí pracovat s odbornými doporučeními pro práci se žákem, zavádí je do praxe - vytvoření IVP.</a:t>
            </a:r>
          </a:p>
          <a:p>
            <a:pPr lvl="1"/>
            <a:r>
              <a:rPr lang="cs-CZ" dirty="0"/>
              <a:t>Dokáže využívat podpůrné poradenské služby (asistenti, ŠP, ŠSP, PPP, SPC…).</a:t>
            </a:r>
          </a:p>
          <a:p>
            <a:pPr lvl="1"/>
            <a:r>
              <a:rPr lang="cs-CZ" dirty="0"/>
              <a:t>Zvládá práci s předsudky.</a:t>
            </a:r>
          </a:p>
          <a:p>
            <a:r>
              <a:rPr lang="cs-CZ" dirty="0" smtClean="0"/>
              <a:t>Zdroj Zapletalová, 2010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4105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/>
        </p:nvGraphicFramePr>
        <p:xfrm>
          <a:off x="1992314" y="1412875"/>
          <a:ext cx="8207375" cy="4968878"/>
        </p:xfrm>
        <a:graphic>
          <a:graphicData uri="http://schemas.openxmlformats.org/drawingml/2006/table">
            <a:tbl>
              <a:tblPr/>
              <a:tblGrid>
                <a:gridCol w="410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ROZHOVOR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DOTAZNÍK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Nižší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potenciál pro validitu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Nižší potenciál pro validitu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Nižší potenciál pro reliabilitu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potenciál pro reliabilitu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Vliv tazatele vysoký (+ i -)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Vliv tazatele minimální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Návratnost vysoká a snáze kontrolovatelná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Návratnost menší a hůře kontrolovatelná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Drahý (čas i peníze)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Levný (až laciný)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Anonymita problematická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Anonymita možná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1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možnost motivovat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Omezené motivování / demotivace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250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593124" y="365125"/>
            <a:ext cx="9922476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 smtClean="0"/>
              <a:t>Ad rozhovor: Dotazník 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9106463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4572" y="1825625"/>
            <a:ext cx="9041027" cy="4351338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>
              <a:buNone/>
            </a:pPr>
            <a:r>
              <a:rPr lang="cs-CZ" altLang="cs-CZ" sz="2400" b="1" dirty="0"/>
              <a:t>MOŽNÉ PŘEDNOSTI</a:t>
            </a:r>
          </a:p>
          <a:p>
            <a:pPr marL="400050" indent="-400050" defTabSz="873125"/>
            <a:r>
              <a:rPr lang="cs-CZ" altLang="cs-CZ" sz="2400" dirty="0"/>
              <a:t>Mnohem snazší přístup k širší paletě jevů</a:t>
            </a:r>
          </a:p>
          <a:p>
            <a:pPr marL="400050" indent="-400050" defTabSz="873125"/>
            <a:r>
              <a:rPr lang="cs-CZ" altLang="cs-CZ" sz="2400" dirty="0"/>
              <a:t>Časová nezávislost</a:t>
            </a:r>
          </a:p>
          <a:p>
            <a:pPr marL="400050" indent="-400050" defTabSz="873125"/>
            <a:r>
              <a:rPr lang="cs-CZ" altLang="cs-CZ" sz="2400" dirty="0"/>
              <a:t>Menší náročnost – finanční, časová</a:t>
            </a:r>
          </a:p>
          <a:p>
            <a:pPr marL="400050" indent="-400050" defTabSz="873125">
              <a:buNone/>
            </a:pPr>
            <a:r>
              <a:rPr lang="cs-CZ" altLang="cs-CZ" sz="2400" b="1" dirty="0"/>
              <a:t>MOŽNÁ SLABÁ MÍSTA</a:t>
            </a:r>
          </a:p>
          <a:p>
            <a:pPr marL="400050" indent="-400050" defTabSz="873125"/>
            <a:r>
              <a:rPr lang="cs-CZ" altLang="cs-CZ" sz="2400" dirty="0"/>
              <a:t>Zranitelnost daná zprostředkovaností</a:t>
            </a:r>
          </a:p>
          <a:p>
            <a:pPr marL="400050" indent="-400050" defTabSz="873125"/>
            <a:r>
              <a:rPr lang="cs-CZ" altLang="cs-CZ" sz="2400" dirty="0"/>
              <a:t>Kvality nástroje</a:t>
            </a:r>
            <a:endParaRPr lang="en-US" altLang="cs-CZ" sz="2400" dirty="0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30876" y="365125"/>
            <a:ext cx="9584724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Přednosti a slabé stránky </a:t>
            </a:r>
            <a:r>
              <a:rPr lang="cs-CZ" altLang="cs-CZ" sz="2800" b="1" dirty="0" smtClean="0"/>
              <a:t>písemného dotazování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86548515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21492" y="1752600"/>
            <a:ext cx="11170508" cy="4343400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/>
            <a:r>
              <a:rPr lang="cs-CZ" altLang="cs-CZ" sz="2400" dirty="0"/>
              <a:t>PŘITAKÁVÁNÍ </a:t>
            </a:r>
          </a:p>
          <a:p>
            <a:pPr marL="400050" indent="-400050" defTabSz="873125"/>
            <a:r>
              <a:rPr lang="cs-CZ" altLang="cs-CZ" sz="2400" dirty="0"/>
              <a:t>SOCIÁLNÍ ŽÁDOUCNOST</a:t>
            </a:r>
          </a:p>
          <a:p>
            <a:pPr marL="400050" indent="-400050" defTabSz="873125"/>
            <a:r>
              <a:rPr lang="cs-CZ" altLang="cs-CZ" sz="2400" dirty="0"/>
              <a:t>SOCIÁLNÍ HOSTILITA</a:t>
            </a:r>
          </a:p>
          <a:p>
            <a:pPr marL="400050" indent="-400050" defTabSz="873125"/>
            <a:r>
              <a:rPr lang="cs-CZ" altLang="cs-CZ" sz="2400" dirty="0"/>
              <a:t>PAMĚŤOVÉ CHYBY</a:t>
            </a:r>
          </a:p>
          <a:p>
            <a:pPr marL="400050" indent="-400050" defTabSz="873125"/>
            <a:r>
              <a:rPr lang="cs-CZ" altLang="cs-CZ" sz="2400" dirty="0"/>
              <a:t>LHOSTEJNOST</a:t>
            </a:r>
          </a:p>
          <a:p>
            <a:pPr marL="400050" indent="-400050" defTabSz="873125"/>
            <a:r>
              <a:rPr lang="cs-CZ" altLang="cs-CZ" sz="2400" dirty="0">
                <a:cs typeface="Times New Roman" panose="02020603050405020304" pitchFamily="18" charset="0"/>
              </a:rPr>
              <a:t>VYHÝBÁNÍ SE EXTRÉM</a:t>
            </a:r>
            <a:r>
              <a:rPr lang="cs-CZ" altLang="cs-CZ" sz="2400" dirty="0"/>
              <a:t>Ů</a:t>
            </a:r>
            <a:r>
              <a:rPr lang="cs-CZ" altLang="cs-CZ" sz="2400" dirty="0"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57880" y="365125"/>
            <a:ext cx="9757719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Zkreslení v odpovědích</a:t>
            </a:r>
          </a:p>
        </p:txBody>
      </p:sp>
    </p:spTree>
    <p:extLst>
      <p:ext uri="{BB962C8B-B14F-4D97-AF65-F5344CB8AC3E}">
        <p14:creationId xmlns:p14="http://schemas.microsoft.com/office/powerpoint/2010/main" val="340023918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1" y="1773238"/>
            <a:ext cx="11277600" cy="4608512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RELEVANCE, ZNÁMOST TÉMATU –  pro vás i respondenta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JEDNODUCHOST, KRÁTKOST – krátkodobá pam</a:t>
            </a:r>
            <a:r>
              <a:rPr lang="cs-CZ" altLang="cs-CZ" sz="2000"/>
              <a:t>ěť</a:t>
            </a:r>
            <a:r>
              <a:rPr lang="cs-CZ" altLang="cs-CZ" sz="2000">
                <a:cs typeface="Times New Roman" panose="02020603050405020304" pitchFamily="18" charset="0"/>
              </a:rPr>
              <a:t> (7-2)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 ptáme se jen na JEDNU V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C (x „dvouhlav</a:t>
            </a:r>
            <a:r>
              <a:rPr lang="cs-CZ" altLang="cs-CZ" sz="2000"/>
              <a:t>ň</a:t>
            </a:r>
            <a:r>
              <a:rPr lang="cs-CZ" altLang="cs-CZ" sz="2000">
                <a:cs typeface="Times New Roman" panose="02020603050405020304" pitchFamily="18" charset="0"/>
              </a:rPr>
              <a:t>ovost“)</a:t>
            </a:r>
            <a:r>
              <a:rPr lang="cs-CZ" altLang="cs-CZ" sz="2000"/>
              <a:t>, pozor na podmiňování, 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SROZUMITELNOST – otázky musí být stejně srozumitelné </a:t>
            </a:r>
            <a:r>
              <a:rPr lang="cs-CZ" altLang="cs-CZ" sz="2000" u="sng">
                <a:cs typeface="Times New Roman" panose="02020603050405020304" pitchFamily="18" charset="0"/>
              </a:rPr>
              <a:t>všem</a:t>
            </a:r>
            <a:r>
              <a:rPr lang="cs-CZ" altLang="cs-CZ" sz="2000">
                <a:cs typeface="Times New Roman" panose="02020603050405020304" pitchFamily="18" charset="0"/>
              </a:rPr>
              <a:t> respondent</a:t>
            </a:r>
            <a:r>
              <a:rPr lang="cs-CZ" altLang="cs-CZ" sz="2000"/>
              <a:t>ů</a:t>
            </a:r>
            <a:r>
              <a:rPr lang="cs-CZ" altLang="cs-CZ" sz="2000">
                <a:cs typeface="Times New Roman" panose="02020603050405020304" pitchFamily="18" charset="0"/>
              </a:rPr>
              <a:t>m, je nutné ji ov</a:t>
            </a:r>
            <a:r>
              <a:rPr lang="cs-CZ" altLang="cs-CZ" sz="2000"/>
              <a:t>ěř</a:t>
            </a:r>
            <a:r>
              <a:rPr lang="cs-CZ" altLang="cs-CZ" sz="2000">
                <a:cs typeface="Times New Roman" panose="02020603050405020304" pitchFamily="18" charset="0"/>
              </a:rPr>
              <a:t>ovat, </a:t>
            </a:r>
          </a:p>
          <a:p>
            <a:pPr marL="400050" indent="-400050" defTabSz="873125"/>
            <a:r>
              <a:rPr lang="cs-CZ" altLang="cs-CZ" sz="2000"/>
              <a:t>POZOR NA</a:t>
            </a:r>
            <a:r>
              <a:rPr lang="cs-CZ" altLang="cs-CZ" sz="2000">
                <a:cs typeface="Times New Roman" panose="02020603050405020304" pitchFamily="18" charset="0"/>
              </a:rPr>
              <a:t> ZÁPORY v otázce 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VYHÝBEJTE SE SUGESTIVNÍM otázkám, zva</a:t>
            </a:r>
            <a:r>
              <a:rPr lang="cs-CZ" altLang="cs-CZ" sz="2000"/>
              <a:t>ž</a:t>
            </a:r>
            <a:r>
              <a:rPr lang="cs-CZ" altLang="cs-CZ" sz="2000">
                <a:cs typeface="Times New Roman" panose="02020603050405020304" pitchFamily="18" charset="0"/>
              </a:rPr>
              <a:t>ujte dojem na respondenta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VYHÝBEJTE SE EMOTIVNÍM otázkám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VYVA</a:t>
            </a:r>
            <a:r>
              <a:rPr lang="cs-CZ" altLang="cs-CZ" sz="2000"/>
              <a:t>ŽUJTE – zahrňte do otázky oba póly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nabídn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te „NEVÍM“, kdykoli lze nev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d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t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POZOR NA KONTEXT daný p</a:t>
            </a:r>
            <a:r>
              <a:rPr lang="cs-CZ" altLang="cs-CZ" sz="2000"/>
              <a:t>ř</a:t>
            </a:r>
            <a:r>
              <a:rPr lang="cs-CZ" altLang="cs-CZ" sz="2000">
                <a:cs typeface="Times New Roman" panose="02020603050405020304" pitchFamily="18" charset="0"/>
              </a:rPr>
              <a:t>edchozími otázkami</a:t>
            </a:r>
          </a:p>
          <a:p>
            <a:pPr marL="400050" indent="-400050" algn="r" defTabSz="873125"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… a další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91977" y="365125"/>
            <a:ext cx="10643287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Pravidla volby/formulace </a:t>
            </a:r>
            <a:r>
              <a:rPr lang="cs-CZ" altLang="cs-CZ" sz="2800" b="1" dirty="0" smtClean="0"/>
              <a:t>otázek v </a:t>
            </a:r>
            <a:r>
              <a:rPr lang="cs-CZ" altLang="cs-CZ" sz="2800" b="1" dirty="0"/>
              <a:t>dotazníku</a:t>
            </a:r>
          </a:p>
        </p:txBody>
      </p:sp>
    </p:spTree>
    <p:extLst>
      <p:ext uri="{BB962C8B-B14F-4D97-AF65-F5344CB8AC3E}">
        <p14:creationId xmlns:p14="http://schemas.microsoft.com/office/powerpoint/2010/main" val="31122191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74357" y="1628775"/>
            <a:ext cx="11417643" cy="4608513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specifické než obecné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uzavřené než otevřené </a:t>
            </a:r>
            <a:r>
              <a:rPr lang="cs-CZ" altLang="cs-CZ" sz="2000" dirty="0" smtClean="0"/>
              <a:t>(nemusí platit vždy)</a:t>
            </a:r>
            <a:endParaRPr lang="cs-CZ" altLang="cs-CZ" sz="2000" dirty="0"/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nabídnout „nevím/nemám názor“, než ne</a:t>
            </a:r>
          </a:p>
          <a:p>
            <a:pPr marL="838200" lvl="1" indent="-401638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popř. zvážit možnost střední/neutrální alternativy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nucená volba než (ne)souhlas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Pořadí otázek (obecnější před specifickými)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Specifika konkrétních formulací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Pozor na obecné kvantifikátory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i="1" dirty="0" smtClean="0"/>
              <a:t>Neptáme se na nic, </a:t>
            </a:r>
            <a:r>
              <a:rPr lang="cs-CZ" altLang="cs-CZ" sz="2000" i="1" dirty="0"/>
              <a:t>na co </a:t>
            </a:r>
            <a:r>
              <a:rPr lang="cs-CZ" altLang="cs-CZ" sz="2000" i="1" dirty="0" smtClean="0"/>
              <a:t>bychom </a:t>
            </a:r>
            <a:r>
              <a:rPr lang="cs-CZ" altLang="cs-CZ" sz="2000" i="1" dirty="0"/>
              <a:t>se nezeptali </a:t>
            </a:r>
            <a:r>
              <a:rPr lang="cs-CZ" altLang="cs-CZ" sz="2000" i="1" dirty="0" smtClean="0"/>
              <a:t>i v rozhovoru „face to face“</a:t>
            </a:r>
            <a:endParaRPr lang="en-US" altLang="cs-CZ" sz="2000" i="1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74356" y="365125"/>
            <a:ext cx="9741243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Formulace otázek v dotazníku</a:t>
            </a:r>
          </a:p>
        </p:txBody>
      </p:sp>
    </p:spTree>
    <p:extLst>
      <p:ext uri="{BB962C8B-B14F-4D97-AF65-F5344CB8AC3E}">
        <p14:creationId xmlns:p14="http://schemas.microsoft.com/office/powerpoint/2010/main" val="412063322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81448" y="1861751"/>
            <a:ext cx="10832757" cy="4234249"/>
          </a:xfrm>
        </p:spPr>
        <p:txBody>
          <a:bodyPr vert="horz" lIns="80105" tIns="40053" rIns="80105" bIns="40053" rtlCol="0">
            <a:normAutofit lnSpcReduction="10000"/>
          </a:bodyPr>
          <a:lstStyle/>
          <a:p>
            <a:pPr marL="400050" indent="-400050" defTabSz="873125">
              <a:buNone/>
            </a:pPr>
            <a:r>
              <a:rPr lang="cs-CZ" altLang="cs-CZ" sz="1800" dirty="0" smtClean="0">
                <a:cs typeface="Times New Roman" panose="02020603050405020304" pitchFamily="18" charset="0"/>
              </a:rPr>
              <a:t>„Normální“ </a:t>
            </a:r>
            <a:r>
              <a:rPr lang="cs-CZ" altLang="cs-CZ" sz="1800" dirty="0">
                <a:cs typeface="Times New Roman" panose="02020603050405020304" pitchFamily="18" charset="0"/>
              </a:rPr>
              <a:t>konverzace v b</a:t>
            </a:r>
            <a:r>
              <a:rPr lang="cs-CZ" altLang="cs-CZ" sz="1800" dirty="0"/>
              <a:t>ěž</a:t>
            </a:r>
            <a:r>
              <a:rPr lang="cs-CZ" altLang="cs-CZ" sz="1800" dirty="0">
                <a:cs typeface="Times New Roman" panose="02020603050405020304" pitchFamily="18" charset="0"/>
              </a:rPr>
              <a:t>ném </a:t>
            </a:r>
            <a:r>
              <a:rPr lang="cs-CZ" altLang="cs-CZ" sz="1800" dirty="0"/>
              <a:t>ž</a:t>
            </a:r>
            <a:r>
              <a:rPr lang="cs-CZ" altLang="cs-CZ" sz="1800" dirty="0">
                <a:cs typeface="Times New Roman" panose="02020603050405020304" pitchFamily="18" charset="0"/>
              </a:rPr>
              <a:t>ivot</a:t>
            </a:r>
            <a:r>
              <a:rPr lang="cs-CZ" altLang="cs-CZ" sz="1800" dirty="0"/>
              <a:t>ě</a:t>
            </a:r>
            <a:r>
              <a:rPr lang="cs-CZ" altLang="cs-CZ" sz="1800" dirty="0">
                <a:cs typeface="Times New Roman" panose="02020603050405020304" pitchFamily="18" charset="0"/>
              </a:rPr>
              <a:t> interpretujeme tak, jako bychom o</a:t>
            </a:r>
            <a:r>
              <a:rPr lang="cs-CZ" altLang="cs-CZ" sz="1800" dirty="0"/>
              <a:t>č</a:t>
            </a:r>
            <a:r>
              <a:rPr lang="cs-CZ" altLang="cs-CZ" sz="1800" dirty="0">
                <a:cs typeface="Times New Roman" panose="02020603050405020304" pitchFamily="18" charset="0"/>
              </a:rPr>
              <a:t>ekávali od svých konverza</a:t>
            </a:r>
            <a:r>
              <a:rPr lang="cs-CZ" altLang="cs-CZ" sz="1800" dirty="0"/>
              <a:t>č</a:t>
            </a:r>
            <a:r>
              <a:rPr lang="cs-CZ" altLang="cs-CZ" sz="1800" dirty="0">
                <a:cs typeface="Times New Roman" panose="02020603050405020304" pitchFamily="18" charset="0"/>
              </a:rPr>
              <a:t>ních partner</a:t>
            </a:r>
            <a:r>
              <a:rPr lang="cs-CZ" altLang="cs-CZ" sz="1800" dirty="0"/>
              <a:t>ů</a:t>
            </a:r>
            <a:r>
              <a:rPr lang="cs-CZ" altLang="cs-CZ" sz="1800" dirty="0">
                <a:cs typeface="Times New Roman" panose="02020603050405020304" pitchFamily="18" charset="0"/>
              </a:rPr>
              <a:t> napln</a:t>
            </a:r>
            <a:r>
              <a:rPr lang="cs-CZ" altLang="cs-CZ" sz="1800" dirty="0"/>
              <a:t>ě</a:t>
            </a:r>
            <a:r>
              <a:rPr lang="cs-CZ" altLang="cs-CZ" sz="1800" dirty="0">
                <a:cs typeface="Times New Roman" panose="02020603050405020304" pitchFamily="18" charset="0"/>
              </a:rPr>
              <a:t>ní následujících ideál</a:t>
            </a:r>
            <a:r>
              <a:rPr lang="cs-CZ" altLang="cs-CZ" sz="1800" dirty="0"/>
              <a:t>ů:</a:t>
            </a:r>
            <a:endParaRPr lang="cs-CZ" altLang="cs-CZ" sz="1800" dirty="0">
              <a:cs typeface="Times New Roman" panose="02020603050405020304" pitchFamily="18" charset="0"/>
            </a:endParaRP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KVALITY</a:t>
            </a:r>
          </a:p>
          <a:p>
            <a:pPr marL="838200" lvl="1" indent="-401638" defTabSz="873125"/>
            <a:r>
              <a:rPr lang="cs-CZ" altLang="cs-CZ" sz="1400" dirty="0">
                <a:cs typeface="Times New Roman" panose="02020603050405020304" pitchFamily="18" charset="0"/>
              </a:rPr>
              <a:t>Ne</a:t>
            </a:r>
            <a:r>
              <a:rPr lang="cs-CZ" altLang="cs-CZ" sz="1400" dirty="0"/>
              <a:t>říkáme lži, ani věci, pro které nemáme důkazy</a:t>
            </a:r>
            <a:r>
              <a:rPr lang="cs-CZ" altLang="cs-CZ" sz="1400" dirty="0">
                <a:cs typeface="Times New Roman" panose="02020603050405020304" pitchFamily="18" charset="0"/>
              </a:rPr>
              <a:t> </a:t>
            </a: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RELEVANCE</a:t>
            </a:r>
          </a:p>
          <a:p>
            <a:pPr marL="838200" lvl="1" indent="-401638" defTabSz="873125"/>
            <a:r>
              <a:rPr lang="cs-CZ" altLang="cs-CZ" sz="1400" dirty="0"/>
              <a:t>Říkáme pouze věci, které jsou pro účel konverzace relevantní, smysluplné, účelné</a:t>
            </a:r>
            <a:endParaRPr lang="cs-CZ" altLang="cs-CZ" sz="1400" dirty="0">
              <a:cs typeface="Times New Roman" panose="02020603050405020304" pitchFamily="18" charset="0"/>
            </a:endParaRP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KVANTITY</a:t>
            </a:r>
          </a:p>
          <a:p>
            <a:pPr marL="838200" lvl="1" indent="-401638" defTabSz="873125"/>
            <a:r>
              <a:rPr lang="cs-CZ" altLang="cs-CZ" sz="1400" dirty="0"/>
              <a:t>Naše příspěvky do konverzace jsou přesně tolik informativní, jak je třeba, ani o trochu víc</a:t>
            </a:r>
            <a:endParaRPr lang="cs-CZ" altLang="cs-CZ" sz="1400" dirty="0">
              <a:cs typeface="Times New Roman" panose="02020603050405020304" pitchFamily="18" charset="0"/>
            </a:endParaRP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MRAV</a:t>
            </a:r>
            <a:r>
              <a:rPr lang="cs-CZ" altLang="cs-CZ" sz="2000" b="1" dirty="0"/>
              <a:t>Ů</a:t>
            </a:r>
          </a:p>
          <a:p>
            <a:pPr marL="838200" lvl="1" indent="-401638" defTabSz="873125"/>
            <a:r>
              <a:rPr lang="cs-CZ" altLang="cs-CZ" sz="1400" dirty="0"/>
              <a:t>Naše příspěvky jsou jasné a stručné</a:t>
            </a:r>
          </a:p>
          <a:p>
            <a:pPr marL="838200" lvl="1" indent="-401638" defTabSz="873125">
              <a:buNone/>
            </a:pPr>
            <a:endParaRPr lang="cs-CZ" altLang="cs-CZ" sz="1400" dirty="0"/>
          </a:p>
          <a:p>
            <a:pPr marL="400050" indent="-400050" defTabSz="873125">
              <a:buNone/>
            </a:pPr>
            <a:r>
              <a:rPr lang="cs-CZ" altLang="cs-CZ" sz="1800" dirty="0"/>
              <a:t>Předpokládá se, že mluvíme pravdu, sdělujeme relevantní informace, sdělujeme adekvátní množství informací, a to jasně.</a:t>
            </a:r>
          </a:p>
          <a:p>
            <a:pPr marL="838200" lvl="1" indent="-401638" algn="r" defTabSz="873125">
              <a:lnSpc>
                <a:spcPct val="80000"/>
              </a:lnSpc>
              <a:buNone/>
            </a:pPr>
            <a:endParaRPr lang="cs-CZ" altLang="cs-CZ" sz="900" dirty="0">
              <a:solidFill>
                <a:schemeClr val="accent2"/>
              </a:solidFill>
            </a:endParaRPr>
          </a:p>
          <a:p>
            <a:pPr marL="838200" lvl="1" indent="-401638" algn="r" defTabSz="873125">
              <a:lnSpc>
                <a:spcPct val="80000"/>
              </a:lnSpc>
              <a:buNone/>
            </a:pPr>
            <a:r>
              <a:rPr lang="cs-CZ" altLang="cs-CZ" sz="1400" dirty="0">
                <a:solidFill>
                  <a:schemeClr val="accent2"/>
                </a:solidFill>
                <a:hlinkClick r:id="rId3"/>
              </a:rPr>
              <a:t>http://en.wikipedia.org/wiki/Gricean_maxims</a:t>
            </a:r>
            <a:r>
              <a:rPr lang="cs-CZ" altLang="cs-CZ" sz="1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6118" y="365125"/>
            <a:ext cx="9749481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 err="1"/>
              <a:t>Griceho</a:t>
            </a:r>
            <a:r>
              <a:rPr lang="cs-CZ" altLang="cs-CZ" sz="2800" b="1" dirty="0"/>
              <a:t> konverzační ideály</a:t>
            </a:r>
          </a:p>
        </p:txBody>
      </p:sp>
    </p:spTree>
    <p:extLst>
      <p:ext uri="{BB962C8B-B14F-4D97-AF65-F5344CB8AC3E}">
        <p14:creationId xmlns:p14="http://schemas.microsoft.com/office/powerpoint/2010/main" val="165825267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0259" y="304801"/>
            <a:ext cx="9432454" cy="1216025"/>
          </a:xfrm>
        </p:spPr>
        <p:txBody>
          <a:bodyPr/>
          <a:lstStyle/>
          <a:p>
            <a:r>
              <a:rPr lang="cs-CZ" altLang="cs-CZ" sz="2800" b="1" dirty="0"/>
              <a:t>Využívání již připravených dotazníků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900"/>
              <a:t>Výhodné např. při psaní závěrečné práce, při vyhodnocování programu…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Dotazníky mají zpravidla již vyřešené otázky validity, reliability, problémy s výběrem a formulací položek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Často navrhuje už prodiskutované a výzkumně podepřené schéma toho, čeho je důležité si všímat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Stále ale musíme dbát na to, jestli se dotazník skutečně ptá na to, co chceme vědět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Tak jako u všech dalších metod je důležité vědět, 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kdo může s metodou pracovat, 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co je třeba udělat před administrací, 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jak se postupuje při vyhodnocování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k tomu by měl sloužit manuál - příručka k dotazníku. 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Příklad: metody pro vlastní hodnocení školy na portálu RVP: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>
                <a:solidFill>
                  <a:schemeClr val="hlink"/>
                </a:solidFill>
              </a:rPr>
              <a:t>http://evaluacninastroje.rvp.cz/nuovckk_portal/</a:t>
            </a:r>
            <a:r>
              <a:rPr lang="cs-CZ" altLang="cs-CZ" sz="19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718434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Pozorování</a:t>
            </a:r>
            <a:endParaRPr lang="cs-CZ" altLang="cs-CZ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88757"/>
            <a:ext cx="10515600" cy="4488206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200" dirty="0" smtClean="0"/>
              <a:t>Základní metoda …které se nevyhneme: v nejširším smyslu přirozená tendence každého člověka</a:t>
            </a:r>
          </a:p>
          <a:p>
            <a:r>
              <a:rPr lang="cs-CZ" altLang="cs-CZ" sz="2200" dirty="0" smtClean="0"/>
              <a:t>Na rozdíl od používání testů a dotazníků se od nás zcela přirozeně očekává, že pozorovat budeme</a:t>
            </a:r>
          </a:p>
          <a:p>
            <a:pPr>
              <a:lnSpc>
                <a:spcPct val="90000"/>
              </a:lnSpc>
            </a:pPr>
            <a:r>
              <a:rPr lang="cs-CZ" altLang="cs-CZ" sz="2200" dirty="0" smtClean="0"/>
              <a:t>Ve </a:t>
            </a:r>
            <a:r>
              <a:rPr lang="cs-CZ" altLang="cs-CZ" sz="2200" dirty="0"/>
              <a:t>skutečnosti </a:t>
            </a:r>
            <a:r>
              <a:rPr lang="cs-CZ" altLang="cs-CZ" sz="2200" dirty="0" smtClean="0"/>
              <a:t>také nejrozšířenější postup, </a:t>
            </a:r>
            <a:r>
              <a:rPr lang="cs-CZ" altLang="cs-CZ" sz="2200" dirty="0"/>
              <a:t>pozorujeme a rozhovory vedeme i zcela mimoděk, bez záměru „něco diagnostikovat“</a:t>
            </a:r>
          </a:p>
          <a:p>
            <a:pPr>
              <a:lnSpc>
                <a:spcPct val="90000"/>
              </a:lnSpc>
            </a:pPr>
            <a:r>
              <a:rPr lang="cs-CZ" altLang="cs-CZ" sz="2200" dirty="0" smtClean="0"/>
              <a:t>Už </a:t>
            </a:r>
            <a:r>
              <a:rPr lang="cs-CZ" altLang="cs-CZ" sz="2200" dirty="0"/>
              <a:t>proto velmi důležité kultivování schopnosti pozorovat (a vypozorovat to podstatné</a:t>
            </a:r>
            <a:r>
              <a:rPr lang="cs-CZ" altLang="cs-CZ" sz="2200" dirty="0" smtClean="0"/>
              <a:t>), podobně jako </a:t>
            </a:r>
            <a:r>
              <a:rPr lang="cs-CZ" altLang="cs-CZ" sz="2200" dirty="0"/>
              <a:t>vést rozhovory; není dobré být subjektivní, osobně zaujatý nebo nepozorný pozorovatel ani bezradný, nesrozumitelný nebo sugestivní tazatel, zaměňovat rozhovor s výslechem apod. </a:t>
            </a:r>
            <a:endParaRPr lang="cs-CZ" altLang="cs-CZ" sz="2200" dirty="0" smtClean="0"/>
          </a:p>
          <a:p>
            <a:r>
              <a:rPr lang="cs-CZ" altLang="cs-CZ" sz="2200" dirty="0" smtClean="0"/>
              <a:t>Možnosti kultivace a formalizace: Pozorovací schémata (např. deskriptivně analytický systém N.A. </a:t>
            </a:r>
            <a:r>
              <a:rPr lang="cs-CZ" altLang="cs-CZ" sz="2200" dirty="0" err="1" smtClean="0"/>
              <a:t>Flanderse</a:t>
            </a:r>
            <a:r>
              <a:rPr lang="cs-CZ" altLang="cs-CZ" sz="2200" dirty="0" smtClean="0"/>
              <a:t>)</a:t>
            </a:r>
          </a:p>
          <a:p>
            <a:r>
              <a:rPr lang="cs-CZ" altLang="cs-CZ" sz="2200" dirty="0" smtClean="0"/>
              <a:t>Rizika: výběrovost toho, co pozorujeme nebo jsme schopni zaznamenat, „osobní rovnice“, subjektivní zkreslení</a:t>
            </a:r>
          </a:p>
          <a:p>
            <a:pPr lvl="1"/>
            <a:r>
              <a:rPr lang="cs-CZ" altLang="cs-CZ" sz="2200" dirty="0" smtClean="0"/>
              <a:t>Důležité: reflexe vlastní pozice pozorovatele</a:t>
            </a:r>
            <a:r>
              <a:rPr lang="cs-CZ" altLang="cs-CZ" sz="2100" dirty="0" smtClean="0"/>
              <a:t> </a:t>
            </a:r>
            <a:endParaRPr lang="cs-CZ" altLang="cs-CZ" sz="2100" dirty="0"/>
          </a:p>
          <a:p>
            <a:pPr>
              <a:lnSpc>
                <a:spcPct val="90000"/>
              </a:lnSpc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42567369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Pozorování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Pozorování je zaměřeno na takové projevy </a:t>
            </a:r>
            <a:r>
              <a:rPr lang="cs-CZ" dirty="0" smtClean="0"/>
              <a:t>žáka, </a:t>
            </a:r>
            <a:r>
              <a:rPr lang="cs-CZ" dirty="0"/>
              <a:t>které lze  vidět, slyšet, </a:t>
            </a:r>
            <a:r>
              <a:rPr lang="cs-CZ" dirty="0" smtClean="0"/>
              <a:t>„měřit“ – důležité odlišit od INTERPRETACE</a:t>
            </a:r>
          </a:p>
          <a:p>
            <a:pPr lvl="1"/>
            <a:r>
              <a:rPr lang="cs-CZ" dirty="0" smtClean="0"/>
              <a:t>Např. pozoruji úsměv, interpretuji vstřícnost nebo pozitivní ladění, může ale jít i o rozpaky, intoxikaci… </a:t>
            </a:r>
          </a:p>
          <a:p>
            <a:endParaRPr lang="cs-CZ" dirty="0" smtClean="0"/>
          </a:p>
          <a:p>
            <a:r>
              <a:rPr lang="cs-CZ" dirty="0" smtClean="0"/>
              <a:t>Představuje </a:t>
            </a:r>
            <a:r>
              <a:rPr lang="cs-CZ" dirty="0"/>
              <a:t>sledování činnosti žáka, jeho chování a vyhodnocení.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Pozorování  </a:t>
            </a:r>
            <a:r>
              <a:rPr lang="cs-CZ" dirty="0"/>
              <a:t>je nutné provádět dlouhodobě, systematicky a je vhodné ho skloubit s dalšími diagnostickými metodami.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6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Práce se záznamem</a:t>
            </a:r>
            <a:endParaRPr lang="cs-CZ" altLang="cs-CZ" b="1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cs-CZ" dirty="0"/>
              <a:t>Pro </a:t>
            </a:r>
            <a:r>
              <a:rPr lang="cs-CZ" altLang="cs-CZ" dirty="0" smtClean="0"/>
              <a:t>zajištění validity a reliability pozorování </a:t>
            </a:r>
            <a:r>
              <a:rPr lang="cs-CZ" altLang="cs-CZ" dirty="0"/>
              <a:t>je důležitý záznam</a:t>
            </a:r>
          </a:p>
          <a:p>
            <a:pPr lvl="1"/>
            <a:r>
              <a:rPr lang="cs-CZ" altLang="cs-CZ" dirty="0"/>
              <a:t>Průběžně pořizované poznámky</a:t>
            </a:r>
          </a:p>
          <a:p>
            <a:pPr lvl="1"/>
            <a:r>
              <a:rPr lang="cs-CZ" altLang="cs-CZ" dirty="0"/>
              <a:t>Zvukový záznam</a:t>
            </a:r>
          </a:p>
          <a:p>
            <a:pPr lvl="1"/>
            <a:r>
              <a:rPr lang="cs-CZ" altLang="cs-CZ" dirty="0"/>
              <a:t>Videozáznam</a:t>
            </a:r>
          </a:p>
          <a:p>
            <a:r>
              <a:rPr lang="cs-CZ" altLang="cs-CZ" dirty="0"/>
              <a:t>Podrobnější analýza pořízeného záznamu nám může pomoci zorientovat se i v tom, co jsme bezprostředně „přehlédli</a:t>
            </a:r>
            <a:r>
              <a:rPr lang="cs-CZ" altLang="cs-CZ" dirty="0" smtClean="0"/>
              <a:t>“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Příklad: „analýza pedagogického </a:t>
            </a:r>
            <a:r>
              <a:rPr lang="cs-CZ" altLang="cs-CZ" dirty="0" err="1" smtClean="0"/>
              <a:t>působení“:</a:t>
            </a:r>
            <a:r>
              <a:rPr lang="cs-CZ" altLang="cs-CZ" dirty="0" err="1"/>
              <a:t>Zaznamenejte</a:t>
            </a:r>
            <a:r>
              <a:rPr lang="cs-CZ" altLang="cs-CZ" dirty="0"/>
              <a:t> vzorce komunikace (očního, taktilního a </a:t>
            </a:r>
            <a:r>
              <a:rPr lang="cs-CZ" altLang="cs-CZ" dirty="0" err="1"/>
              <a:t>a</a:t>
            </a:r>
            <a:r>
              <a:rPr lang="cs-CZ" altLang="cs-CZ" dirty="0"/>
              <a:t> akustického kontaktu – na první sledování velmi náročné </a:t>
            </a:r>
          </a:p>
          <a:p>
            <a:pPr marL="0" indent="0">
              <a:buNone/>
            </a:pPr>
            <a:endParaRPr lang="cs-CZ" altLang="cs-CZ" dirty="0" smtClean="0"/>
          </a:p>
          <a:p>
            <a:pPr marL="0" indent="0">
              <a:buNone/>
            </a:pPr>
            <a:r>
              <a:rPr lang="cs-CZ" altLang="cs-CZ" sz="2600" dirty="0" smtClean="0"/>
              <a:t>https://www.youtube.com/watch?v=Oql972Jht5k</a:t>
            </a:r>
          </a:p>
          <a:p>
            <a:pPr marL="0" indent="0">
              <a:buNone/>
            </a:pPr>
            <a:r>
              <a:rPr lang="cs-CZ" altLang="cs-CZ" sz="2600" dirty="0" smtClean="0"/>
              <a:t>https://www.youtube.com/watch?v=8NABdb0077c</a:t>
            </a:r>
          </a:p>
          <a:p>
            <a:endParaRPr lang="cs-CZ" altLang="cs-CZ" dirty="0" smtClean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223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Teoretický rámec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Klasická teorie testů (např. Urbánek, </a:t>
            </a:r>
            <a:r>
              <a:rPr lang="cs-CZ" dirty="0" err="1" smtClean="0"/>
              <a:t>Denglerová</a:t>
            </a:r>
            <a:r>
              <a:rPr lang="cs-CZ" dirty="0" smtClean="0"/>
              <a:t>, Širůček, 2011)</a:t>
            </a:r>
          </a:p>
          <a:p>
            <a:pPr lvl="1"/>
            <a:r>
              <a:rPr lang="cs-CZ" dirty="0" smtClean="0"/>
              <a:t>Klasický příklad - didaktické testy (viz např. též cíle učení)</a:t>
            </a:r>
          </a:p>
          <a:p>
            <a:pPr lvl="1"/>
            <a:r>
              <a:rPr lang="cs-CZ" dirty="0" smtClean="0"/>
              <a:t>Validita, reliabilita, konzistence škál (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cs-CZ" dirty="0" smtClean="0">
                <a:latin typeface="Times New Roman"/>
                <a:cs typeface="Times New Roman"/>
              </a:rPr>
              <a:t>)…</a:t>
            </a:r>
            <a:endParaRPr lang="cs-CZ" dirty="0" smtClean="0"/>
          </a:p>
          <a:p>
            <a:pPr lvl="1"/>
            <a:r>
              <a:rPr lang="cs-CZ" dirty="0" smtClean="0"/>
              <a:t>Teorie konstrukce testů (dotazníků), analýza položek</a:t>
            </a:r>
          </a:p>
          <a:p>
            <a:pPr lvl="1"/>
            <a:r>
              <a:rPr lang="cs-CZ" dirty="0" smtClean="0"/>
              <a:t>Normalizace, normy </a:t>
            </a:r>
          </a:p>
          <a:p>
            <a:r>
              <a:rPr lang="cs-CZ" dirty="0" smtClean="0"/>
              <a:t>Teorie odpovědi na položku (IRT), počítačové adaptivní testování (Jelínek, </a:t>
            </a:r>
            <a:r>
              <a:rPr lang="cs-CZ" dirty="0" err="1" smtClean="0"/>
              <a:t>Květon</a:t>
            </a:r>
            <a:r>
              <a:rPr lang="cs-CZ" dirty="0" smtClean="0"/>
              <a:t>, Vobořil, 2011)</a:t>
            </a:r>
          </a:p>
          <a:p>
            <a:r>
              <a:rPr lang="cs-CZ" dirty="0" smtClean="0"/>
              <a:t>Teorie vědomostního prostoru (KST) (např. Denglerová in </a:t>
            </a:r>
            <a:r>
              <a:rPr lang="cs-CZ" dirty="0"/>
              <a:t>Urbánek, Denglerová, Širůček, </a:t>
            </a:r>
            <a:r>
              <a:rPr lang="cs-CZ" dirty="0" smtClean="0"/>
              <a:t>2011</a:t>
            </a:r>
            <a:r>
              <a:rPr lang="cs-CZ" dirty="0" smtClean="0"/>
              <a:t>)</a:t>
            </a:r>
          </a:p>
          <a:p>
            <a:r>
              <a:rPr lang="cs-CZ" dirty="0" smtClean="0"/>
              <a:t>…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2267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Pozorování </a:t>
            </a:r>
            <a:r>
              <a:rPr lang="cs-CZ" altLang="cs-CZ" dirty="0" smtClean="0"/>
              <a:t>- typy</a:t>
            </a:r>
            <a:endParaRPr lang="cs-CZ" altLang="cs-CZ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100" dirty="0"/>
              <a:t>Zúčastněné pozorování – mj. potřeba reflektovat i vlastní roli pozorovatele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dirty="0"/>
              <a:t>					x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Zprostředkované pozorování – pozorovatel není vnímán jako účastník, analyzuje se např. nahrávka apod.</a:t>
            </a:r>
          </a:p>
          <a:p>
            <a:pPr>
              <a:lnSpc>
                <a:spcPct val="90000"/>
              </a:lnSpc>
            </a:pPr>
            <a:endParaRPr lang="cs-CZ" altLang="cs-CZ" sz="2100" dirty="0"/>
          </a:p>
          <a:p>
            <a:pPr>
              <a:lnSpc>
                <a:spcPct val="90000"/>
              </a:lnSpc>
            </a:pPr>
            <a:r>
              <a:rPr lang="cs-CZ" altLang="cs-CZ" sz="2100" dirty="0"/>
              <a:t>Přirozené pozorování (situace, ke které dochází </a:t>
            </a:r>
            <a:r>
              <a:rPr lang="cs-CZ" altLang="cs-CZ" sz="2100" dirty="0" err="1"/>
              <a:t>spontáně</a:t>
            </a:r>
            <a:r>
              <a:rPr lang="cs-CZ" altLang="cs-CZ" sz="21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dirty="0"/>
              <a:t>					x</a:t>
            </a:r>
          </a:p>
          <a:p>
            <a:r>
              <a:rPr lang="cs-CZ" altLang="cs-CZ" sz="2100" dirty="0"/>
              <a:t>Pozorování v inscenované situaci (</a:t>
            </a:r>
            <a:r>
              <a:rPr lang="cs-CZ" altLang="cs-CZ" sz="2100" i="1" dirty="0" err="1"/>
              <a:t>setting</a:t>
            </a:r>
            <a:r>
              <a:rPr lang="cs-CZ" altLang="cs-CZ" sz="2100" i="1" dirty="0"/>
              <a:t> –</a:t>
            </a:r>
            <a:r>
              <a:rPr lang="cs-CZ" altLang="cs-CZ" sz="2100" dirty="0"/>
              <a:t> např. Test neznámé situace pro identifikaci stylu </a:t>
            </a:r>
            <a:r>
              <a:rPr lang="cs-CZ" altLang="cs-CZ" sz="2100" dirty="0" err="1"/>
              <a:t>attachmentu</a:t>
            </a:r>
            <a:r>
              <a:rPr lang="cs-CZ" altLang="cs-CZ" sz="2100" dirty="0" smtClean="0"/>
              <a:t>) </a:t>
            </a:r>
            <a:r>
              <a:rPr lang="cs-CZ" altLang="cs-CZ" sz="2100" dirty="0" smtClean="0">
                <a:hlinkClick r:id="rId3"/>
              </a:rPr>
              <a:t>https://www.youtube.com/watch?v=QTsewNrHUHU</a:t>
            </a:r>
            <a:endParaRPr lang="cs-CZ" altLang="cs-CZ" sz="2100" dirty="0" smtClean="0"/>
          </a:p>
          <a:p>
            <a:endParaRPr lang="cs-CZ" altLang="cs-CZ" sz="2100" i="1" dirty="0"/>
          </a:p>
          <a:p>
            <a:r>
              <a:rPr lang="cs-CZ" altLang="cs-CZ" sz="2100" i="1" dirty="0" smtClean="0"/>
              <a:t>Aj. – viz následující schéma</a:t>
            </a:r>
            <a:endParaRPr lang="cs-CZ" altLang="cs-CZ" sz="2100" i="1" dirty="0"/>
          </a:p>
          <a:p>
            <a:pPr>
              <a:lnSpc>
                <a:spcPct val="90000"/>
              </a:lnSpc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34621103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8680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3600" b="1" dirty="0"/>
              <a:t>Techniky </a:t>
            </a:r>
            <a:r>
              <a:rPr lang="cs-CZ" sz="3600" b="1" dirty="0" smtClean="0"/>
              <a:t>pozorování - příklady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330" y="2632569"/>
            <a:ext cx="7772870" cy="269298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u="sng" dirty="0"/>
              <a:t>Strukturované pozorování</a:t>
            </a:r>
          </a:p>
          <a:p>
            <a:r>
              <a:rPr lang="cs-CZ" dirty="0"/>
              <a:t>Pozorovací archy</a:t>
            </a:r>
          </a:p>
          <a:p>
            <a:r>
              <a:rPr lang="cs-CZ" dirty="0"/>
              <a:t>Pozorovací systémy (např. </a:t>
            </a:r>
            <a:r>
              <a:rPr lang="cs-CZ" dirty="0" err="1" smtClean="0"/>
              <a:t>Flandersův</a:t>
            </a:r>
            <a:r>
              <a:rPr lang="cs-CZ" dirty="0" smtClean="0"/>
              <a:t> systém FIAS)</a:t>
            </a:r>
          </a:p>
          <a:p>
            <a:r>
              <a:rPr lang="cs-CZ" dirty="0"/>
              <a:t>rating (pozorovací škály)</a:t>
            </a:r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u="sng" dirty="0" smtClean="0"/>
              <a:t>Nestrukturované </a:t>
            </a:r>
            <a:r>
              <a:rPr lang="cs-CZ" u="sng" dirty="0"/>
              <a:t>pozorování</a:t>
            </a:r>
          </a:p>
          <a:p>
            <a:r>
              <a:rPr lang="cs-CZ" dirty="0"/>
              <a:t>Pedagogický deník</a:t>
            </a:r>
          </a:p>
          <a:p>
            <a:r>
              <a:rPr lang="cs-CZ" dirty="0"/>
              <a:t>Mapa třídy </a:t>
            </a:r>
          </a:p>
          <a:p>
            <a:r>
              <a:rPr lang="cs-CZ" dirty="0"/>
              <a:t>Záznamy o </a:t>
            </a:r>
            <a:r>
              <a:rPr lang="cs-CZ" dirty="0" smtClean="0"/>
              <a:t>žákovi (při činnosti, ex post)                      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41" descr="C:\Users\Ivuška\Dropbox\sdílená (1)\img01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3" y="4509120"/>
            <a:ext cx="3775675" cy="2200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25043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Nestrukturované pozorování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3178696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Pozorovaná skutečnost není rozčleněna na kategorie, oblasti. </a:t>
            </a:r>
          </a:p>
          <a:p>
            <a:r>
              <a:rPr lang="cs-CZ" dirty="0" smtClean="0"/>
              <a:t>Pedagogický deník, poznámky na lístečky…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638799" y="1700809"/>
            <a:ext cx="61165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2. 4. 2012, čas: 9.30 – 10.00 – Odchod na vycházku, oblékání v šatně. Lucie seděla na lavičce v šatně a neoblékala se, kroutila si vlasy a křičela na kamaráda vedle sebe: „Já se sem nevejdu, posuň se.“ Kamarád se posunul a Lucie si začala zpívat, ostatní děti již byly téměř oblečené. „Oblékej se, za chvíli odcházíme na zahradu,“ řekla jsem. Lucie si stále zpívala a neregistrovala mě, úkol jsem opakovala několikrát. Teprve, když děti byly oblečené a kolegyně s nimi začala odcházet ven, Lucie začala křičet: „Já to nestihnu, oni mi utečou.“ Tak se začni oblékat, já na tebe počkám,“ odpověděla jsem. (Situace se opakuje denně) Situace je shodná se situacemi u oběda, v koupelně, u svačiny. </a:t>
            </a:r>
          </a:p>
        </p:txBody>
      </p:sp>
    </p:spTree>
    <p:extLst>
      <p:ext uri="{BB962C8B-B14F-4D97-AF65-F5344CB8AC3E}">
        <p14:creationId xmlns:p14="http://schemas.microsoft.com/office/powerpoint/2010/main" val="28579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3200" b="1" dirty="0"/>
              <a:t>Strukturované pozorování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Pozorovací systémy</a:t>
            </a:r>
          </a:p>
          <a:p>
            <a:r>
              <a:rPr lang="cs-CZ" dirty="0" smtClean="0"/>
              <a:t>Jsou </a:t>
            </a:r>
            <a:r>
              <a:rPr lang="cs-CZ" dirty="0"/>
              <a:t>komplexními nástroji pro práci pozorovatele. Obsahují podrobný popis pozorovaných kategorií jevů, způsob jejich identifikace, záznamu a vyhodnocování.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Pozorovatel identifikuje </a:t>
            </a:r>
            <a:r>
              <a:rPr lang="cs-CZ" b="1" dirty="0"/>
              <a:t>jevy stejných vlastností – kategorie</a:t>
            </a:r>
            <a:r>
              <a:rPr lang="cs-CZ" dirty="0"/>
              <a:t>. Např. „učitel chválí“ „žák odpovídá.“</a:t>
            </a:r>
          </a:p>
          <a:p>
            <a:r>
              <a:rPr lang="cs-CZ" b="1" dirty="0"/>
              <a:t>Charakter kategorií:</a:t>
            </a:r>
            <a:endParaRPr lang="cs-CZ" dirty="0"/>
          </a:p>
          <a:p>
            <a:pPr lvl="0"/>
            <a:r>
              <a:rPr lang="cs-CZ" dirty="0"/>
              <a:t>Kognitivní – „učitel </a:t>
            </a:r>
            <a:r>
              <a:rPr lang="cs-CZ" dirty="0" smtClean="0"/>
              <a:t>vysvětluje pojem“, </a:t>
            </a:r>
            <a:r>
              <a:rPr lang="cs-CZ" dirty="0"/>
              <a:t>„klade otázku na faktografické poznatky“…</a:t>
            </a:r>
          </a:p>
          <a:p>
            <a:pPr lvl="0"/>
            <a:r>
              <a:rPr lang="cs-CZ" dirty="0"/>
              <a:t>Afektivní – postoje, zájmy, pocity „učitel chválí dítě“, „učitel </a:t>
            </a:r>
            <a:r>
              <a:rPr lang="cs-CZ" dirty="0" smtClean="0"/>
              <a:t>hodnotí dítě“</a:t>
            </a:r>
            <a:endParaRPr lang="cs-CZ" dirty="0"/>
          </a:p>
          <a:p>
            <a:pPr lvl="0"/>
            <a:r>
              <a:rPr lang="cs-CZ" dirty="0"/>
              <a:t>Psychomotorické – „učitel stojí u </a:t>
            </a:r>
            <a:r>
              <a:rPr lang="cs-CZ" dirty="0" smtClean="0"/>
              <a:t>dítěte“, „dítě si hraje se stavebnicí“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6104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85986" y="-1054560"/>
            <a:ext cx="6351929" cy="89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9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/>
              <a:t>Příklad pozorovacího schématu – systém N. A. </a:t>
            </a:r>
            <a:r>
              <a:rPr lang="cs-CZ" altLang="cs-CZ" sz="2800" b="1" dirty="0" err="1"/>
              <a:t>Flanderse</a:t>
            </a:r>
            <a:r>
              <a:rPr lang="cs-CZ" altLang="cs-CZ" sz="2800" b="1" dirty="0"/>
              <a:t> </a:t>
            </a:r>
            <a:r>
              <a:rPr lang="cs-CZ" altLang="cs-CZ" sz="2800" b="1" dirty="0" smtClean="0"/>
              <a:t>(FIAS; 1970</a:t>
            </a:r>
            <a:r>
              <a:rPr lang="cs-CZ" altLang="cs-CZ" sz="2800" b="1" dirty="0"/>
              <a:t>)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Řeč učitele: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1. Akceptuje žákovy city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2. Chválí a povzbuzuje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3. Akceptuje žákovy myšlenky nebo je rozvíjí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4. Klade otázky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5. Vykládá, vysvětluje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6. Dává pokyny nebo příkazy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7. Kritizuje nebo prosazuje vlastní autoritu 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Řeč žáka: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8. Odpovídá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9. Hovoří spontánně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10. Ticho. Pauzy. Zmatek. Nesrozumitelná komunikace.  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Každému intervalu (3 sekundy) se přiřadí odpovídající kategorie, sleduje se frekvence - procento výskytu každé pozorované kategorie a návaznosti jednotlivých projevů.</a:t>
            </a:r>
          </a:p>
        </p:txBody>
      </p:sp>
    </p:spTree>
    <p:extLst>
      <p:ext uri="{BB962C8B-B14F-4D97-AF65-F5344CB8AC3E}">
        <p14:creationId xmlns:p14="http://schemas.microsoft.com/office/powerpoint/2010/main" val="20401075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03" y="304801"/>
            <a:ext cx="11063530" cy="1216025"/>
          </a:xfrm>
        </p:spPr>
        <p:txBody>
          <a:bodyPr>
            <a:normAutofit/>
          </a:bodyPr>
          <a:lstStyle/>
          <a:p>
            <a:r>
              <a:rPr lang="cs-CZ" sz="3600" dirty="0"/>
              <a:t>Co můžeme </a:t>
            </a:r>
            <a:r>
              <a:rPr lang="cs-CZ" sz="3600" dirty="0" err="1"/>
              <a:t>F</a:t>
            </a:r>
            <a:r>
              <a:rPr lang="cs-CZ" sz="3600" dirty="0" err="1" smtClean="0"/>
              <a:t>landersovým</a:t>
            </a:r>
            <a:r>
              <a:rPr lang="cs-CZ" sz="3600" dirty="0" smtClean="0"/>
              <a:t> </a:t>
            </a:r>
            <a:r>
              <a:rPr lang="cs-CZ" sz="3600" dirty="0"/>
              <a:t>systémem zachytit?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330" y="2632570"/>
            <a:ext cx="7772870" cy="256808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Výskyt  jednotlivých kategorií (frekvenční analýza)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Jaká je proporce učitelovy řeči a Jaká je proporce řeči žáka? 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Jaká je posloupnost, pořadí kategorií (sekvenční analýza)?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Jaká je frekvence kategorií „nepřímého působení“ učitele vzhledem k „přímému působení“?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7074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6632"/>
            <a:ext cx="484968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84" y="123498"/>
            <a:ext cx="4266517" cy="30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8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3984" y="13754"/>
            <a:ext cx="10421654" cy="574970"/>
          </a:xfrm>
        </p:spPr>
        <p:txBody>
          <a:bodyPr>
            <a:normAutofit/>
          </a:bodyPr>
          <a:lstStyle/>
          <a:p>
            <a:r>
              <a:rPr lang="cs-CZ" sz="2100" dirty="0"/>
              <a:t>Strukturované pozorování - </a:t>
            </a:r>
            <a:r>
              <a:rPr lang="cs-CZ" sz="2100" dirty="0" err="1"/>
              <a:t>Flandersův</a:t>
            </a:r>
            <a:r>
              <a:rPr lang="cs-CZ" sz="2100" dirty="0"/>
              <a:t> systém </a:t>
            </a:r>
            <a:r>
              <a:rPr lang="cs-CZ" sz="2400" dirty="0"/>
              <a:t>(Svatoš a Doležalová)</a:t>
            </a:r>
            <a:endParaRPr lang="cs-CZ" sz="21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697884"/>
              </p:ext>
            </p:extLst>
          </p:nvPr>
        </p:nvGraphicFramePr>
        <p:xfrm>
          <a:off x="2068397" y="513569"/>
          <a:ext cx="7473099" cy="612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307">
                  <a:extLst>
                    <a:ext uri="{9D8B030D-6E8A-4147-A177-3AD203B41FA5}">
                      <a16:colId xmlns:a16="http://schemas.microsoft.com/office/drawing/2014/main" val="2870451833"/>
                    </a:ext>
                  </a:extLst>
                </a:gridCol>
                <a:gridCol w="5989792">
                  <a:extLst>
                    <a:ext uri="{9D8B030D-6E8A-4147-A177-3AD203B41FA5}">
                      <a16:colId xmlns:a16="http://schemas.microsoft.com/office/drawing/2014/main" val="3507031357"/>
                    </a:ext>
                  </a:extLst>
                </a:gridCol>
              </a:tblGrid>
              <a:tr h="329420">
                <a:tc gridSpan="2">
                  <a:txBody>
                    <a:bodyPr/>
                    <a:lstStyle/>
                    <a:p>
                      <a:r>
                        <a:rPr lang="cs-CZ" sz="1400" dirty="0"/>
                        <a:t>UČITEL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6384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Akceptuje žákovy pocity, projevuje sympatie konstruktivním způsobem.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19354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Chválí a povzbuzuje, žertuje, souhlasí s žákovým výkonem.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74001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Využívá, akceptuje, objasňuje a rozvíjí myšlenky žáků.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47050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Klade otázky, stimuluje žáky, nejde o řečnické otázky.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3405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Vykládá, sděluje, přednáší, uvádí své názory.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67615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Dává pokyny či příkazy.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1276454"/>
                  </a:ext>
                </a:extLst>
              </a:tr>
              <a:tr h="335071">
                <a:tc>
                  <a:txBody>
                    <a:bodyPr/>
                    <a:lstStyle/>
                    <a:p>
                      <a:r>
                        <a:rPr lang="cs-CZ" sz="1400" dirty="0"/>
                        <a:t>U7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Kritizuje, uplatňuje svou autoritu, chce změnit žákovo nevhodné chování nebo činnost.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4047674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cs-CZ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ŽÁK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0488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Klade dotazy, hledá oporu a pomoc u učitele.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01508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Klade dotazy, hledá oporu a pomoc u spolužáků. 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15682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1400" dirty="0"/>
                        <a:t>Z3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Sděluje, vysvětluje, uvádí názory – „tlakem“ a působením učitele (další osoby).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56578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Sděluje, vysvětluje, uvádí své názory – z vlastní aktivity a motivace.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90397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Řídí, modifikuje, poskytuje pomoc při činnosti druhého (druhých).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2778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Probíhá zřejmá skupinová (nebo </a:t>
                      </a:r>
                      <a:r>
                        <a:rPr lang="cs-CZ" sz="1400" dirty="0" err="1"/>
                        <a:t>celotřídní</a:t>
                      </a:r>
                      <a:r>
                        <a:rPr lang="cs-CZ" sz="1400" dirty="0"/>
                        <a:t>) diskuse.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97428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Žáci provádějí samostatnou učební činnost – bez zjevné interakce.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72306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Ticho nebo zmatek ve třídě (nezřetelná komunikace).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1044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24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Perspektivy pohledu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Pedagogická vs. psychologická diagnostika</a:t>
            </a:r>
          </a:p>
          <a:p>
            <a:r>
              <a:rPr lang="cs-CZ" dirty="0" smtClean="0"/>
              <a:t>Individuální vs. skupinová diagnostika</a:t>
            </a:r>
          </a:p>
          <a:p>
            <a:r>
              <a:rPr lang="cs-CZ" dirty="0" smtClean="0"/>
              <a:t>Diagnostika, evaluace a hodnocení (vnitřní / vnější; rutinní / intervence) </a:t>
            </a:r>
          </a:p>
          <a:p>
            <a:r>
              <a:rPr lang="cs-CZ" dirty="0" err="1" smtClean="0"/>
              <a:t>Screening</a:t>
            </a:r>
            <a:r>
              <a:rPr lang="cs-CZ" dirty="0" smtClean="0"/>
              <a:t> vs. cílená diagnostika</a:t>
            </a:r>
          </a:p>
          <a:p>
            <a:r>
              <a:rPr lang="cs-CZ" dirty="0" smtClean="0"/>
              <a:t>Ex post vs. pro </a:t>
            </a:r>
            <a:r>
              <a:rPr lang="cs-CZ" dirty="0" err="1" smtClean="0"/>
              <a:t>futuro</a:t>
            </a:r>
            <a:r>
              <a:rPr lang="cs-CZ" dirty="0" smtClean="0"/>
              <a:t> diagnostika</a:t>
            </a:r>
          </a:p>
          <a:p>
            <a:r>
              <a:rPr lang="cs-CZ" dirty="0" smtClean="0"/>
              <a:t>Žák-třída-třídy-škola-školy-vzdělávací systém-mezinárodní srovnání – různé cíle a úrovně </a:t>
            </a:r>
            <a:r>
              <a:rPr lang="cs-CZ" dirty="0" smtClean="0"/>
              <a:t>diagnostiky</a:t>
            </a:r>
          </a:p>
          <a:p>
            <a:r>
              <a:rPr lang="cs-CZ" dirty="0" err="1" smtClean="0"/>
              <a:t>Hi-stakes</a:t>
            </a:r>
            <a:r>
              <a:rPr lang="cs-CZ" dirty="0" smtClean="0"/>
              <a:t> / </a:t>
            </a:r>
            <a:r>
              <a:rPr lang="cs-CZ" dirty="0" err="1" smtClean="0"/>
              <a:t>Low-stakes</a:t>
            </a:r>
            <a:r>
              <a:rPr lang="cs-CZ" dirty="0" smtClean="0"/>
              <a:t> diagnostika (maturita vs. „pětiminutovka“)</a:t>
            </a:r>
            <a:endParaRPr lang="cs-CZ" dirty="0" smtClean="0"/>
          </a:p>
          <a:p>
            <a:r>
              <a:rPr lang="cs-CZ" dirty="0" smtClean="0"/>
              <a:t>(…)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8099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0965" y="-1138325"/>
            <a:ext cx="6408712" cy="90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64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29" y="0"/>
            <a:ext cx="6491542" cy="6858000"/>
          </a:xfrm>
          <a:prstGeom prst="rect">
            <a:avLst/>
          </a:prstGeom>
        </p:spPr>
      </p:pic>
      <p:sp>
        <p:nvSpPr>
          <p:cNvPr id="4" name="Veselý obličej 3"/>
          <p:cNvSpPr/>
          <p:nvPr/>
        </p:nvSpPr>
        <p:spPr>
          <a:xfrm>
            <a:off x="7603297" y="1603331"/>
            <a:ext cx="776613" cy="38830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eselý obličej 4"/>
          <p:cNvSpPr/>
          <p:nvPr/>
        </p:nvSpPr>
        <p:spPr>
          <a:xfrm>
            <a:off x="6365308" y="1603330"/>
            <a:ext cx="776613" cy="38830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383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775520" y="1628804"/>
          <a:ext cx="8435280" cy="5258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Učební činnost žáků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Frekvence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Vyjmenování a popis faktů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//////////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Vyjmenování a popis procesů a způsobů činnosti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Reprodukce definic, norem, pravidel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cs-CZ" sz="1800">
                          <a:effectLst/>
                        </a:rPr>
                        <a:t>Třídění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Srovnávání a rozlišování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3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Zjišťování vztahů mezi fakty (vliv, způsob, příčina)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Dokazování a  ověřování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Rozbor a skladba (analýza a syntéza)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/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75520" y="116633"/>
            <a:ext cx="8435280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 na záznam činnosti učitele a žáka</a:t>
            </a:r>
          </a:p>
          <a:p>
            <a:r>
              <a:rPr lang="cs-CZ" altLang="cs-CZ" sz="1200" dirty="0">
                <a:ea typeface="Times New Roman" panose="02020603050405020304" pitchFamily="18" charset="0"/>
              </a:rPr>
              <a:t>Zaznamenává se do něj výskyt jednotlivých činností čárkou. Př. H. Kantorkové (1987).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Pozorovaná činnost: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Škola:                                                     Třída: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Jméno učitele:                                      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Předmět:                                               Obsahová náplň: 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Datum:                                                  Vyučovací hodina: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Pozorování provedl:</a:t>
            </a:r>
            <a:endParaRPr lang="cs-CZ" altLang="cs-CZ" sz="700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869052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3200" b="1" dirty="0"/>
              <a:t>Zaznamenávání kategorií</a:t>
            </a:r>
            <a:endParaRPr lang="cs-CZ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35" y="1484784"/>
            <a:ext cx="85074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574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altLang="cs-CZ" sz="3600" dirty="0"/>
              <a:t>Datový záznam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Údaje v záznamech by měly obsahovat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cs-CZ" altLang="cs-CZ" dirty="0"/>
              <a:t>tyto informace</a:t>
            </a:r>
            <a:r>
              <a:rPr lang="cs-CZ" altLang="cs-CZ" dirty="0" smtClean="0"/>
              <a:t>:</a:t>
            </a:r>
          </a:p>
          <a:p>
            <a:pPr>
              <a:lnSpc>
                <a:spcPct val="60000"/>
              </a:lnSpc>
              <a:buFontTx/>
              <a:buNone/>
            </a:pPr>
            <a:endParaRPr lang="cs-CZ" altLang="cs-CZ" dirty="0"/>
          </a:p>
          <a:p>
            <a:pPr>
              <a:lnSpc>
                <a:spcPct val="110000"/>
              </a:lnSpc>
              <a:buFontTx/>
              <a:buChar char="–"/>
            </a:pPr>
            <a:r>
              <a:rPr lang="cs-CZ" altLang="cs-CZ" dirty="0"/>
              <a:t>o místě a času pozorování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o předmětu pozorování 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o situaci v níž pozorování probíhalo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kdo pozorování prováděl a zaznamenal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metodické poznámky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informace o výsledku pozorování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36141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altLang="cs-CZ" sz="3600" dirty="0"/>
              <a:t>Zásady pro pozorování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odlišovat pozorované skutečnosti od domněnek (výkladů, uvádění příčin)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nejprve zaznamenávat skutečné jevy a projevy žáka bez jakéhokoliv hodnocení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rozčlenit pozorování na části - dílčí úkoly 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sledovat projevy žáka po delší dobu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výsledky pozorování jasně písemně zformulovat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1140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altLang="cs-CZ" sz="3600" dirty="0"/>
              <a:t>Snížení negativních vlivů na pozorování: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výcvik pozorovatele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autodiagnostika, </a:t>
            </a:r>
            <a:r>
              <a:rPr lang="cs-CZ" altLang="cs-CZ" dirty="0" smtClean="0"/>
              <a:t>sebereflexe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 smtClean="0"/>
              <a:t>účast </a:t>
            </a:r>
            <a:r>
              <a:rPr lang="cs-CZ" altLang="cs-CZ" dirty="0"/>
              <a:t>dalších pozorovatelů 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využití techniky (např. videozáznam)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použití dalších diagnostických metod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vypracování a zpřesnění nástrojů pro pozorování (schémata, škály, kategorie)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401915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Projektivní metody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5" y="2044931"/>
            <a:ext cx="5178829" cy="36825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37" y="3167149"/>
            <a:ext cx="2302625" cy="1438102"/>
          </a:xfrm>
        </p:spPr>
      </p:pic>
      <p:sp>
        <p:nvSpPr>
          <p:cNvPr id="7" name="TextovéPole 6"/>
          <p:cNvSpPr txBox="1"/>
          <p:nvPr/>
        </p:nvSpPr>
        <p:spPr>
          <a:xfrm>
            <a:off x="510746" y="5404022"/>
            <a:ext cx="1019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Ukázky: metody klinické psychologie: populární </a:t>
            </a:r>
            <a:r>
              <a:rPr lang="cs-CZ" dirty="0" err="1" smtClean="0"/>
              <a:t>Rorschachův</a:t>
            </a:r>
            <a:r>
              <a:rPr lang="cs-CZ" dirty="0" smtClean="0"/>
              <a:t> test, </a:t>
            </a:r>
            <a:r>
              <a:rPr lang="cs-CZ" dirty="0" err="1" smtClean="0"/>
              <a:t>Tématický</a:t>
            </a:r>
            <a:r>
              <a:rPr lang="cs-CZ" dirty="0" smtClean="0"/>
              <a:t> apercepční test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8949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smtClean="0"/>
              <a:t>Projektivní metody</a:t>
            </a:r>
            <a:endParaRPr lang="cs-CZ" altLang="cs-CZ" sz="40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8799"/>
            <a:ext cx="10515600" cy="4053017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dirty="0" smtClean="0"/>
              <a:t>metody</a:t>
            </a:r>
            <a:r>
              <a:rPr lang="cs-CZ" altLang="cs-CZ" dirty="0"/>
              <a:t>, které podněcují projekci – původně v užším smyslu proces, který vede k „promítání“ vlastních neuvědomovaných - potlačených obsahů, </a:t>
            </a:r>
            <a:r>
              <a:rPr lang="cs-CZ" altLang="cs-CZ" dirty="0" smtClean="0"/>
              <a:t>např. nežádoucích </a:t>
            </a:r>
            <a:r>
              <a:rPr lang="cs-CZ" altLang="cs-CZ" dirty="0"/>
              <a:t>vlastností atd. na druhé (případně na testový materiál)</a:t>
            </a:r>
          </a:p>
          <a:p>
            <a:r>
              <a:rPr lang="cs-CZ" altLang="cs-CZ" dirty="0" smtClean="0"/>
              <a:t>širší </a:t>
            </a:r>
            <a:r>
              <a:rPr lang="cs-CZ" altLang="cs-CZ" dirty="0"/>
              <a:t>pojetí: to, co „promítáme“ či „projevujeme“ jsou naše struktury významu – to, s jakými představami, schématy, významy </a:t>
            </a:r>
            <a:r>
              <a:rPr lang="cs-CZ" altLang="cs-CZ" dirty="0" smtClean="0"/>
              <a:t>běžně </a:t>
            </a:r>
            <a:r>
              <a:rPr lang="cs-CZ" altLang="cs-CZ" dirty="0"/>
              <a:t>pracujeme </a:t>
            </a:r>
            <a:endParaRPr lang="cs-CZ" altLang="cs-CZ" dirty="0" smtClean="0"/>
          </a:p>
          <a:p>
            <a:r>
              <a:rPr lang="cs-CZ" altLang="cs-CZ" dirty="0" smtClean="0"/>
              <a:t>Obsah nemusí být reflektovaný (nevím, co o sobě vypovídáme) – sdělení je nepřímé a interpretace náročná</a:t>
            </a:r>
          </a:p>
          <a:p>
            <a:r>
              <a:rPr lang="cs-CZ" dirty="0"/>
              <a:t>Každá projektivní metoda vyžaduje v určité míře „</a:t>
            </a:r>
            <a:r>
              <a:rPr lang="cs-CZ" b="1" dirty="0" err="1"/>
              <a:t>inguiry</a:t>
            </a:r>
            <a:r>
              <a:rPr lang="cs-CZ" dirty="0"/>
              <a:t>“, bližší vysvětlení, které </a:t>
            </a:r>
            <a:r>
              <a:rPr lang="cs-CZ" dirty="0" smtClean="0"/>
              <a:t>umožňuje zařadit </a:t>
            </a:r>
            <a:r>
              <a:rPr lang="cs-CZ" dirty="0"/>
              <a:t>výsledky do životního kontextu </a:t>
            </a:r>
            <a:r>
              <a:rPr lang="cs-CZ" dirty="0" smtClean="0"/>
              <a:t>probanda. </a:t>
            </a:r>
            <a:r>
              <a:rPr lang="cs-CZ" dirty="0"/>
              <a:t>Jinak se nevyhneme nežádoucím projekcím </a:t>
            </a:r>
            <a:r>
              <a:rPr lang="cs-CZ" dirty="0" smtClean="0"/>
              <a:t>našich vlastních obsahů.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815052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2534"/>
            <a:ext cx="10515600" cy="856007"/>
          </a:xfrm>
        </p:spPr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05232"/>
            <a:ext cx="10515600" cy="47614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U standardizovaných vysoké nároky na vzdělání, u nestandardizovaných na skromnost při interpretaci</a:t>
            </a:r>
          </a:p>
          <a:p>
            <a:r>
              <a:rPr lang="cs-CZ" dirty="0" smtClean="0"/>
              <a:t>Výhody: většinou hravost, možnost vyhnout se konfrontaci s „jádrem problému“, zjistit to, na co by nás nenapadlo se zeptat (a možná nejde verbálně snadno formulovat)</a:t>
            </a:r>
          </a:p>
          <a:p>
            <a:r>
              <a:rPr lang="cs-CZ" dirty="0" smtClean="0"/>
              <a:t>Nevýhody, limity: riziko při interpretaci něčeho individuálního jako „obecně platného“ znaku (dokumentovány i tragické </a:t>
            </a:r>
            <a:r>
              <a:rPr lang="cs-CZ" dirty="0"/>
              <a:t>n</a:t>
            </a:r>
            <a:r>
              <a:rPr lang="cs-CZ" dirty="0" smtClean="0"/>
              <a:t>ásledky), riziko subjektivního zkreslení interpretace, orientační povaha výsledků </a:t>
            </a:r>
          </a:p>
        </p:txBody>
      </p:sp>
    </p:spTree>
    <p:extLst>
      <p:ext uri="{BB962C8B-B14F-4D97-AF65-F5344CB8AC3E}">
        <p14:creationId xmlns:p14="http://schemas.microsoft.com/office/powerpoint/2010/main" val="98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Změny v praxi od počátku 90. let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Od segregace k integraci (děti se specifickými výchovně vzdělávacími potřebami v hlavním vzdělávacím proudu)</a:t>
            </a:r>
          </a:p>
          <a:p>
            <a:pPr lvl="1"/>
            <a:r>
              <a:rPr lang="cs-CZ" dirty="0" smtClean="0"/>
              <a:t>Zásadní změna v „modelu žáka“</a:t>
            </a:r>
          </a:p>
          <a:p>
            <a:endParaRPr lang="cs-CZ" dirty="0" smtClean="0"/>
          </a:p>
          <a:p>
            <a:r>
              <a:rPr lang="cs-CZ" dirty="0" smtClean="0"/>
              <a:t>Psycholog pro školy vs. psycholog ve škole</a:t>
            </a:r>
          </a:p>
          <a:p>
            <a:r>
              <a:rPr lang="cs-CZ" dirty="0" smtClean="0"/>
              <a:t>Etablování </a:t>
            </a:r>
            <a:r>
              <a:rPr lang="cs-CZ" dirty="0" err="1" smtClean="0"/>
              <a:t>semiprofesí</a:t>
            </a:r>
            <a:r>
              <a:rPr lang="cs-CZ" dirty="0" smtClean="0"/>
              <a:t> a přesun </a:t>
            </a:r>
            <a:r>
              <a:rPr lang="cs-CZ" dirty="0" smtClean="0"/>
              <a:t>řady </a:t>
            </a:r>
            <a:r>
              <a:rPr lang="cs-CZ" dirty="0" smtClean="0"/>
              <a:t>diagnostických činností mimo profesní rámec psychologie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3740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i="1" dirty="0"/>
              <a:t>Příklad: Speciální pedagožka formulovala na základě vyšetření pětileté dívky podezření na sexuální zneužívání ze strany otce. Sdělila jej soudní znalkyni – psycholožce, která se s jejím závěrem ztotožnila a informovala policii. V rámci předběžného opatření byly děti umístěny mimo domov (k tetě) a otec se následně oběsil. Podezření nebylo potvrzeno, nicméně ani vyvráceno. Není účelem hledat, kde se stala chyba a kdo za co může. Nelze ale zpochybnit, že práce s diagnostickou hypotézou měla tragický dopad. A v rámci hledání viníků mezi živými aktéry případu se stala terčem obvinění právě speciální pedagožka, která podle názoru Asociace klinické logopedie neměla provozovat vlastní praxi</a:t>
            </a:r>
            <a:r>
              <a:rPr lang="cs-CZ" sz="2200" i="1" dirty="0" smtClean="0"/>
              <a:t>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9559684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Techniky</a:t>
            </a:r>
            <a:endParaRPr lang="cs-CZ" altLang="cs-CZ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55822" y="1545539"/>
            <a:ext cx="10515600" cy="4814072"/>
          </a:xfrm>
        </p:spPr>
        <p:txBody>
          <a:bodyPr/>
          <a:lstStyle/>
          <a:p>
            <a:r>
              <a:rPr lang="cs-CZ" altLang="cs-CZ" dirty="0"/>
              <a:t>ROR</a:t>
            </a:r>
          </a:p>
          <a:p>
            <a:r>
              <a:rPr lang="cs-CZ" altLang="cs-CZ" dirty="0" smtClean="0"/>
              <a:t>TAT (ukázka práce: Z. Matějček </a:t>
            </a:r>
            <a:r>
              <a:rPr lang="cs-CZ" altLang="cs-CZ" dirty="0" smtClean="0">
                <a:hlinkClick r:id="rId3"/>
              </a:rPr>
              <a:t>https://www.youtube.com/watch?v=iLjHAP9Cho4</a:t>
            </a:r>
            <a:r>
              <a:rPr lang="cs-CZ" altLang="cs-CZ" dirty="0" smtClean="0"/>
              <a:t> od 00:03:20)</a:t>
            </a:r>
            <a:endParaRPr lang="cs-CZ" altLang="cs-CZ" dirty="0"/>
          </a:p>
          <a:p>
            <a:r>
              <a:rPr lang="cs-CZ" altLang="cs-CZ" dirty="0" err="1"/>
              <a:t>Rosenzweigův</a:t>
            </a:r>
            <a:r>
              <a:rPr lang="cs-CZ" altLang="cs-CZ" dirty="0"/>
              <a:t> test</a:t>
            </a:r>
          </a:p>
          <a:p>
            <a:r>
              <a:rPr lang="cs-CZ" altLang="cs-CZ" dirty="0"/>
              <a:t>Kresebné projektivní techniky (začarovaná rodina, strom, snový strom…)</a:t>
            </a:r>
          </a:p>
          <a:p>
            <a:r>
              <a:rPr lang="cs-CZ" altLang="cs-CZ" dirty="0" err="1" smtClean="0"/>
              <a:t>Performanční</a:t>
            </a:r>
            <a:r>
              <a:rPr lang="cs-CZ" altLang="cs-CZ" dirty="0" smtClean="0"/>
              <a:t> </a:t>
            </a:r>
            <a:r>
              <a:rPr lang="cs-CZ" altLang="cs-CZ" dirty="0"/>
              <a:t>techniky: </a:t>
            </a:r>
            <a:r>
              <a:rPr lang="cs-CZ" altLang="cs-CZ" dirty="0" err="1"/>
              <a:t>Sandspiel</a:t>
            </a:r>
            <a:r>
              <a:rPr lang="cs-CZ" altLang="cs-CZ" dirty="0"/>
              <a:t>, </a:t>
            </a:r>
            <a:r>
              <a:rPr lang="cs-CZ" altLang="cs-CZ" dirty="0" err="1"/>
              <a:t>scénotest</a:t>
            </a:r>
            <a:endParaRPr lang="cs-CZ" altLang="cs-CZ" dirty="0"/>
          </a:p>
          <a:p>
            <a:r>
              <a:rPr lang="cs-CZ" altLang="cs-CZ" dirty="0" smtClean="0"/>
              <a:t>Verbální metody: nedokončené věty, slovníkové </a:t>
            </a:r>
            <a:r>
              <a:rPr lang="cs-CZ" altLang="cs-CZ" dirty="0"/>
              <a:t>testy </a:t>
            </a:r>
            <a:endParaRPr lang="cs-CZ" altLang="cs-CZ" dirty="0" smtClean="0"/>
          </a:p>
          <a:p>
            <a:r>
              <a:rPr lang="cs-CZ" altLang="cs-CZ" dirty="0" smtClean="0"/>
              <a:t>Spontánní nebo evokované produkty</a:t>
            </a:r>
            <a:r>
              <a:rPr lang="cs-CZ" altLang="cs-CZ" dirty="0"/>
              <a:t>: </a:t>
            </a:r>
            <a:r>
              <a:rPr lang="cs-CZ" altLang="cs-CZ" dirty="0" smtClean="0"/>
              <a:t>vyprávění, text</a:t>
            </a:r>
            <a:r>
              <a:rPr lang="cs-CZ" altLang="cs-CZ" dirty="0"/>
              <a:t>, hra…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658965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74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„Začarovaná rodina“ – dívka, 10 let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16" y="1752600"/>
            <a:ext cx="6499868" cy="4267200"/>
          </a:xfrm>
        </p:spPr>
      </p:pic>
    </p:spTree>
    <p:extLst>
      <p:ext uri="{BB962C8B-B14F-4D97-AF65-F5344CB8AC3E}">
        <p14:creationId xmlns:p14="http://schemas.microsoft.com/office/powerpoint/2010/main" val="21587021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51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„Začarovaná rodina“ – její bratr, 7 let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53" y="1752600"/>
            <a:ext cx="6403194" cy="4267200"/>
          </a:xfrm>
        </p:spPr>
      </p:pic>
    </p:spTree>
    <p:extLst>
      <p:ext uri="{BB962C8B-B14F-4D97-AF65-F5344CB8AC3E}">
        <p14:creationId xmlns:p14="http://schemas.microsoft.com/office/powerpoint/2010/main" val="2329558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2100" r="26488" b="-2100"/>
          <a:stretch/>
        </p:blipFill>
        <p:spPr>
          <a:xfrm>
            <a:off x="1236289" y="414928"/>
            <a:ext cx="3660594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48" y="1787611"/>
            <a:ext cx="4968552" cy="4769708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173362" y="365125"/>
            <a:ext cx="6180438" cy="1325563"/>
          </a:xfrm>
        </p:spPr>
        <p:txBody>
          <a:bodyPr/>
          <a:lstStyle/>
          <a:p>
            <a:r>
              <a:rPr lang="cs-CZ" dirty="0" smtClean="0"/>
              <a:t>Nedokončené věty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0003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smtClean="0"/>
              <a:t>Blízké postupy: analýza </a:t>
            </a:r>
            <a:r>
              <a:rPr lang="cs-CZ" sz="4000" b="1" dirty="0"/>
              <a:t>produktů </a:t>
            </a:r>
            <a:r>
              <a:rPr lang="cs-CZ" sz="4000" b="1" dirty="0" smtClean="0"/>
              <a:t>činnosti</a:t>
            </a:r>
            <a:endParaRPr lang="cs-CZ" sz="4000" dirty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3898776" cy="4525963"/>
          </a:xfrm>
        </p:spPr>
        <p:txBody>
          <a:bodyPr/>
          <a:lstStyle/>
          <a:p>
            <a:pPr lvl="1" eaLnBrk="1" hangingPunct="1">
              <a:buFontTx/>
              <a:buChar char="•"/>
            </a:pPr>
            <a:r>
              <a:rPr lang="cs-CZ" sz="2400" dirty="0"/>
              <a:t>krátkodobé x dlouhodobé výsledky práce</a:t>
            </a:r>
          </a:p>
          <a:p>
            <a:pPr lvl="1" eaLnBrk="1" hangingPunct="1">
              <a:buFontTx/>
              <a:buChar char="•"/>
            </a:pPr>
            <a:r>
              <a:rPr lang="cs-CZ" sz="2400" dirty="0"/>
              <a:t>výrobky, písemné práce, grafické, výtvarné práce), poznámky, taháky, dopisy….</a:t>
            </a:r>
          </a:p>
          <a:p>
            <a:pPr lvl="1" eaLnBrk="1" hangingPunct="1">
              <a:buFontTx/>
              <a:buChar char="•"/>
            </a:pPr>
            <a:r>
              <a:rPr lang="cs-CZ" sz="2400" dirty="0"/>
              <a:t>portfolio – soubor prací žáka za určité období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sz="2400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sz="2400" dirty="0"/>
          </a:p>
        </p:txBody>
      </p:sp>
      <p:pic>
        <p:nvPicPr>
          <p:cNvPr id="18435" name="Obrázek 6" descr="str 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2060848"/>
            <a:ext cx="3456384" cy="47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922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2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2" id="{75D6CC8D-316C-4A7C-88F4-3E98BA84A080}" vid="{7741D200-4746-428A-8F87-F07E1A678EC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Motiv2</Template>
  <TotalTime>418</TotalTime>
  <Words>6647</Words>
  <Application>Microsoft Office PowerPoint</Application>
  <PresentationFormat>Širokoúhlá obrazovka</PresentationFormat>
  <Paragraphs>832</Paragraphs>
  <Slides>95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95</vt:i4>
      </vt:variant>
    </vt:vector>
  </HeadingPairs>
  <TitlesOfParts>
    <vt:vector size="106" baseType="lpstr">
      <vt:lpstr>Arial</vt:lpstr>
      <vt:lpstr>Arial Unicode MS</vt:lpstr>
      <vt:lpstr>Calibri</vt:lpstr>
      <vt:lpstr>Cambria</vt:lpstr>
      <vt:lpstr>Tahoma</vt:lpstr>
      <vt:lpstr>Times New Roman</vt:lpstr>
      <vt:lpstr>Trebuchet MS</vt:lpstr>
      <vt:lpstr>Verdana</vt:lpstr>
      <vt:lpstr>Wingdings</vt:lpstr>
      <vt:lpstr>Wingdings 2</vt:lpstr>
      <vt:lpstr>Motiv2</vt:lpstr>
      <vt:lpstr>Pedagogicko-psychologická diagnostika v práci učitele  Úvodem, znalost žáka,  Diagnostické metody, psychodiagnostika </vt:lpstr>
      <vt:lpstr>Kdo je kdo; od kdy do kdy, jak a co za to </vt:lpstr>
      <vt:lpstr>Úvodem</vt:lpstr>
      <vt:lpstr>Úvodem</vt:lpstr>
      <vt:lpstr>Oblast poradenství – institucionální rámec v ČR</vt:lpstr>
      <vt:lpstr>Teoretický rámec - má odraz i v základních koncepčních a legislativních dokumentech</vt:lpstr>
      <vt:lpstr>Teoretický rámec II</vt:lpstr>
      <vt:lpstr>Perspektivy pohledu</vt:lpstr>
      <vt:lpstr>Změny v praxi od počátku 90. let</vt:lpstr>
      <vt:lpstr>Proč se vlastně zabývat zvláštnostmi žáků?</vt:lpstr>
      <vt:lpstr>APA (1997):  14 principů učení, zaměřeného na žáka</vt:lpstr>
      <vt:lpstr>Blok nazvaný: individuální rozdíly mezi žáky</vt:lpstr>
      <vt:lpstr>Dvě výchozí teze a čtyři (řečnické) otázky</vt:lpstr>
      <vt:lpstr>Nový směr: znalost žáků</vt:lpstr>
      <vt:lpstr>Základní myšlenka nového přístupu</vt:lpstr>
      <vt:lpstr>Struktura pojmu  znalost zvláštností žáka </vt:lpstr>
      <vt:lpstr>Obsah pojmu  znalost zvláštností žáka</vt:lpstr>
      <vt:lpstr>Praktické návody doporučují 12 hledisek (USA)</vt:lpstr>
      <vt:lpstr>Integrující přístup v psychodiagnostice Ricciová, Rodriguezová (2007), Frick, et al. (2010), Whitcomb, Merrell (2012).  </vt:lpstr>
      <vt:lpstr>Integrující přístup v psychodiagnostice</vt:lpstr>
      <vt:lpstr>Integrující přístup v psychodiagnostice</vt:lpstr>
      <vt:lpstr>Žákovo poznání sebe sama jako žáka </vt:lpstr>
      <vt:lpstr>Rizika neznalosti zvláštností žáka</vt:lpstr>
      <vt:lpstr>Přínosy znalosti žákových zvláštností</vt:lpstr>
      <vt:lpstr>Znalost zvláštností žáka 1</vt:lpstr>
      <vt:lpstr>Znalost zvláštností žáka 2</vt:lpstr>
      <vt:lpstr>Metody</vt:lpstr>
      <vt:lpstr>Téma: </vt:lpstr>
      <vt:lpstr>Pojem diagnostika</vt:lpstr>
      <vt:lpstr>Pedagogická a pedagogicko-psychologická diagnostika</vt:lpstr>
      <vt:lpstr>Zaměření – obdobné v pedagogické i pedagogicko-psychologické diagnostice</vt:lpstr>
      <vt:lpstr>Vlastnosti metod, nároky kladené na metody</vt:lpstr>
      <vt:lpstr>Příklad východiska při konstrukci norem: distribuce inteligence v populaci </vt:lpstr>
      <vt:lpstr>Rozdílné přístupy v diagnostice</vt:lpstr>
      <vt:lpstr>Praktické členění</vt:lpstr>
      <vt:lpstr>…při hledání pomoci můžete narazit na velmi široké nabídky… aneb abecední systém psychodiagnostiky nemusí být vždy přehledný</vt:lpstr>
      <vt:lpstr>(Pedagogicko)-psychologické metody</vt:lpstr>
      <vt:lpstr>FAQ: Jak někdo může posoudit dítě za hodinu? Já ho znám déle a lépe!</vt:lpstr>
      <vt:lpstr>Příklad kombinace metod v modelu testování hypotéz (HTM) ve škole</vt:lpstr>
      <vt:lpstr>Klinické metody:  rozhovor, anamnéza, pozorování, analýza produktů, projektivní metody</vt:lpstr>
      <vt:lpstr>Prezentace aplikace PowerPoint</vt:lpstr>
      <vt:lpstr>Rozhovor</vt:lpstr>
      <vt:lpstr>Komunikace mezi lidmi</vt:lpstr>
      <vt:lpstr>Komunikace</vt:lpstr>
      <vt:lpstr>Komunikace – kromě informací</vt:lpstr>
      <vt:lpstr>Rozhovor jako metoda</vt:lpstr>
      <vt:lpstr>Co je důležité ze strany tazatele</vt:lpstr>
      <vt:lpstr>Nestrukturovaný rozhovor</vt:lpstr>
      <vt:lpstr>Polostrukturovaný rozhovor</vt:lpstr>
      <vt:lpstr>Strukturovaný rozhovor</vt:lpstr>
      <vt:lpstr>Formy (formáty) otázek</vt:lpstr>
      <vt:lpstr>Typy otázek</vt:lpstr>
      <vt:lpstr>Fáze rozhovoru</vt:lpstr>
      <vt:lpstr>Anamnéza</vt:lpstr>
      <vt:lpstr>Schéma anamnesticky zaměřené kazuistiky (podle V. Smékala)</vt:lpstr>
      <vt:lpstr>Anamnéza osobní (vývojová)</vt:lpstr>
      <vt:lpstr>Anamnéza rodinná </vt:lpstr>
      <vt:lpstr>Anamnéza rodinná</vt:lpstr>
      <vt:lpstr>Prezentace aplikace PowerPoint</vt:lpstr>
      <vt:lpstr>Ad rozhovor: Dotazník </vt:lpstr>
      <vt:lpstr>Přednosti a slabé stránky písemného dotazování</vt:lpstr>
      <vt:lpstr>Zkreslení v odpovědích</vt:lpstr>
      <vt:lpstr>Pravidla volby/formulace otázek v dotazníku</vt:lpstr>
      <vt:lpstr>Formulace otázek v dotazníku</vt:lpstr>
      <vt:lpstr>Griceho konverzační ideály</vt:lpstr>
      <vt:lpstr>Využívání již připravených dotazníků</vt:lpstr>
      <vt:lpstr>Pozorování</vt:lpstr>
      <vt:lpstr>Pozorování</vt:lpstr>
      <vt:lpstr>Práce se záznamem</vt:lpstr>
      <vt:lpstr>Pozorování - typy</vt:lpstr>
      <vt:lpstr>Prezentace aplikace PowerPoint</vt:lpstr>
      <vt:lpstr>Techniky pozorování - příklady</vt:lpstr>
      <vt:lpstr>Nestrukturované pozorování</vt:lpstr>
      <vt:lpstr>Strukturované pozorování</vt:lpstr>
      <vt:lpstr>Prezentace aplikace PowerPoint</vt:lpstr>
      <vt:lpstr>Příklad pozorovacího schématu – systém N. A. Flanderse (FIAS; 1970)</vt:lpstr>
      <vt:lpstr>Co můžeme Flandersovým systémem zachytit?</vt:lpstr>
      <vt:lpstr>Prezentace aplikace PowerPoint</vt:lpstr>
      <vt:lpstr>Strukturované pozorování - Flandersův systém (Svatoš a Doležalová)</vt:lpstr>
      <vt:lpstr>Prezentace aplikace PowerPoint</vt:lpstr>
      <vt:lpstr>Prezentace aplikace PowerPoint</vt:lpstr>
      <vt:lpstr>Prezentace aplikace PowerPoint</vt:lpstr>
      <vt:lpstr>Zaznamenávání kategorií</vt:lpstr>
      <vt:lpstr>Datový záznam</vt:lpstr>
      <vt:lpstr>Zásady pro pozorování</vt:lpstr>
      <vt:lpstr>Snížení negativních vlivů na pozorování:</vt:lpstr>
      <vt:lpstr>Projektivní metody</vt:lpstr>
      <vt:lpstr>Projektivní metody</vt:lpstr>
      <vt:lpstr>Výhody a nevýhody</vt:lpstr>
      <vt:lpstr>Prezentace aplikace PowerPoint</vt:lpstr>
      <vt:lpstr>Techniky</vt:lpstr>
      <vt:lpstr>„Začarovaná rodina“ – dívka, 10 let</vt:lpstr>
      <vt:lpstr>„Začarovaná rodina“ – její bratr, 7 let</vt:lpstr>
      <vt:lpstr>Nedokončené věty</vt:lpstr>
      <vt:lpstr>Blízké postupy: analýza produktů činnosti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Kohoutek</dc:creator>
  <cp:lastModifiedBy>Jan Mareš</cp:lastModifiedBy>
  <cp:revision>43</cp:revision>
  <dcterms:created xsi:type="dcterms:W3CDTF">2017-10-13T09:44:13Z</dcterms:created>
  <dcterms:modified xsi:type="dcterms:W3CDTF">2019-09-20T15:38:40Z</dcterms:modified>
</cp:coreProperties>
</file>