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74" r:id="rId3"/>
    <p:sldId id="281" r:id="rId4"/>
    <p:sldId id="276" r:id="rId5"/>
    <p:sldId id="283" r:id="rId6"/>
    <p:sldId id="284" r:id="rId7"/>
    <p:sldId id="272" r:id="rId8"/>
    <p:sldId id="277" r:id="rId9"/>
    <p:sldId id="287" r:id="rId10"/>
    <p:sldId id="290" r:id="rId11"/>
    <p:sldId id="294" r:id="rId12"/>
    <p:sldId id="295" r:id="rId13"/>
    <p:sldId id="296" r:id="rId14"/>
    <p:sldId id="297" r:id="rId15"/>
    <p:sldId id="300" r:id="rId16"/>
    <p:sldId id="302" r:id="rId17"/>
    <p:sldId id="303" r:id="rId18"/>
    <p:sldId id="305" r:id="rId19"/>
    <p:sldId id="306" r:id="rId20"/>
    <p:sldId id="307" r:id="rId21"/>
    <p:sldId id="263" r:id="rId22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rka" initials="H" lastIdx="1" clrIdx="0">
    <p:extLst>
      <p:ext uri="{19B8F6BF-5375-455C-9EA6-DF929625EA0E}">
        <p15:presenceInfo xmlns:p15="http://schemas.microsoft.com/office/powerpoint/2012/main" userId="Hor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44EAC-928E-4A29-AD5C-6F0055434C4D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F1900-D4A7-478D-B7B4-FD8DF6EBF4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219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02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4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402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8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7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8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4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01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2279-DBC9-4E7E-B4D3-520CB771FA75}" type="datetimeFigureOut">
              <a:rPr lang="cs-CZ" smtClean="0"/>
              <a:t>11. 4. 2019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8FF4A-301A-4C9C-939D-7AB6F0E8E2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course/view.php?id=222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Školní pedagogika – </a:t>
            </a:r>
            <a:br>
              <a:rPr lang="cs-CZ" b="1" dirty="0" smtClean="0"/>
            </a:br>
            <a:r>
              <a:rPr lang="cs-CZ" sz="3200" b="1" dirty="0" smtClean="0"/>
              <a:t>konzultace CŽV, JS 2019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                                                                     Hana Horká, katedra pedagogiky                                    </a:t>
            </a:r>
          </a:p>
          <a:p>
            <a:r>
              <a:rPr lang="cs-CZ" dirty="0" smtClean="0"/>
              <a:t>                                               horka@ped.muni.cz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seminární práce: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</a:t>
            </a:r>
            <a:r>
              <a:rPr lang="cs-CZ" altLang="cs-CZ" sz="1900" b="1" dirty="0" smtClean="0"/>
              <a:t>(3-4 </a:t>
            </a:r>
            <a:r>
              <a:rPr lang="cs-CZ" altLang="cs-CZ" sz="1900" b="1" dirty="0"/>
              <a:t>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tématu:*)</a:t>
            </a:r>
            <a:r>
              <a:rPr lang="cs-CZ" altLang="cs-CZ" sz="1900" b="1" i="1" dirty="0"/>
              <a:t> – vybírat v RVP </a:t>
            </a:r>
            <a:r>
              <a:rPr lang="cs-CZ" altLang="cs-CZ" sz="1900" b="1" i="1" dirty="0" smtClean="0"/>
              <a:t> </a:t>
            </a:r>
            <a:r>
              <a:rPr lang="cs-CZ" altLang="cs-CZ" sz="1900" b="1" i="1" dirty="0"/>
              <a:t>(„cíle“, „klíčové kompetence“ a „očekávané výstupy“)</a:t>
            </a:r>
            <a:r>
              <a:rPr lang="cs-CZ" altLang="cs-CZ" sz="1900" b="1" dirty="0"/>
              <a:t>:</a:t>
            </a:r>
            <a:r>
              <a:rPr lang="cs-CZ" altLang="cs-CZ" sz="1900" b="1" i="1" dirty="0"/>
              <a:t/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85128104"/>
              </p:ext>
            </p:extLst>
          </p:nvPr>
        </p:nvGraphicFramePr>
        <p:xfrm>
          <a:off x="1073019" y="3505201"/>
          <a:ext cx="9347331" cy="3429001"/>
        </p:xfrm>
        <a:graphic>
          <a:graphicData uri="http://schemas.openxmlformats.org/drawingml/2006/table">
            <a:tbl>
              <a:tblPr/>
              <a:tblGrid>
                <a:gridCol w="1689659"/>
                <a:gridCol w="1531201"/>
                <a:gridCol w="1531201"/>
                <a:gridCol w="1624607"/>
                <a:gridCol w="1439462"/>
                <a:gridCol w="1531201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cs-CZ" altLang="cs-CZ" sz="3200" b="1" dirty="0" smtClean="0"/>
              <a:t>Vymezení </a:t>
            </a:r>
            <a:r>
              <a:rPr lang="cs-CZ" altLang="cs-CZ" sz="3200" b="1" dirty="0"/>
              <a:t>výukových cílů</a:t>
            </a:r>
            <a:r>
              <a:rPr lang="cs-CZ" altLang="cs-CZ" sz="3200" b="1" i="1" dirty="0"/>
              <a:t/>
            </a:r>
            <a:br>
              <a:rPr lang="cs-CZ" altLang="cs-CZ" sz="3200" b="1" i="1" dirty="0"/>
            </a:br>
            <a:endParaRPr lang="cs-CZ" altLang="cs-CZ" sz="3200" b="1" i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dirty="0" smtClean="0">
                <a:latin typeface="+mj-lt"/>
              </a:rPr>
              <a:t>Výukový cíl = </a:t>
            </a:r>
            <a:r>
              <a:rPr lang="cs-CZ" altLang="cs-CZ" sz="3200" dirty="0" smtClean="0">
                <a:latin typeface="+mj-lt"/>
              </a:rPr>
              <a:t>to, co si mají z výuky žáci „odnést“ (nikoli to, co chce učitel „odučit“)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latin typeface="+mj-lt"/>
              </a:rPr>
              <a:t>tzn. CÍL </a:t>
            </a:r>
            <a:r>
              <a:rPr lang="cs-CZ" altLang="cs-CZ" sz="3200" i="1" dirty="0">
                <a:latin typeface="+mj-lt"/>
              </a:rPr>
              <a:t>musí být formulován „v jazyce žákova výkonu“ – „co má žák umět udělat“.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i="1" dirty="0">
                <a:latin typeface="+mj-lt"/>
              </a:rPr>
              <a:t>Měl by vymezovat, které vědomosti musí </a:t>
            </a:r>
            <a:r>
              <a:rPr lang="cs-CZ" altLang="cs-CZ" sz="3200" i="1" dirty="0" smtClean="0">
                <a:latin typeface="+mj-lt"/>
              </a:rPr>
              <a:t>žáci získat</a:t>
            </a:r>
            <a:r>
              <a:rPr lang="cs-CZ" altLang="cs-CZ" sz="3200" i="1" dirty="0">
                <a:latin typeface="+mj-lt"/>
              </a:rPr>
              <a:t>, které dovednosti a schopnosti se budou současně rozvíjet a v jakém smyslu se bude formovat žákova osobnost.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sz="3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09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Struktura cílů tématu kopíruje strukturu </a:t>
            </a:r>
            <a:r>
              <a:rPr lang="cs-CZ" altLang="cs-CZ" sz="3200" i="1" dirty="0"/>
              <a:t>kompetencí</a:t>
            </a:r>
            <a:r>
              <a:rPr lang="cs-CZ" altLang="cs-CZ" sz="3200" b="1" dirty="0"/>
              <a:t> – 3 složky (domény</a:t>
            </a:r>
            <a:r>
              <a:rPr lang="cs-CZ" altLang="cs-CZ" sz="3200" b="1" dirty="0" smtClean="0"/>
              <a:t>)</a:t>
            </a:r>
            <a:endParaRPr lang="cs-CZ" altLang="cs-CZ" sz="32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32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 smtClean="0">
                <a:latin typeface="+mj-lt"/>
              </a:rPr>
              <a:t>Kognitivní</a:t>
            </a:r>
            <a:r>
              <a:rPr lang="cs-CZ" altLang="cs-CZ" sz="3200" i="1" dirty="0" smtClean="0">
                <a:latin typeface="+mj-lt"/>
              </a:rPr>
              <a:t> </a:t>
            </a:r>
            <a:r>
              <a:rPr lang="cs-CZ" altLang="cs-CZ" sz="3200" i="1" dirty="0">
                <a:latin typeface="+mj-lt"/>
              </a:rPr>
              <a:t>– </a:t>
            </a:r>
            <a:r>
              <a:rPr lang="cs-CZ" altLang="cs-CZ" sz="3200" b="1" dirty="0">
                <a:latin typeface="+mj-lt"/>
              </a:rPr>
              <a:t>intelektuální </a:t>
            </a:r>
            <a:r>
              <a:rPr lang="cs-CZ" altLang="cs-CZ" sz="3200" i="1" dirty="0">
                <a:latin typeface="+mj-lt"/>
              </a:rPr>
              <a:t>(znalosti, vědomosti</a:t>
            </a:r>
            <a:r>
              <a:rPr lang="cs-CZ" altLang="cs-CZ" sz="3200" i="1" dirty="0" smtClean="0">
                <a:latin typeface="+mj-lt"/>
              </a:rPr>
              <a:t>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psychomotorickou</a:t>
            </a:r>
            <a:r>
              <a:rPr lang="cs-CZ" altLang="cs-CZ" sz="3200" i="1" dirty="0">
                <a:latin typeface="+mj-lt"/>
              </a:rPr>
              <a:t> (dovednosti – schopnosti, smyslové učení</a:t>
            </a:r>
            <a:r>
              <a:rPr lang="cs-CZ" altLang="cs-CZ" sz="3200" i="1" dirty="0" smtClean="0">
                <a:latin typeface="+mj-lt"/>
              </a:rPr>
              <a:t>),</a:t>
            </a:r>
            <a:endParaRPr lang="cs-CZ" altLang="cs-CZ" sz="3200" i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 smtClean="0">
                <a:latin typeface="+mj-lt"/>
              </a:rPr>
              <a:t>afektivní </a:t>
            </a:r>
            <a:r>
              <a:rPr lang="cs-CZ" altLang="cs-CZ" sz="3200" b="1" dirty="0">
                <a:latin typeface="+mj-lt"/>
              </a:rPr>
              <a:t>– </a:t>
            </a:r>
            <a:r>
              <a:rPr lang="cs-CZ" altLang="cs-CZ" sz="3200" b="1" dirty="0" smtClean="0">
                <a:latin typeface="+mj-lt"/>
              </a:rPr>
              <a:t>výchovnou, postojovou</a:t>
            </a:r>
            <a:r>
              <a:rPr lang="cs-CZ" altLang="cs-CZ" sz="3200" i="1" dirty="0" smtClean="0">
                <a:latin typeface="+mj-lt"/>
              </a:rPr>
              <a:t> </a:t>
            </a:r>
            <a:r>
              <a:rPr lang="cs-CZ" altLang="cs-CZ" sz="3200" i="1" dirty="0">
                <a:latin typeface="+mj-lt"/>
              </a:rPr>
              <a:t>(projevy emocionálního chování- city</a:t>
            </a:r>
            <a:r>
              <a:rPr lang="cs-CZ" altLang="cs-CZ" sz="3200" i="1" dirty="0" smtClean="0">
                <a:latin typeface="+mj-lt"/>
              </a:rPr>
              <a:t>, postoje</a:t>
            </a:r>
            <a:r>
              <a:rPr lang="cs-CZ" altLang="cs-CZ" sz="3200" i="1" dirty="0">
                <a:latin typeface="+mj-lt"/>
              </a:rPr>
              <a:t>, preference, potřeby, zájmy, hodnoty, osobnostní rozvoj</a:t>
            </a:r>
            <a:r>
              <a:rPr lang="cs-CZ" altLang="cs-CZ" sz="3200" i="1" dirty="0" smtClean="0">
                <a:latin typeface="+mj-lt"/>
              </a:rPr>
              <a:t>),</a:t>
            </a:r>
            <a:endParaRPr lang="cs-CZ" altLang="cs-CZ" sz="3200" i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i="1" dirty="0" smtClean="0">
                <a:latin typeface="+mj-lt"/>
              </a:rPr>
              <a:t>sociální </a:t>
            </a:r>
            <a:r>
              <a:rPr lang="cs-CZ" altLang="cs-CZ" sz="3200" b="1" i="1" dirty="0">
                <a:latin typeface="+mj-lt"/>
              </a:rPr>
              <a:t>– </a:t>
            </a:r>
            <a:r>
              <a:rPr lang="cs-CZ" altLang="cs-CZ" sz="3200" i="1" dirty="0">
                <a:latin typeface="+mj-lt"/>
              </a:rPr>
              <a:t>komunikace, </a:t>
            </a:r>
            <a:r>
              <a:rPr lang="cs-CZ" altLang="cs-CZ" sz="3200" i="1" dirty="0" smtClean="0">
                <a:latin typeface="+mj-lt"/>
              </a:rPr>
              <a:t>spolupráce.</a:t>
            </a:r>
            <a:endParaRPr lang="cs-CZ" altLang="cs-CZ" sz="3200" i="1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86417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dirty="0"/>
              <a:t>Požadavky na formulaci výukového cíle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latin typeface="+mj-lt"/>
              </a:rPr>
              <a:t>přiměřený</a:t>
            </a:r>
            <a:r>
              <a:rPr lang="cs-CZ" altLang="cs-CZ" dirty="0">
                <a:latin typeface="+mj-lt"/>
              </a:rPr>
              <a:t> (věku a možnostem dětí</a:t>
            </a:r>
            <a:r>
              <a:rPr lang="cs-CZ" altLang="cs-CZ" dirty="0" smtClean="0">
                <a:latin typeface="+mj-lt"/>
              </a:rPr>
              <a:t>),</a:t>
            </a:r>
            <a:endParaRPr lang="cs-CZ" altLang="cs-CZ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latin typeface="+mj-lt"/>
              </a:rPr>
              <a:t>kontrolovatelný</a:t>
            </a:r>
            <a:r>
              <a:rPr lang="cs-CZ" altLang="cs-CZ" dirty="0">
                <a:latin typeface="+mj-lt"/>
              </a:rPr>
              <a:t> (vyjádřený jako pozorovatelná činnost dítěte – význam tzv. </a:t>
            </a:r>
            <a:r>
              <a:rPr lang="cs-CZ" altLang="cs-CZ" b="1" dirty="0">
                <a:latin typeface="+mj-lt"/>
              </a:rPr>
              <a:t>aktivních sloves</a:t>
            </a:r>
            <a:r>
              <a:rPr lang="cs-CZ" altLang="cs-CZ" dirty="0">
                <a:latin typeface="+mj-lt"/>
              </a:rPr>
              <a:t> – viz </a:t>
            </a:r>
            <a:r>
              <a:rPr lang="cs-CZ" altLang="cs-CZ" dirty="0" err="1">
                <a:latin typeface="+mj-lt"/>
              </a:rPr>
              <a:t>Bloomova</a:t>
            </a:r>
            <a:r>
              <a:rPr lang="cs-CZ" altLang="cs-CZ" dirty="0">
                <a:latin typeface="+mj-lt"/>
              </a:rPr>
              <a:t> taxonomie cílů aj</a:t>
            </a:r>
            <a:r>
              <a:rPr lang="cs-CZ" altLang="cs-CZ" dirty="0" smtClean="0">
                <a:latin typeface="+mj-lt"/>
              </a:rPr>
              <a:t>.),</a:t>
            </a:r>
            <a:endParaRPr lang="cs-CZ" altLang="cs-CZ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latin typeface="+mj-lt"/>
              </a:rPr>
              <a:t>konzistentní </a:t>
            </a:r>
            <a:r>
              <a:rPr lang="cs-CZ" altLang="cs-CZ" dirty="0">
                <a:latin typeface="+mj-lt"/>
              </a:rPr>
              <a:t>(prostupný – nižší cíle směřují k dosažení vyšších a naopak</a:t>
            </a:r>
            <a:r>
              <a:rPr lang="cs-CZ" altLang="cs-CZ" dirty="0" smtClean="0">
                <a:latin typeface="+mj-lt"/>
              </a:rPr>
              <a:t>),</a:t>
            </a:r>
            <a:endParaRPr lang="cs-CZ" altLang="cs-CZ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latin typeface="+mj-lt"/>
              </a:rPr>
              <a:t>jednoznačný – </a:t>
            </a:r>
            <a:r>
              <a:rPr lang="cs-CZ" altLang="cs-CZ" dirty="0">
                <a:latin typeface="+mj-lt"/>
              </a:rPr>
              <a:t>formulace  cíle by</a:t>
            </a:r>
            <a:r>
              <a:rPr lang="cs-CZ" altLang="cs-CZ" b="1" dirty="0">
                <a:latin typeface="+mj-lt"/>
              </a:rPr>
              <a:t> </a:t>
            </a:r>
            <a:r>
              <a:rPr lang="cs-CZ" altLang="cs-CZ" dirty="0">
                <a:latin typeface="+mj-lt"/>
              </a:rPr>
              <a:t>neměla připouštět různé </a:t>
            </a:r>
            <a:r>
              <a:rPr lang="cs-CZ" altLang="cs-CZ" dirty="0" smtClean="0">
                <a:latin typeface="+mj-lt"/>
              </a:rPr>
              <a:t>interpretace.</a:t>
            </a:r>
            <a:r>
              <a:rPr lang="cs-CZ" altLang="cs-CZ" b="1" dirty="0" smtClean="0">
                <a:latin typeface="+mj-lt"/>
              </a:rPr>
              <a:t> </a:t>
            </a: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92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Náročnost výukových cílů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latin typeface="+mj-lt"/>
              </a:rPr>
              <a:t>K posouzení náročnosti výukových cílů slouží tzv. taxonomie</a:t>
            </a:r>
            <a:r>
              <a:rPr lang="cs-CZ" altLang="cs-CZ" sz="2400" dirty="0" smtClean="0">
                <a:latin typeface="+mj-lt"/>
              </a:rPr>
              <a:t>:</a:t>
            </a:r>
            <a:endParaRPr lang="cs-CZ" altLang="cs-CZ" sz="2400" b="1" dirty="0">
              <a:latin typeface="+mj-lt"/>
            </a:endParaRPr>
          </a:p>
          <a:p>
            <a:pPr eaLnBrk="1" hangingPunct="1"/>
            <a:r>
              <a:rPr lang="cs-CZ" altLang="cs-CZ" b="1" dirty="0" err="1">
                <a:latin typeface="+mj-lt"/>
              </a:rPr>
              <a:t>Bloomova</a:t>
            </a:r>
            <a:r>
              <a:rPr lang="cs-CZ" altLang="cs-CZ" b="1" dirty="0">
                <a:latin typeface="+mj-lt"/>
              </a:rPr>
              <a:t> taxonomie</a:t>
            </a:r>
            <a:r>
              <a:rPr lang="cs-CZ" altLang="cs-CZ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(zapamatování – pochopení – aplikace – analýza </a:t>
            </a:r>
            <a:r>
              <a:rPr lang="cs-CZ" altLang="cs-CZ" dirty="0" smtClean="0">
                <a:latin typeface="+mj-lt"/>
              </a:rPr>
              <a:t>– hodnocení -tvořivost)</a:t>
            </a:r>
            <a:endParaRPr lang="cs-CZ" altLang="cs-CZ" dirty="0">
              <a:latin typeface="+mj-lt"/>
            </a:endParaRPr>
          </a:p>
          <a:p>
            <a:pPr eaLnBrk="1" hangingPunct="1"/>
            <a:r>
              <a:rPr lang="cs-CZ" altLang="cs-CZ" b="1" dirty="0">
                <a:latin typeface="+mj-lt"/>
              </a:rPr>
              <a:t>H. Dave – </a:t>
            </a:r>
            <a:r>
              <a:rPr lang="cs-CZ" altLang="cs-CZ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(nápodoba – cvičení – zpřesňování – koordinace – automatizace)</a:t>
            </a:r>
          </a:p>
          <a:p>
            <a:pPr eaLnBrk="1" hangingPunct="1"/>
            <a:r>
              <a:rPr lang="cs-CZ" altLang="cs-CZ" b="1" dirty="0" err="1">
                <a:latin typeface="+mj-lt"/>
              </a:rPr>
              <a:t>Kratwohl</a:t>
            </a:r>
            <a:r>
              <a:rPr lang="cs-CZ" altLang="cs-CZ" dirty="0">
                <a:latin typeface="+mj-lt"/>
              </a:rPr>
              <a:t> a kol. – afektivní doména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(vnímání – reakce – ocenění – organizování – zvnitřnění)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8678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altLang="cs-CZ" sz="4000" dirty="0" smtClean="0"/>
              <a:t>Didaktická </a:t>
            </a:r>
            <a:r>
              <a:rPr lang="cs-CZ" altLang="cs-CZ" sz="4000" dirty="0"/>
              <a:t>analýza učiva </a:t>
            </a:r>
            <a:r>
              <a:rPr lang="cs-CZ" altLang="cs-CZ" sz="4000" dirty="0" smtClean="0"/>
              <a:t>(</a:t>
            </a:r>
            <a:r>
              <a:rPr lang="cs-CZ" altLang="cs-CZ" sz="4000" dirty="0"/>
              <a:t>pojmová, </a:t>
            </a:r>
            <a:r>
              <a:rPr lang="cs-CZ" altLang="cs-CZ" sz="4000" dirty="0" smtClean="0"/>
              <a:t>operační/učební úlohy </a:t>
            </a:r>
            <a:r>
              <a:rPr lang="cs-CZ" altLang="cs-CZ" sz="4000" dirty="0"/>
              <a:t>a  mezipředmětová</a:t>
            </a:r>
            <a:r>
              <a:rPr lang="cs-CZ" altLang="cs-CZ" sz="4000" dirty="0" smtClean="0"/>
              <a:t>)</a:t>
            </a:r>
            <a:endParaRPr lang="cs-CZ" altLang="cs-CZ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609600" indent="-609600">
              <a:buNone/>
            </a:pPr>
            <a:endParaRPr lang="cs-CZ" altLang="cs-CZ" b="1" dirty="0" smtClean="0"/>
          </a:p>
          <a:p>
            <a:pPr marL="609600" indent="-609600">
              <a:buNone/>
            </a:pPr>
            <a:r>
              <a:rPr lang="cs-CZ" altLang="cs-CZ" sz="4000" b="1" dirty="0" smtClean="0">
                <a:latin typeface="+mj-lt"/>
              </a:rPr>
              <a:t>Didaktická analýza učiva</a:t>
            </a:r>
            <a:r>
              <a:rPr lang="cs-CZ" altLang="cs-CZ" sz="4000" dirty="0" smtClean="0">
                <a:latin typeface="+mj-lt"/>
              </a:rPr>
              <a:t> = analytická myšlenková činnost, kterou  provádí učitel nad učební látkou (tématem), aby objevil a realizoval veškerý její výchovný a vzdělávací potenciál (J. Skalková</a:t>
            </a:r>
            <a:r>
              <a:rPr lang="cs-CZ" altLang="cs-CZ" sz="4000" dirty="0" smtClean="0">
                <a:latin typeface="+mj-lt"/>
              </a:rPr>
              <a:t>)</a:t>
            </a:r>
          </a:p>
          <a:p>
            <a:pPr marL="609600" indent="-609600">
              <a:buNone/>
            </a:pPr>
            <a:r>
              <a:rPr lang="cs-CZ" altLang="cs-CZ" sz="4000" b="1" dirty="0">
                <a:latin typeface="+mj-lt"/>
              </a:rPr>
              <a:t>Pojmová analýza = </a:t>
            </a:r>
            <a:r>
              <a:rPr lang="cs-CZ" altLang="cs-CZ" sz="4000" dirty="0">
                <a:latin typeface="+mj-lt"/>
              </a:rPr>
              <a:t>analýza </a:t>
            </a:r>
            <a:r>
              <a:rPr lang="cs-CZ" altLang="cs-CZ" sz="4000" dirty="0" smtClean="0">
                <a:latin typeface="+mj-lt"/>
              </a:rPr>
              <a:t>stěžejních pojmů </a:t>
            </a:r>
            <a:r>
              <a:rPr lang="cs-CZ" altLang="cs-CZ" sz="4000" dirty="0">
                <a:latin typeface="+mj-lt"/>
              </a:rPr>
              <a:t>v tématu a vztahů mezi nimi</a:t>
            </a:r>
            <a:r>
              <a:rPr lang="cs-CZ" altLang="cs-CZ" sz="4000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cs-CZ" altLang="cs-CZ" sz="4000" b="1" dirty="0" smtClean="0">
                <a:latin typeface="+mj-lt"/>
              </a:rPr>
              <a:t>Nástroje</a:t>
            </a:r>
            <a:r>
              <a:rPr lang="cs-CZ" altLang="cs-CZ" sz="4000" dirty="0" smtClean="0">
                <a:latin typeface="+mj-lt"/>
              </a:rPr>
              <a:t>: pojmová </a:t>
            </a:r>
            <a:r>
              <a:rPr lang="cs-CZ" altLang="cs-CZ" sz="4000" dirty="0">
                <a:latin typeface="+mj-lt"/>
              </a:rPr>
              <a:t>mapa</a:t>
            </a:r>
          </a:p>
          <a:p>
            <a:pPr marL="0" indent="0">
              <a:buNone/>
            </a:pPr>
            <a:r>
              <a:rPr lang="cs-CZ" altLang="cs-CZ" sz="4000" dirty="0" smtClean="0">
                <a:latin typeface="+mj-lt"/>
              </a:rPr>
              <a:t>Analýza </a:t>
            </a:r>
            <a:r>
              <a:rPr lang="cs-CZ" altLang="cs-CZ" sz="4000" dirty="0">
                <a:latin typeface="+mj-lt"/>
              </a:rPr>
              <a:t>struktury </a:t>
            </a:r>
            <a:r>
              <a:rPr lang="cs-CZ" altLang="cs-CZ" sz="4000" dirty="0" smtClean="0">
                <a:latin typeface="+mj-lt"/>
              </a:rPr>
              <a:t>učiva:</a:t>
            </a:r>
            <a:endParaRPr lang="cs-CZ" altLang="cs-CZ" sz="4000" dirty="0">
              <a:latin typeface="+mj-lt"/>
            </a:endParaRPr>
          </a:p>
          <a:p>
            <a:pPr>
              <a:buFontTx/>
              <a:buChar char="•"/>
            </a:pPr>
            <a:r>
              <a:rPr lang="cs-CZ" altLang="cs-CZ" sz="4000" i="1" dirty="0">
                <a:latin typeface="+mj-lt"/>
              </a:rPr>
              <a:t>fakta</a:t>
            </a:r>
          </a:p>
          <a:p>
            <a:pPr>
              <a:buFontTx/>
              <a:buChar char="•"/>
            </a:pPr>
            <a:r>
              <a:rPr lang="cs-CZ" altLang="cs-CZ" sz="4000" i="1" dirty="0">
                <a:latin typeface="+mj-lt"/>
              </a:rPr>
              <a:t>pojmy</a:t>
            </a:r>
          </a:p>
          <a:p>
            <a:pPr>
              <a:buFontTx/>
              <a:buChar char="•"/>
            </a:pPr>
            <a:r>
              <a:rPr lang="cs-CZ" altLang="cs-CZ" sz="4000" i="1" dirty="0">
                <a:latin typeface="+mj-lt"/>
              </a:rPr>
              <a:t>generalizace</a:t>
            </a:r>
            <a:r>
              <a:rPr lang="cs-CZ" altLang="cs-CZ" sz="4000" dirty="0">
                <a:latin typeface="+mj-lt"/>
              </a:rPr>
              <a:t>      </a:t>
            </a:r>
          </a:p>
          <a:p>
            <a:pPr marL="609600" indent="-609600">
              <a:buNone/>
            </a:pPr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b="1" dirty="0"/>
              <a:t> </a:t>
            </a:r>
            <a:r>
              <a:rPr lang="cs-CZ" altLang="cs-CZ" sz="3200" dirty="0" smtClean="0">
                <a:latin typeface="+mj-lt"/>
              </a:rPr>
              <a:t> </a:t>
            </a:r>
            <a:endParaRPr lang="cs-CZ" altLang="cs-CZ" sz="3200" dirty="0" smtClean="0">
              <a:latin typeface="+mj-lt"/>
            </a:endParaRPr>
          </a:p>
          <a:p>
            <a:pPr marL="609600" indent="-609600">
              <a:buNone/>
            </a:pPr>
            <a:endParaRPr lang="cs-CZ" altLang="cs-CZ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13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i="1" dirty="0" smtClean="0">
                <a:latin typeface="+mj-lt"/>
              </a:rPr>
              <a:t>Pojmy</a:t>
            </a:r>
            <a:r>
              <a:rPr lang="cs-CZ" altLang="cs-CZ" sz="3200" i="1" dirty="0" smtClean="0">
                <a:latin typeface="+mj-lt"/>
              </a:rPr>
              <a:t> (kategorie nebo třídy věcí či myšlenek se společnými nejdůležitějšími (podstatnými) vlastnostmi); konkrétní, abstraktní; 1 -2 slova</a:t>
            </a:r>
            <a:endParaRPr lang="cs-CZ" altLang="cs-CZ" sz="3200" b="1" i="1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i="1" dirty="0" smtClean="0">
                <a:latin typeface="+mj-lt"/>
              </a:rPr>
              <a:t>Generalizace (zobecnění) = </a:t>
            </a:r>
            <a:r>
              <a:rPr lang="cs-CZ" altLang="cs-CZ" sz="3200" i="1" dirty="0" smtClean="0">
                <a:latin typeface="+mj-lt"/>
              </a:rPr>
              <a:t>výrok, který vyjadřuje vztahy mezi 2 nebo více pojmy; souvětí (př. </a:t>
            </a:r>
            <a:r>
              <a:rPr lang="cs-CZ" altLang="cs-CZ" sz="3200" i="1" u="sng" dirty="0" smtClean="0">
                <a:latin typeface="+mj-lt"/>
              </a:rPr>
              <a:t>Dělení je operací inverzní k  násobení</a:t>
            </a:r>
            <a:r>
              <a:rPr lang="cs-CZ" altLang="cs-CZ" sz="3200" i="1" dirty="0" smtClean="0">
                <a:latin typeface="+mj-lt"/>
              </a:rPr>
              <a:t>)</a:t>
            </a:r>
            <a:endParaRPr lang="cs-CZ" altLang="cs-CZ" sz="3200" b="1" i="1" dirty="0" smtClean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i="1" dirty="0" smtClean="0">
                <a:latin typeface="+mj-lt"/>
              </a:rPr>
              <a:t>Fakta </a:t>
            </a:r>
            <a:r>
              <a:rPr lang="cs-CZ" altLang="cs-CZ" sz="3200" i="1" dirty="0" smtClean="0">
                <a:latin typeface="+mj-lt"/>
              </a:rPr>
              <a:t>(informace o jednotlivých skutečnostech – o lidech, věcech, konkrétních místech, o události..,).</a:t>
            </a:r>
          </a:p>
          <a:p>
            <a:pPr eaLnBrk="1" hangingPunct="1">
              <a:lnSpc>
                <a:spcPct val="90000"/>
              </a:lnSpc>
            </a:pPr>
            <a:endParaRPr lang="cs-CZ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0189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900" b="1" dirty="0" smtClean="0"/>
              <a:t>Operační </a:t>
            </a:r>
            <a:r>
              <a:rPr lang="cs-CZ" altLang="cs-CZ" sz="2900" b="1" dirty="0"/>
              <a:t>analýza = analýza činností, které budou </a:t>
            </a:r>
            <a:r>
              <a:rPr lang="cs-CZ" altLang="cs-CZ" sz="2900" b="1" dirty="0" smtClean="0"/>
              <a:t>žáci ve </a:t>
            </a:r>
            <a:r>
              <a:rPr lang="cs-CZ" altLang="cs-CZ" sz="2900" b="1" dirty="0"/>
              <a:t>výuce </a:t>
            </a:r>
            <a:r>
              <a:rPr lang="cs-CZ" altLang="cs-CZ" sz="2900" b="1" dirty="0" smtClean="0"/>
              <a:t>provádět k dosažení cíle neboli formulace učebních úloh.</a:t>
            </a:r>
            <a:endParaRPr lang="cs-CZ" altLang="cs-CZ" sz="2900" b="1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altLang="cs-CZ" sz="3600" b="1" dirty="0" smtClean="0">
                <a:latin typeface="+mj-lt"/>
              </a:rPr>
              <a:t>Učební úlohy </a:t>
            </a:r>
            <a:r>
              <a:rPr lang="cs-CZ" altLang="cs-CZ" sz="3600" b="1" dirty="0">
                <a:latin typeface="+mj-lt"/>
              </a:rPr>
              <a:t>(</a:t>
            </a:r>
            <a:r>
              <a:rPr lang="cs-CZ" altLang="cs-CZ" sz="3600" b="1" dirty="0" smtClean="0">
                <a:latin typeface="+mj-lt"/>
              </a:rPr>
              <a:t>zadání) </a:t>
            </a:r>
            <a:r>
              <a:rPr lang="cs-CZ" altLang="cs-CZ" sz="3600" dirty="0" smtClean="0">
                <a:latin typeface="+mj-lt"/>
              </a:rPr>
              <a:t>směřují k cílům </a:t>
            </a:r>
            <a:r>
              <a:rPr lang="cs-CZ" altLang="cs-CZ" sz="3600" dirty="0">
                <a:latin typeface="+mj-lt"/>
              </a:rPr>
              <a:t>hodiny (tématu</a:t>
            </a:r>
            <a:r>
              <a:rPr lang="cs-CZ" altLang="cs-CZ" sz="3600" dirty="0" smtClean="0">
                <a:latin typeface="+mj-lt"/>
              </a:rPr>
              <a:t>).</a:t>
            </a:r>
            <a:endParaRPr lang="cs-CZ" altLang="cs-CZ" sz="3600" dirty="0">
              <a:latin typeface="+mj-lt"/>
            </a:endParaRPr>
          </a:p>
          <a:p>
            <a:pPr>
              <a:buNone/>
            </a:pPr>
            <a:r>
              <a:rPr lang="cs-CZ" altLang="cs-CZ" sz="3600" b="1" dirty="0" smtClean="0">
                <a:latin typeface="+mj-lt"/>
              </a:rPr>
              <a:t>Požadavky</a:t>
            </a:r>
            <a:r>
              <a:rPr lang="cs-CZ" altLang="cs-CZ" sz="3600" b="1" dirty="0" smtClean="0">
                <a:latin typeface="+mj-lt"/>
              </a:rPr>
              <a:t>:</a:t>
            </a:r>
            <a:endParaRPr lang="cs-CZ" altLang="cs-CZ" sz="3600" b="1" dirty="0">
              <a:latin typeface="+mj-lt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sz="3600" dirty="0">
                <a:latin typeface="+mj-lt"/>
              </a:rPr>
              <a:t>formulace ve 2. os</a:t>
            </a:r>
            <a:r>
              <a:rPr lang="cs-CZ" altLang="cs-CZ" sz="3600" dirty="0" smtClean="0">
                <a:latin typeface="+mj-lt"/>
              </a:rPr>
              <a:t>.,</a:t>
            </a:r>
            <a:endParaRPr lang="cs-CZ" altLang="cs-CZ" sz="36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altLang="cs-CZ" sz="3600" dirty="0" smtClean="0">
                <a:latin typeface="+mj-lt"/>
              </a:rPr>
              <a:t>různé </a:t>
            </a:r>
            <a:r>
              <a:rPr lang="cs-CZ" altLang="cs-CZ" sz="3600" dirty="0">
                <a:latin typeface="+mj-lt"/>
              </a:rPr>
              <a:t>typy úloh pro rozmanité způsoby poznávání a učení (viz </a:t>
            </a:r>
            <a:r>
              <a:rPr lang="cs-CZ" altLang="cs-CZ" sz="3600" dirty="0" err="1">
                <a:latin typeface="+mj-lt"/>
              </a:rPr>
              <a:t>Bloomova</a:t>
            </a:r>
            <a:r>
              <a:rPr lang="cs-CZ" altLang="cs-CZ" sz="3600" dirty="0">
                <a:latin typeface="+mj-lt"/>
              </a:rPr>
              <a:t> </a:t>
            </a:r>
            <a:r>
              <a:rPr lang="cs-CZ" altLang="cs-CZ" sz="3600" dirty="0" smtClean="0">
                <a:latin typeface="+mj-lt"/>
              </a:rPr>
              <a:t>taxonomie) a </a:t>
            </a:r>
            <a:r>
              <a:rPr lang="cs-CZ" altLang="cs-CZ" sz="3600" dirty="0" smtClean="0">
                <a:latin typeface="+mj-lt"/>
              </a:rPr>
              <a:t>směřujících </a:t>
            </a:r>
            <a:r>
              <a:rPr lang="cs-CZ" altLang="cs-CZ" sz="3600" dirty="0">
                <a:latin typeface="+mj-lt"/>
              </a:rPr>
              <a:t>k autentickému </a:t>
            </a:r>
            <a:r>
              <a:rPr lang="cs-CZ" altLang="cs-CZ" sz="3600" dirty="0" smtClean="0">
                <a:latin typeface="+mj-lt"/>
              </a:rPr>
              <a:t>učení,</a:t>
            </a:r>
          </a:p>
          <a:p>
            <a:pPr>
              <a:lnSpc>
                <a:spcPct val="150000"/>
              </a:lnSpc>
            </a:pPr>
            <a:r>
              <a:rPr lang="cs-CZ" altLang="cs-CZ" sz="3600" dirty="0">
                <a:latin typeface="+mj-lt"/>
              </a:rPr>
              <a:t>diferencované úlohy pro různé typy žáků, </a:t>
            </a:r>
            <a:r>
              <a:rPr lang="cs-CZ" altLang="cs-CZ" sz="3600" dirty="0" smtClean="0">
                <a:latin typeface="+mj-lt"/>
              </a:rPr>
              <a:t>formy </a:t>
            </a:r>
            <a:r>
              <a:rPr lang="cs-CZ" altLang="cs-CZ" sz="3600" dirty="0">
                <a:latin typeface="+mj-lt"/>
              </a:rPr>
              <a:t>výuky (skupinové, individualizované, hromadné),</a:t>
            </a:r>
          </a:p>
          <a:p>
            <a:pPr>
              <a:lnSpc>
                <a:spcPct val="150000"/>
              </a:lnSpc>
            </a:pPr>
            <a:endParaRPr lang="cs-CZ" alt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69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/>
              <a:t>Analýza </a:t>
            </a:r>
            <a:r>
              <a:rPr lang="cs-CZ" altLang="cs-CZ" sz="3600" b="1" dirty="0"/>
              <a:t>mezipředmětových </a:t>
            </a:r>
            <a:r>
              <a:rPr lang="cs-CZ" altLang="cs-CZ" sz="3600" b="1" dirty="0" smtClean="0"/>
              <a:t>vztahů</a:t>
            </a:r>
            <a:endParaRPr lang="cs-CZ" altLang="cs-CZ" sz="36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altLang="cs-CZ" b="1" i="1" dirty="0" smtClean="0">
                <a:latin typeface="+mj-lt"/>
              </a:rPr>
              <a:t>K </a:t>
            </a:r>
            <a:r>
              <a:rPr lang="cs-CZ" altLang="cs-CZ" sz="3200" b="1" i="1" dirty="0" smtClean="0">
                <a:latin typeface="+mj-lt"/>
              </a:rPr>
              <a:t>integraci vzdělávacích obsahů:</a:t>
            </a:r>
          </a:p>
          <a:p>
            <a:pPr marL="0" indent="0">
              <a:buNone/>
            </a:pPr>
            <a:endParaRPr lang="cs-CZ" altLang="cs-CZ" sz="3200" b="1" dirty="0" smtClean="0">
              <a:latin typeface="+mj-lt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200" b="1" dirty="0" smtClean="0">
                <a:latin typeface="+mj-lt"/>
              </a:rPr>
              <a:t>horizontální</a:t>
            </a:r>
            <a:r>
              <a:rPr lang="cs-CZ" altLang="cs-CZ" sz="3200" dirty="0" smtClean="0">
                <a:latin typeface="+mj-lt"/>
              </a:rPr>
              <a:t>  (mezipředmětové vztahy)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 sz="3200" b="1" dirty="0" smtClean="0">
              <a:latin typeface="+mj-lt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200" b="1" dirty="0" smtClean="0">
                <a:latin typeface="+mj-lt"/>
              </a:rPr>
              <a:t>vertikální</a:t>
            </a:r>
            <a:r>
              <a:rPr lang="cs-CZ" altLang="cs-CZ" sz="3200" dirty="0" smtClean="0">
                <a:latin typeface="+mj-lt"/>
              </a:rPr>
              <a:t> (návaznosti „předtím“ a „potom“, souvislosti cyklického  rozvíjení učiva v dalších ročnících)</a:t>
            </a:r>
          </a:p>
        </p:txBody>
      </p:sp>
    </p:spTree>
    <p:extLst>
      <p:ext uri="{BB962C8B-B14F-4D97-AF65-F5344CB8AC3E}">
        <p14:creationId xmlns:p14="http://schemas.microsoft.com/office/powerpoint/2010/main" val="37123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5151" y="0"/>
            <a:ext cx="9357049" cy="1268963"/>
          </a:xfrm>
        </p:spPr>
        <p:txBody>
          <a:bodyPr>
            <a:normAutofit/>
          </a:bodyPr>
          <a:lstStyle/>
          <a:p>
            <a:pPr marL="360000" indent="-838200"/>
            <a:r>
              <a:rPr lang="cs-CZ" altLang="cs-CZ" sz="3600" b="1" dirty="0" smtClean="0"/>
              <a:t>Promýšlení </a:t>
            </a:r>
            <a:r>
              <a:rPr lang="cs-CZ" altLang="cs-CZ" sz="3600" b="1" dirty="0"/>
              <a:t>výukových strategií a </a:t>
            </a:r>
            <a:r>
              <a:rPr lang="cs-CZ" altLang="cs-CZ" sz="3600" b="1" dirty="0" smtClean="0"/>
              <a:t>podmínek</a:t>
            </a:r>
            <a:endParaRPr lang="cs-CZ" altLang="cs-CZ" sz="36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151" y="1422918"/>
            <a:ext cx="9795199" cy="41354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dirty="0"/>
              <a:t> </a:t>
            </a:r>
            <a:r>
              <a:rPr lang="cs-CZ" dirty="0" smtClean="0">
                <a:latin typeface="+mj-lt"/>
              </a:rPr>
              <a:t>Učební </a:t>
            </a:r>
            <a:r>
              <a:rPr lang="cs-CZ" dirty="0">
                <a:latin typeface="+mj-lt"/>
              </a:rPr>
              <a:t>zadání jsou řazena určitým způsobem, vyjadřujícím strategii </a:t>
            </a:r>
            <a:r>
              <a:rPr lang="cs-CZ" dirty="0" smtClean="0">
                <a:latin typeface="+mj-lt"/>
              </a:rPr>
              <a:t>výukového </a:t>
            </a:r>
            <a:r>
              <a:rPr lang="cs-CZ" dirty="0">
                <a:latin typeface="+mj-lt"/>
              </a:rPr>
              <a:t>postupu</a:t>
            </a:r>
            <a:r>
              <a:rPr lang="cs-CZ" dirty="0" smtClean="0">
                <a:latin typeface="+mj-lt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i="1" dirty="0" smtClean="0">
              <a:latin typeface="+mj-lt"/>
            </a:endParaRPr>
          </a:p>
          <a:p>
            <a:pPr marL="1147763" lvl="1" indent="-342900">
              <a:defRPr/>
            </a:pPr>
            <a:r>
              <a:rPr lang="cs-CZ" sz="2800" i="1" dirty="0" smtClean="0">
                <a:latin typeface="+mj-lt"/>
              </a:rPr>
              <a:t> induktivní</a:t>
            </a:r>
          </a:p>
          <a:p>
            <a:pPr marL="1150938" indent="-342900">
              <a:defRPr/>
            </a:pPr>
            <a:r>
              <a:rPr lang="cs-CZ" i="1" dirty="0" smtClean="0">
                <a:latin typeface="+mj-lt"/>
              </a:rPr>
              <a:t> deduktivní</a:t>
            </a:r>
          </a:p>
          <a:p>
            <a:pPr marL="1147763" indent="-342900">
              <a:defRPr/>
            </a:pPr>
            <a:r>
              <a:rPr lang="cs-CZ" i="1" dirty="0" smtClean="0">
                <a:latin typeface="+mj-lt"/>
              </a:rPr>
              <a:t> sociálně </a:t>
            </a:r>
            <a:r>
              <a:rPr lang="cs-CZ" i="1" dirty="0">
                <a:latin typeface="+mj-lt"/>
              </a:rPr>
              <a:t>zprostředkovaná výuka</a:t>
            </a:r>
          </a:p>
          <a:p>
            <a:pPr>
              <a:defRPr/>
            </a:pPr>
            <a:endParaRPr lang="cs-CZ" i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>
                <a:latin typeface="+mj-lt"/>
              </a:rPr>
              <a:t>Podmínky výuky</a:t>
            </a: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uvádíme </a:t>
            </a:r>
            <a:r>
              <a:rPr lang="cs-CZ" dirty="0">
                <a:latin typeface="+mj-lt"/>
              </a:rPr>
              <a:t>jako</a:t>
            </a:r>
            <a:r>
              <a:rPr lang="cs-CZ" i="1" dirty="0">
                <a:latin typeface="+mj-lt"/>
              </a:rPr>
              <a:t> metodické </a:t>
            </a:r>
            <a:r>
              <a:rPr lang="cs-CZ" i="1" dirty="0" smtClean="0">
                <a:latin typeface="+mj-lt"/>
              </a:rPr>
              <a:t>poznámky.</a:t>
            </a:r>
            <a:endParaRPr lang="cs-CZ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29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Š</a:t>
            </a:r>
            <a:r>
              <a:rPr lang="cs-CZ" dirty="0" smtClean="0"/>
              <a:t>kolní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200" dirty="0" smtClean="0">
                <a:latin typeface="+mj-lt"/>
              </a:rPr>
              <a:t>Škola jako instituce…</a:t>
            </a:r>
            <a:r>
              <a:rPr lang="cs-CZ" sz="32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teorie a </a:t>
            </a: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praxe školy</a:t>
            </a:r>
            <a:r>
              <a:rPr lang="cs-CZ" sz="3200" b="1" dirty="0">
                <a:latin typeface="+mj-lt"/>
              </a:rPr>
              <a:t>, </a:t>
            </a:r>
            <a:endParaRPr lang="cs-CZ" sz="3200" b="1" dirty="0" smtClean="0">
              <a:latin typeface="+mj-lt"/>
            </a:endParaRPr>
          </a:p>
          <a:p>
            <a:pPr marL="0" indent="0">
              <a:buNone/>
            </a:pPr>
            <a:r>
              <a:rPr lang="cs-CZ" sz="3200" dirty="0" smtClean="0">
                <a:latin typeface="+mj-lt"/>
              </a:rPr>
              <a:t>Vzdělávací program, osnovy, učebnice, učitel, žák, …</a:t>
            </a:r>
            <a:r>
              <a:rPr lang="cs-CZ" sz="3200" b="1" dirty="0" smtClean="0">
                <a:solidFill>
                  <a:srgbClr val="0070C0"/>
                </a:solidFill>
                <a:latin typeface="+mj-lt"/>
              </a:rPr>
              <a:t>teorie </a:t>
            </a:r>
            <a:r>
              <a:rPr lang="cs-CZ" sz="3200" b="1" dirty="0">
                <a:solidFill>
                  <a:srgbClr val="0070C0"/>
                </a:solidFill>
                <a:latin typeface="+mj-lt"/>
              </a:rPr>
              <a:t>a praxe </a:t>
            </a:r>
            <a:r>
              <a:rPr lang="cs-CZ" sz="3200" b="1" dirty="0" smtClean="0">
                <a:solidFill>
                  <a:srgbClr val="0070C0"/>
                </a:solidFill>
                <a:latin typeface="+mj-lt"/>
              </a:rPr>
              <a:t>kurikula </a:t>
            </a:r>
          </a:p>
          <a:p>
            <a:pPr marL="0" indent="0">
              <a:buNone/>
            </a:pPr>
            <a:r>
              <a:rPr lang="cs-CZ" sz="3200" dirty="0" smtClean="0">
                <a:latin typeface="+mj-lt"/>
              </a:rPr>
              <a:t>Vyučování, učení, příprava na výuku, učivo, výukové metody, </a:t>
            </a:r>
            <a:r>
              <a:rPr lang="cs-CZ" sz="3200" dirty="0">
                <a:latin typeface="+mj-lt"/>
              </a:rPr>
              <a:t>pomůcky</a:t>
            </a:r>
            <a:r>
              <a:rPr lang="cs-CZ" sz="3200" dirty="0" smtClean="0">
                <a:latin typeface="+mj-lt"/>
              </a:rPr>
              <a:t>, hodnocení, …</a:t>
            </a:r>
            <a:r>
              <a:rPr lang="cs-CZ" sz="3200" b="1" dirty="0" smtClean="0">
                <a:solidFill>
                  <a:srgbClr val="C00000"/>
                </a:solidFill>
                <a:latin typeface="+mj-lt"/>
              </a:rPr>
              <a:t>teorie </a:t>
            </a:r>
            <a:r>
              <a:rPr lang="cs-CZ" sz="3200" b="1" dirty="0">
                <a:solidFill>
                  <a:srgbClr val="C00000"/>
                </a:solidFill>
                <a:latin typeface="+mj-lt"/>
              </a:rPr>
              <a:t>a praxe </a:t>
            </a:r>
            <a:r>
              <a:rPr lang="cs-CZ" sz="3200" b="1" dirty="0" smtClean="0">
                <a:solidFill>
                  <a:srgbClr val="C00000"/>
                </a:solidFill>
                <a:latin typeface="+mj-lt"/>
              </a:rPr>
              <a:t>výuky </a:t>
            </a:r>
            <a:endParaRPr lang="cs-CZ" sz="3200" b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92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altLang="cs-CZ" sz="4000" dirty="0" smtClean="0"/>
              <a:t>Promýšlení </a:t>
            </a:r>
            <a:r>
              <a:rPr lang="cs-CZ" altLang="cs-CZ" sz="4000" dirty="0"/>
              <a:t>evaluačních nástrojů a postupů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48882"/>
            <a:ext cx="9714722" cy="416300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latin typeface="+mj-lt"/>
              </a:rPr>
              <a:t>Položíme </a:t>
            </a:r>
            <a:r>
              <a:rPr lang="cs-CZ" sz="2400" dirty="0">
                <a:latin typeface="+mj-lt"/>
              </a:rPr>
              <a:t>si otázku: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i="1" dirty="0">
                <a:latin typeface="+mj-lt"/>
              </a:rPr>
              <a:t>Jak zjistíme, zda bylo dosaženo stanovených cílů 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000" u="sng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u="sng" dirty="0">
                <a:latin typeface="+mj-lt"/>
              </a:rPr>
              <a:t>Podmínka: jsou určena kritéria pro hodnocení ve vztahu k cíli</a:t>
            </a:r>
          </a:p>
          <a:p>
            <a:pPr marL="63500" indent="0">
              <a:buNone/>
              <a:defRPr/>
            </a:pPr>
            <a:r>
              <a:rPr lang="cs-CZ" sz="2400" b="1" dirty="0" smtClean="0">
                <a:latin typeface="+mj-lt"/>
              </a:rPr>
              <a:t>Možnosti</a:t>
            </a:r>
            <a:r>
              <a:rPr lang="cs-CZ" sz="2400" b="1" dirty="0">
                <a:latin typeface="+mj-lt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prezentace výstupního produktu žáků, vyhodnocení na základě předem dohodnutých kritérií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didaktický test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s</a:t>
            </a:r>
            <a:r>
              <a:rPr lang="cs-CZ" sz="2400" i="1" dirty="0" smtClean="0">
                <a:latin typeface="+mj-lt"/>
              </a:rPr>
              <a:t>ebehodnocení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 smtClean="0">
                <a:latin typeface="+mj-lt"/>
              </a:rPr>
              <a:t>další </a:t>
            </a:r>
            <a:r>
              <a:rPr lang="cs-CZ" sz="2400" i="1" dirty="0">
                <a:latin typeface="+mj-lt"/>
              </a:rPr>
              <a:t>možnosti…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8617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latin typeface="+mj-lt"/>
              </a:rPr>
              <a:t>Pasch, M. (2005). </a:t>
            </a:r>
            <a:r>
              <a:rPr lang="cs-CZ" i="1" dirty="0">
                <a:latin typeface="+mj-lt"/>
              </a:rPr>
              <a:t>Od vzdělávacího programu k vyučovací hodině</a:t>
            </a:r>
            <a:r>
              <a:rPr lang="cs-CZ" dirty="0">
                <a:latin typeface="+mj-lt"/>
              </a:rPr>
              <a:t>. Praha: Portál. </a:t>
            </a:r>
          </a:p>
          <a:p>
            <a:r>
              <a:rPr lang="pl-PL" dirty="0">
                <a:latin typeface="+mj-lt"/>
              </a:rPr>
              <a:t>odkaz na kurz Školní pedagogika:</a:t>
            </a:r>
            <a:br>
              <a:rPr lang="pl-PL" dirty="0">
                <a:latin typeface="+mj-lt"/>
              </a:rPr>
            </a:br>
            <a:r>
              <a:rPr lang="pl-PL" dirty="0">
                <a:latin typeface="+mj-lt"/>
              </a:rPr>
              <a:t/>
            </a:r>
            <a:br>
              <a:rPr lang="pl-PL" dirty="0">
                <a:latin typeface="+mj-lt"/>
              </a:rPr>
            </a:br>
            <a:r>
              <a:rPr lang="pl-PL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2"/>
              </a:rPr>
              <a:t>http://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hlinkClick r:id="rId2"/>
              </a:rPr>
              <a:t>moodlinka.ics.muni.cz/course/view.php?id=2224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,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heslo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omenius</a:t>
            </a:r>
            <a:endParaRPr lang="cs-CZ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cs-CZ" dirty="0" smtClean="0">
                <a:latin typeface="+mj-lt"/>
              </a:rPr>
              <a:t>Janíková</a:t>
            </a:r>
            <a:r>
              <a:rPr lang="cs-CZ" dirty="0">
                <a:latin typeface="+mj-lt"/>
              </a:rPr>
              <a:t>, M., et al. (2009). </a:t>
            </a:r>
            <a:r>
              <a:rPr lang="cs-CZ" i="1" dirty="0">
                <a:latin typeface="+mj-lt"/>
              </a:rPr>
              <a:t>Základy školní pedagogiky. </a:t>
            </a:r>
            <a:r>
              <a:rPr lang="cs-CZ" dirty="0">
                <a:latin typeface="+mj-lt"/>
              </a:rPr>
              <a:t>Brno: Paido. </a:t>
            </a:r>
            <a:endParaRPr lang="cs-CZ" dirty="0" smtClean="0">
              <a:latin typeface="+mj-lt"/>
            </a:endParaRPr>
          </a:p>
          <a:p>
            <a:r>
              <a:rPr lang="cs-CZ" dirty="0">
                <a:latin typeface="+mj-lt"/>
              </a:rPr>
              <a:t>Skalková, J. (2007). </a:t>
            </a:r>
            <a:r>
              <a:rPr lang="cs-CZ" i="1" dirty="0">
                <a:latin typeface="+mj-lt"/>
              </a:rPr>
              <a:t>Obecná didaktika. </a:t>
            </a:r>
            <a:r>
              <a:rPr lang="cs-CZ" dirty="0">
                <a:latin typeface="+mj-lt"/>
              </a:rPr>
              <a:t>Praha: Grada. </a:t>
            </a:r>
            <a:endParaRPr lang="cs-CZ" dirty="0" smtClean="0">
              <a:latin typeface="+mj-lt"/>
            </a:endParaRPr>
          </a:p>
          <a:p>
            <a:r>
              <a:rPr lang="cs-CZ" dirty="0">
                <a:latin typeface="+mj-lt"/>
              </a:rPr>
              <a:t>Maňák, J., &amp; Švec, V. (2003). </a:t>
            </a:r>
            <a:r>
              <a:rPr lang="cs-CZ" i="1" dirty="0">
                <a:latin typeface="+mj-lt"/>
              </a:rPr>
              <a:t>Výukové metody</a:t>
            </a:r>
            <a:r>
              <a:rPr lang="cs-CZ" dirty="0">
                <a:latin typeface="+mj-lt"/>
              </a:rPr>
              <a:t>. Brno: Paido</a:t>
            </a:r>
            <a:r>
              <a:rPr lang="cs-CZ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44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Klíčová 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Š</a:t>
            </a:r>
            <a:r>
              <a:rPr lang="cs-CZ" sz="3200" dirty="0" smtClean="0">
                <a:latin typeface="+mj-lt"/>
              </a:rPr>
              <a:t>kola a </a:t>
            </a:r>
            <a:r>
              <a:rPr lang="cs-CZ" sz="3200" dirty="0">
                <a:latin typeface="+mj-lt"/>
              </a:rPr>
              <a:t>její </a:t>
            </a:r>
            <a:r>
              <a:rPr lang="cs-CZ" sz="3200" dirty="0" smtClean="0">
                <a:latin typeface="+mj-lt"/>
              </a:rPr>
              <a:t>funkce.</a:t>
            </a:r>
            <a:endParaRPr lang="cs-CZ" sz="3200" dirty="0">
              <a:latin typeface="+mj-lt"/>
            </a:endParaRPr>
          </a:p>
          <a:p>
            <a:r>
              <a:rPr lang="cs-CZ" sz="3200" dirty="0">
                <a:latin typeface="+mj-lt"/>
              </a:rPr>
              <a:t>Kurikulum: cíle a obsahy školního vzdělávání a jejich transformace, kurikulární procesy. </a:t>
            </a:r>
            <a:endParaRPr lang="cs-CZ" sz="3200" dirty="0" smtClean="0">
              <a:latin typeface="+mj-lt"/>
            </a:endParaRPr>
          </a:p>
          <a:p>
            <a:r>
              <a:rPr lang="cs-CZ" sz="3200" dirty="0" smtClean="0">
                <a:latin typeface="+mj-lt"/>
              </a:rPr>
              <a:t>Výuka</a:t>
            </a:r>
            <a:r>
              <a:rPr lang="cs-CZ" sz="3200" dirty="0">
                <a:latin typeface="+mj-lt"/>
              </a:rPr>
              <a:t>: vyučování a učení, aktéři a procesy školní výuky. Výukové metody a formy.</a:t>
            </a:r>
          </a:p>
          <a:p>
            <a:r>
              <a:rPr lang="cs-CZ" sz="3200" dirty="0">
                <a:latin typeface="+mj-lt"/>
              </a:rPr>
              <a:t>Hodnocení učebního procesu žáků a výsledků žáků – typy a funkce hodnocení, formy hodnocení, základní požadavky na hodnocení.</a:t>
            </a:r>
          </a:p>
        </p:txBody>
      </p:sp>
    </p:spTree>
    <p:extLst>
      <p:ext uri="{BB962C8B-B14F-4D97-AF65-F5344CB8AC3E}">
        <p14:creationId xmlns:p14="http://schemas.microsoft.com/office/powerpoint/2010/main" val="26246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pro naše setkání/konzultace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000" indent="0">
              <a:lnSpc>
                <a:spcPts val="1800"/>
              </a:lnSpc>
              <a:spcAft>
                <a:spcPts val="600"/>
              </a:spcAft>
              <a:buNone/>
            </a:pPr>
            <a:endParaRPr lang="cs-CZ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435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Didaktická </a:t>
            </a:r>
            <a:r>
              <a:rPr lang="cs-CZ" sz="3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transformace </a:t>
            </a: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obsahu. 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3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Práce učitele s </a:t>
            </a: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kurikulem.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Příprava </a:t>
            </a:r>
            <a:r>
              <a:rPr lang="cs-CZ" sz="3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učitele na </a:t>
            </a: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výuku.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3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Kvalita </a:t>
            </a:r>
            <a:r>
              <a:rPr lang="cs-CZ" sz="3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výuky a její </a:t>
            </a:r>
            <a:r>
              <a:rPr lang="cs-CZ" sz="32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charakteristiky/komponenty.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4350" lvl="0" indent="-514350" algn="just">
              <a:lnSpc>
                <a:spcPts val="18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3200" dirty="0" smtClean="0">
                <a:latin typeface="+mj-lt"/>
                <a:ea typeface="Times New Roman" panose="02020603050405020304" pitchFamily="18" charset="0"/>
              </a:rPr>
              <a:t>Vyučování </a:t>
            </a:r>
            <a:r>
              <a:rPr lang="cs-CZ" sz="3200" dirty="0">
                <a:latin typeface="+mj-lt"/>
                <a:ea typeface="Times New Roman" panose="02020603050405020304" pitchFamily="18" charset="0"/>
              </a:rPr>
              <a:t>jako didaktická transformace/cyklus </a:t>
            </a:r>
            <a:endParaRPr lang="cs-CZ" sz="3200" dirty="0" smtClean="0">
              <a:latin typeface="+mj-lt"/>
              <a:ea typeface="Times New Roman" panose="02020603050405020304" pitchFamily="18" charset="0"/>
            </a:endParaRPr>
          </a:p>
          <a:p>
            <a:pPr marL="180000" lvl="0" indent="0" algn="just">
              <a:lnSpc>
                <a:spcPts val="1800"/>
              </a:lnSpc>
              <a:spcAft>
                <a:spcPts val="600"/>
              </a:spcAft>
              <a:buNone/>
            </a:pPr>
            <a:r>
              <a:rPr lang="cs-CZ" sz="3200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cs-CZ" sz="3200" dirty="0" smtClean="0">
                <a:latin typeface="+mj-lt"/>
                <a:ea typeface="Times New Roman" panose="02020603050405020304" pitchFamily="18" charset="0"/>
              </a:rPr>
              <a:t>edagogického uvažování </a:t>
            </a:r>
            <a:r>
              <a:rPr lang="cs-CZ" sz="3200" dirty="0">
                <a:latin typeface="+mj-lt"/>
                <a:ea typeface="Times New Roman" panose="02020603050405020304" pitchFamily="18" charset="0"/>
              </a:rPr>
              <a:t>a jednání. </a:t>
            </a:r>
            <a:r>
              <a:rPr lang="cs-CZ" sz="3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Aktéři a procesy výuky.  </a:t>
            </a:r>
            <a:endParaRPr lang="cs-CZ" sz="3200" dirty="0">
              <a:latin typeface="+mj-lt"/>
              <a:ea typeface="Times New Roman" panose="02020603050405020304" pitchFamily="18" charset="0"/>
            </a:endParaRPr>
          </a:p>
          <a:p>
            <a:pPr marL="180000" lvl="0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cs-CZ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6.   Realizace výuky.</a:t>
            </a:r>
            <a:r>
              <a:rPr lang="cs-CZ" sz="3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3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000" lvl="0" indent="0">
              <a:lnSpc>
                <a:spcPts val="1800"/>
              </a:lnSpc>
              <a:spcAft>
                <a:spcPts val="600"/>
              </a:spcAft>
              <a:buNone/>
            </a:pPr>
            <a:r>
              <a:rPr lang="cs-CZ" sz="32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7.   Hodnocení žáků. </a:t>
            </a:r>
            <a:endParaRPr lang="cs-CZ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48000" y="1928077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6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Klíčové </a:t>
            </a:r>
            <a:r>
              <a:rPr lang="cs-CZ" b="1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Školní </a:t>
            </a:r>
            <a:r>
              <a:rPr lang="cs-CZ" dirty="0"/>
              <a:t>pedagogika, </a:t>
            </a:r>
            <a:r>
              <a:rPr lang="cs-CZ" dirty="0" smtClean="0"/>
              <a:t>normativní didaktika, živá </a:t>
            </a:r>
            <a:r>
              <a:rPr lang="cs-CZ" dirty="0"/>
              <a:t>didaktika, evidence-</a:t>
            </a:r>
            <a:r>
              <a:rPr lang="cs-CZ" dirty="0" err="1"/>
              <a:t>based</a:t>
            </a:r>
            <a:r>
              <a:rPr lang="cs-CZ" dirty="0"/>
              <a:t> education, </a:t>
            </a:r>
          </a:p>
          <a:p>
            <a:r>
              <a:rPr lang="cs-CZ" dirty="0"/>
              <a:t>vzdělávací politika, kurikulární politika, kurikulární dokumenty, </a:t>
            </a:r>
          </a:p>
          <a:p>
            <a:r>
              <a:rPr lang="cs-CZ" dirty="0"/>
              <a:t>vzdělávací systém, školský systém, škola, škola jako instituce, škola jako organizace, funkce školy, klasifikace ISCED, modely školního vzdělávání</a:t>
            </a:r>
            <a:r>
              <a:rPr lang="cs-CZ" dirty="0" smtClean="0"/>
              <a:t>,</a:t>
            </a:r>
            <a:r>
              <a:rPr lang="cs-CZ" dirty="0"/>
              <a:t> </a:t>
            </a:r>
          </a:p>
          <a:p>
            <a:r>
              <a:rPr lang="cs-CZ" dirty="0"/>
              <a:t>vzdělávání, vzdělání, vzdělanost, pojetí a teorie vzdělávání, obecné cíle vzdělávání,  </a:t>
            </a:r>
          </a:p>
          <a:p>
            <a:r>
              <a:rPr lang="cs-CZ" dirty="0"/>
              <a:t>cíle, obsahy, učivo, kurikulum, didaktika, ontodidaktická transformace, psychodidaktická transformace, kognitivní transformace</a:t>
            </a:r>
            <a:r>
              <a:rPr lang="cs-CZ" dirty="0" smtClean="0"/>
              <a:t>,</a:t>
            </a:r>
            <a:r>
              <a:rPr lang="cs-CZ" dirty="0"/>
              <a:t> </a:t>
            </a:r>
          </a:p>
          <a:p>
            <a:r>
              <a:rPr lang="cs-CZ" dirty="0"/>
              <a:t>didaktické prostředky, interaktivní tabule, školní učebnice, struktura učebnice, didaktické funkce učebnice, </a:t>
            </a:r>
            <a:r>
              <a:rPr lang="cs-CZ" dirty="0" smtClean="0"/>
              <a:t>používání </a:t>
            </a:r>
            <a:r>
              <a:rPr lang="cs-CZ" dirty="0"/>
              <a:t>učebnic,  </a:t>
            </a:r>
          </a:p>
          <a:p>
            <a:r>
              <a:rPr lang="cs-CZ" dirty="0"/>
              <a:t>žák a jeho učení, učitel a jeho vyučování, výuka, výukové metody, organizační formy, autoregulace učení, celoživotní učení</a:t>
            </a:r>
            <a:r>
              <a:rPr lang="cs-CZ" dirty="0" smtClean="0"/>
              <a:t>,</a:t>
            </a:r>
            <a:r>
              <a:rPr lang="cs-CZ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70318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učební úlohy, kompetence k učení, metakognice, reprezentace (mentální), </a:t>
            </a:r>
          </a:p>
          <a:p>
            <a:r>
              <a:rPr lang="cs-CZ" dirty="0"/>
              <a:t>diagnostika, hodnocení, formativní hodnocení, sumativní hodnocení, normativní a kriteriální hodnocení, vstupní, průběžné a výstupní hodnocení, autonomní a heteronomní hodnocení, validita hodnocení, funkce hodnocení, role chyby v učebním procesu, diagnostické funkce učebních úloh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dirty="0"/>
              <a:t>formy hodnocení (numerická, verbální, grafická, nonverbální), popisný jazyk, kritéria a indikátory hodnocení, závěrečná zpráva (možnosti); hodnocení žáků se speciálními vzdělávacími potřebami, </a:t>
            </a:r>
          </a:p>
          <a:p>
            <a:r>
              <a:rPr lang="cs-CZ" dirty="0" smtClean="0"/>
              <a:t>analýza </a:t>
            </a:r>
            <a:r>
              <a:rPr lang="cs-CZ" dirty="0"/>
              <a:t>výuky, reflexe výuky, hospitace, videozáznam vyučovací hodiny, hodnocení výuky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r>
              <a:rPr lang="cs-CZ" b="1" dirty="0" smtClean="0"/>
              <a:t>RVP</a:t>
            </a:r>
            <a:r>
              <a:rPr lang="cs-CZ" b="1" dirty="0"/>
              <a:t>, ŠVP, tematické plány, základní kurikulární činnosti učitele, příprava na výuku, výukové strategie, individualizace, diferenciace.</a:t>
            </a:r>
          </a:p>
          <a:p>
            <a:r>
              <a:rPr lang="cs-CZ" dirty="0"/>
              <a:t>Standard kvality práce učitele. </a:t>
            </a:r>
          </a:p>
        </p:txBody>
      </p:sp>
    </p:spTree>
    <p:extLst>
      <p:ext uri="{BB962C8B-B14F-4D97-AF65-F5344CB8AC3E}">
        <p14:creationId xmlns:p14="http://schemas.microsoft.com/office/powerpoint/2010/main" val="428594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 </a:t>
            </a:r>
            <a:r>
              <a:rPr lang="cs-CZ" sz="4000" dirty="0"/>
              <a:t>kritéria</a:t>
            </a:r>
            <a:r>
              <a:rPr lang="cs-CZ" dirty="0"/>
              <a:t>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300" b="1" dirty="0" smtClean="0"/>
              <a:t>Postup zpracování úkolu:</a:t>
            </a:r>
            <a:endParaRPr lang="cs-CZ" sz="3300" b="1" dirty="0"/>
          </a:p>
          <a:p>
            <a:pPr marL="0" lvl="0" indent="0">
              <a:buNone/>
            </a:pPr>
            <a:r>
              <a:rPr lang="cs-CZ" sz="3300" dirty="0" smtClean="0"/>
              <a:t>1. Vyberte </a:t>
            </a:r>
            <a:r>
              <a:rPr lang="cs-CZ" sz="3300" dirty="0"/>
              <a:t>si </a:t>
            </a:r>
            <a:r>
              <a:rPr lang="cs-CZ" sz="3300" b="1" dirty="0"/>
              <a:t>jeden tematický celek</a:t>
            </a:r>
            <a:r>
              <a:rPr lang="cs-CZ" sz="3300" dirty="0"/>
              <a:t> v rámci jednoho ročníku vybraného typu školy a zjistí, jak je v ŠVP dané školy vymezeno učivo a výstupy pro jeden z jeho aprobačních </a:t>
            </a:r>
            <a:r>
              <a:rPr lang="cs-CZ" sz="3300" dirty="0" smtClean="0"/>
              <a:t>předmětů?</a:t>
            </a:r>
            <a:endParaRPr lang="cs-CZ" sz="3300" dirty="0"/>
          </a:p>
          <a:p>
            <a:pPr marL="0" lvl="0" indent="0">
              <a:buNone/>
            </a:pPr>
            <a:r>
              <a:rPr lang="cs-CZ" sz="3300" dirty="0" smtClean="0"/>
              <a:t>3. Proveďte </a:t>
            </a:r>
            <a:r>
              <a:rPr lang="cs-CZ" sz="3300" b="1" dirty="0"/>
              <a:t>didaktickou analýzu učiva </a:t>
            </a:r>
            <a:r>
              <a:rPr lang="cs-CZ" sz="3300" dirty="0"/>
              <a:t>ze zvoleného tematického celku (pojmy, učební úlohy, mezipředmětové vztahy).</a:t>
            </a:r>
          </a:p>
          <a:p>
            <a:pPr marL="0" lv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374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Rozvrhněte daný celek do několika vyučovacích hodin. </a:t>
            </a:r>
          </a:p>
          <a:p>
            <a:pPr marL="0" lvl="0" indent="0">
              <a:buNone/>
            </a:pPr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/>
              <a:t>Pro každou vyučovací jednotku formulujte dílčí cíle odvozené z obecnějších cílů, a  v souladu s tím navrhněte činnosti (učební úlohy). Na základě zkušeností z praxe promýšlejte výuku s ohledem na možnosti žáků (např. pro žáky nadané, se SVP).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Výstup odevzdejte do konce dubna 2019.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 smtClean="0"/>
              <a:t>Základní pojmy, koncepty</a:t>
            </a:r>
            <a:endParaRPr lang="cs-CZ" altLang="cs-CZ" sz="36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i="1" dirty="0">
                <a:latin typeface="+mj-lt"/>
              </a:rPr>
              <a:t>Vzdělávací kurikulum (kurikulum)</a:t>
            </a:r>
            <a:r>
              <a:rPr lang="cs-CZ" altLang="cs-CZ" i="1" dirty="0">
                <a:latin typeface="+mj-lt"/>
              </a:rPr>
              <a:t> = obsah vzdělání; to, co si má žák osvojit v rámci školního vzdělávání (ZV, SV,…).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>
                <a:latin typeface="+mj-lt"/>
              </a:rPr>
              <a:t>Je odpovědí na otázku: </a:t>
            </a:r>
            <a:r>
              <a:rPr lang="cs-CZ" altLang="cs-CZ" b="1" i="1" dirty="0">
                <a:latin typeface="+mj-lt"/>
              </a:rPr>
              <a:t>CO – JAK – PROČ –  S JAKÝM CÍLEM – ZA JAKÝCH  PODMÍNEK  (</a:t>
            </a:r>
            <a:r>
              <a:rPr lang="cs-CZ" altLang="cs-CZ" i="1" dirty="0">
                <a:latin typeface="+mj-lt"/>
              </a:rPr>
              <a:t>s kým  -  učitelem) si má žák ve škole osvojit, v čem se má rozvinout</a:t>
            </a:r>
            <a:r>
              <a:rPr lang="cs-CZ" altLang="cs-CZ" i="1" dirty="0" smtClean="0">
                <a:latin typeface="+mj-lt"/>
              </a:rPr>
              <a:t>. (</a:t>
            </a:r>
            <a:r>
              <a:rPr lang="cs-CZ" altLang="cs-CZ" i="1" dirty="0">
                <a:latin typeface="+mj-lt"/>
              </a:rPr>
              <a:t>srv. </a:t>
            </a:r>
            <a:r>
              <a:rPr lang="cs-CZ" altLang="cs-CZ" i="1" dirty="0" smtClean="0">
                <a:latin typeface="+mj-lt"/>
              </a:rPr>
              <a:t>Průcha, J. a kol. (2003).Pedagogický </a:t>
            </a:r>
            <a:r>
              <a:rPr lang="cs-CZ" altLang="cs-CZ" i="1" dirty="0">
                <a:latin typeface="+mj-lt"/>
              </a:rPr>
              <a:t>slovník. </a:t>
            </a:r>
            <a:r>
              <a:rPr lang="cs-CZ" altLang="cs-CZ" i="1" dirty="0" smtClean="0">
                <a:latin typeface="+mj-lt"/>
              </a:rPr>
              <a:t>Praha: Portál)</a:t>
            </a:r>
            <a:endParaRPr lang="cs-CZ" altLang="cs-CZ" i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b="1" i="1" dirty="0">
                <a:latin typeface="+mj-lt"/>
              </a:rPr>
              <a:t>Kurikulární činnosti učitele</a:t>
            </a:r>
            <a:r>
              <a:rPr lang="cs-CZ" altLang="cs-CZ" i="1" dirty="0">
                <a:latin typeface="+mj-lt"/>
              </a:rPr>
              <a:t> = profesionální aktivity a s nimi spojené dovednosti, které učitel využívá při projektování</a:t>
            </a:r>
            <a:r>
              <a:rPr lang="cs-CZ" altLang="cs-CZ" dirty="0">
                <a:latin typeface="+mj-lt"/>
              </a:rPr>
              <a:t> výuky (příprava na vyučování, tvorba vzdělávacího  programu…)</a:t>
            </a:r>
          </a:p>
        </p:txBody>
      </p:sp>
    </p:spTree>
    <p:extLst>
      <p:ext uri="{BB962C8B-B14F-4D97-AF65-F5344CB8AC3E}">
        <p14:creationId xmlns:p14="http://schemas.microsoft.com/office/powerpoint/2010/main" val="27021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1083</Words>
  <Application>Microsoft Office PowerPoint</Application>
  <PresentationFormat>Širokoúhlá obrazovka</PresentationFormat>
  <Paragraphs>147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Motiv Office</vt:lpstr>
      <vt:lpstr>Školní pedagogika –  konzultace CŽV, JS 2019</vt:lpstr>
      <vt:lpstr>Školní pedagogika</vt:lpstr>
      <vt:lpstr>Klíčová témata</vt:lpstr>
      <vt:lpstr>Témata pro naše setkání/konzultace</vt:lpstr>
      <vt:lpstr>Klíčové pojmy</vt:lpstr>
      <vt:lpstr>Prezentace aplikace PowerPoint</vt:lpstr>
      <vt:lpstr>Metody a kritéria hodnocení</vt:lpstr>
      <vt:lpstr>Prezentace aplikace PowerPoint</vt:lpstr>
      <vt:lpstr>Základní pojmy, koncepty</vt:lpstr>
      <vt:lpstr>Formální struktura seminární práce: Předmět – vzdělávací oblast:                                                           Ročník: Tematický celek:                                       Téma (3-4 vyuč. jednotek) …..  myšlenková mapa Cíle tématu:*) – vybírat v RVP  („cíle“, „klíčové kompetence“ a „očekávané výstupy“): - kognitivní (vědomosti)                     - psychomotorické (dovednosti, schopnosti)  - afektivní – výchovné (postoje, potřeby, zájmy, hodnoty)  </vt:lpstr>
      <vt:lpstr>Vymezení výukových cílů </vt:lpstr>
      <vt:lpstr>Struktura cílů tématu kopíruje strukturu kompetencí – 3 složky (domény)</vt:lpstr>
      <vt:lpstr>Požadavky na formulaci výukového cíle </vt:lpstr>
      <vt:lpstr>Náročnost výukových cílů</vt:lpstr>
      <vt:lpstr>Didaktická analýza učiva (pojmová, operační/učební úlohy a  mezipředmětová)</vt:lpstr>
      <vt:lpstr>Prezentace aplikace PowerPoint</vt:lpstr>
      <vt:lpstr>Operační analýza = analýza činností, které budou žáci ve výuce provádět k dosažení cíle neboli formulace učebních úloh.</vt:lpstr>
      <vt:lpstr>Analýza mezipředmětových vztahů</vt:lpstr>
      <vt:lpstr>Promýšlení výukových strategií a podmínek</vt:lpstr>
      <vt:lpstr>Promýšlení evaluačních nástrojů a postupů </vt:lpstr>
      <vt:lpstr>Texty ke studiu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praxe kurikula</dc:title>
  <dc:creator>Horka</dc:creator>
  <cp:lastModifiedBy>Horka</cp:lastModifiedBy>
  <cp:revision>31</cp:revision>
  <cp:lastPrinted>2019-04-11T11:56:40Z</cp:lastPrinted>
  <dcterms:created xsi:type="dcterms:W3CDTF">2017-02-17T23:37:35Z</dcterms:created>
  <dcterms:modified xsi:type="dcterms:W3CDTF">2019-04-11T11:58:44Z</dcterms:modified>
</cp:coreProperties>
</file>