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" name="Shape 11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406400" indent="-355600" algn="ctr">
              <a:buClrTx/>
              <a:buSzTx/>
              <a:buFontTx/>
              <a:buNone/>
              <a:defRPr sz="2400"/>
            </a:lvl1pPr>
            <a:lvl2pPr marL="406400" indent="127000" algn="ctr">
              <a:buClrTx/>
              <a:buSzTx/>
              <a:buFontTx/>
              <a:buNone/>
              <a:defRPr sz="2400"/>
            </a:lvl2pPr>
            <a:lvl3pPr marL="406400" indent="609600" algn="ctr">
              <a:buClrTx/>
              <a:buSzTx/>
              <a:buFontTx/>
              <a:buNone/>
              <a:defRPr sz="2400"/>
            </a:lvl3pPr>
            <a:lvl4pPr marL="406400" indent="1079500" algn="ctr">
              <a:buClrTx/>
              <a:buSzTx/>
              <a:buFontTx/>
              <a:buNone/>
              <a:defRPr sz="2400"/>
            </a:lvl4pPr>
            <a:lvl5pPr marL="406400" indent="1536700" algn="ctr">
              <a:buClrTx/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6" name="Text úrovně 1…"/>
          <p:cNvSpPr txBox="1"/>
          <p:nvPr>
            <p:ph type="body" idx="1"/>
          </p:nvPr>
        </p:nvSpPr>
        <p:spPr>
          <a:xfrm rot="5400000">
            <a:off x="3920330" y="-1256506"/>
            <a:ext cx="4351339" cy="10515601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názvu"/>
          <p:cNvSpPr txBox="1"/>
          <p:nvPr>
            <p:ph type="title"/>
          </p:nvPr>
        </p:nvSpPr>
        <p:spPr>
          <a:xfrm rot="5400000">
            <a:off x="7133431" y="1956593"/>
            <a:ext cx="5811839" cy="262890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5" name="Text úrovně 1…"/>
          <p:cNvSpPr txBox="1"/>
          <p:nvPr>
            <p:ph type="body" idx="1"/>
          </p:nvPr>
        </p:nvSpPr>
        <p:spPr>
          <a:xfrm rot="5400000">
            <a:off x="1799431" y="-596107"/>
            <a:ext cx="5811838" cy="7734301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228600" indent="4572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228600" indent="9144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228600" indent="13716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228600" indent="18288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Google Shape;32;p10"/>
          <p:cNvSpPr txBox="1"/>
          <p:nvPr>
            <p:ph type="body" sz="half" idx="13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Text úrovně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228600" indent="0">
              <a:buClrTx/>
              <a:buSzTx/>
              <a:buFontTx/>
              <a:buNone/>
              <a:defRPr b="1" sz="2400"/>
            </a:lvl1pPr>
            <a:lvl2pPr marL="228600" indent="457200">
              <a:buClrTx/>
              <a:buSzTx/>
              <a:buFontTx/>
              <a:buNone/>
              <a:defRPr b="1" sz="2400"/>
            </a:lvl2pPr>
            <a:lvl3pPr marL="228600" indent="914400">
              <a:buClrTx/>
              <a:buSzTx/>
              <a:buFontTx/>
              <a:buNone/>
              <a:defRPr b="1" sz="2400"/>
            </a:lvl3pPr>
            <a:lvl4pPr marL="228600" indent="1371600">
              <a:buClrTx/>
              <a:buSzTx/>
              <a:buFontTx/>
              <a:buNone/>
              <a:defRPr b="1" sz="2400"/>
            </a:lvl4pPr>
            <a:lvl5pPr marL="228600" indent="1828800">
              <a:buClrTx/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0" name="Google Shape;39;p11"/>
          <p:cNvSpPr txBox="1"/>
          <p:nvPr>
            <p:ph type="body" sz="half" idx="13"/>
          </p:nvPr>
        </p:nvSpPr>
        <p:spPr>
          <a:xfrm>
            <a:off x="839787" y="2505075"/>
            <a:ext cx="5157789" cy="3684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1" name="Google Shape;40;p11"/>
          <p:cNvSpPr txBox="1"/>
          <p:nvPr>
            <p:ph type="body" sz="quarter" idx="14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228600" indent="0">
              <a:buClrTx/>
              <a:buSzTx/>
              <a:buFontTx/>
              <a:buNone/>
              <a:defRPr b="1" sz="2400"/>
            </a:pPr>
          </a:p>
        </p:txBody>
      </p:sp>
      <p:sp>
        <p:nvSpPr>
          <p:cNvPr id="52" name="Google Shape;41;p11"/>
          <p:cNvSpPr txBox="1"/>
          <p:nvPr>
            <p:ph type="body" sz="half" idx="15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 indent="-431800">
              <a:buSzPts val="3200"/>
              <a:defRPr sz="3200"/>
            </a:lvl1pPr>
            <a:lvl2pPr marL="972457" indent="-464457">
              <a:buSzPts val="3200"/>
              <a:defRPr sz="3200"/>
            </a:lvl2pPr>
            <a:lvl3pPr marL="1498600" indent="-508000">
              <a:buSzPts val="3200"/>
              <a:defRPr sz="3200"/>
            </a:lvl3pPr>
            <a:lvl4pPr marL="2042160" indent="-568960">
              <a:buSzPts val="3200"/>
              <a:defRPr sz="3200"/>
            </a:lvl4pPr>
            <a:lvl5pPr marL="2499360" indent="-568960">
              <a:buSzPts val="3200"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Google Shape;57;p14"/>
          <p:cNvSpPr txBox="1"/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228600" indent="0">
              <a:buClrTx/>
              <a:buSzTx/>
              <a:buFontTx/>
              <a:buNone/>
              <a:defRPr sz="1600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86" name="Google Shape;63;p15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7" name="Text úrovně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1600"/>
            </a:lvl1pPr>
            <a:lvl2pPr marL="228600" indent="457200">
              <a:buClrTx/>
              <a:buSzTx/>
              <a:buFontTx/>
              <a:buNone/>
              <a:defRPr sz="1600"/>
            </a:lvl2pPr>
            <a:lvl3pPr marL="228600" indent="914400">
              <a:buClrTx/>
              <a:buSzTx/>
              <a:buFontTx/>
              <a:buNone/>
              <a:defRPr sz="1600"/>
            </a:lvl3pPr>
            <a:lvl4pPr marL="228600" indent="1371600">
              <a:buClrTx/>
              <a:buSzTx/>
              <a:buFontTx/>
              <a:buNone/>
              <a:defRPr sz="1600"/>
            </a:lvl4pPr>
            <a:lvl5pPr marL="228600" indent="1828800">
              <a:buClrTx/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089858" y="6404312"/>
            <a:ext cx="263942" cy="2692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572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71550" marR="0" indent="-4000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08760" marR="0" indent="-48006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19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4765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337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3909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8481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05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mUn277Nw95c" TargetMode="External"/><Relationship Id="rId3" Type="http://schemas.openxmlformats.org/officeDocument/2006/relationships/hyperlink" Target="https://www.youtube.com/watch?v=TBEpV558AKw" TargetMode="Externa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BkrgkslnD9g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9zat9ef1vHo" TargetMode="Externa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Muaa9Wki1Xs" TargetMode="External"/><Relationship Id="rId3" Type="http://schemas.openxmlformats.org/officeDocument/2006/relationships/hyperlink" Target="https://www.youtube.com/watch?v=u8aAwjzZeuY" TargetMode="External"/><Relationship Id="rId4" Type="http://schemas.openxmlformats.org/officeDocument/2006/relationships/hyperlink" Target="https://www.youtube.com/watch?v=174pYUcwn7w&amp;index=1&amp;list=PLm8fI1AtD8zfkQ_QmPXjJeGap2o6G6CjC" TargetMode="Externa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84;p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Alternativní přístupy</a:t>
            </a:r>
          </a:p>
        </p:txBody>
      </p:sp>
      <p:sp>
        <p:nvSpPr>
          <p:cNvPr id="116" name="Google Shape;85;p1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</a:lvl1pPr>
          </a:lstStyle>
          <a:p>
            <a:pPr/>
            <a:r>
              <a:t>Mgr. et Mgr. Lucie Grůzová, Ph.D.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Požadavky na zápočet</a:t>
            </a:r>
          </a:p>
        </p:txBody>
      </p:sp>
      <p:sp>
        <p:nvSpPr>
          <p:cNvPr id="119" name="Zástupný symbol pro text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buSzPts val="2300"/>
              <a:defRPr sz="2300"/>
            </a:pPr>
          </a:p>
          <a:p>
            <a:pPr>
              <a:lnSpc>
                <a:spcPct val="72000"/>
              </a:lnSpc>
              <a:buSzPts val="2300"/>
              <a:defRPr sz="2300"/>
            </a:pPr>
            <a:r>
              <a:t>Návštěva 3 alternativní MŠ</a:t>
            </a:r>
          </a:p>
          <a:p>
            <a:pPr>
              <a:lnSpc>
                <a:spcPct val="72000"/>
              </a:lnSpc>
              <a:buSzPts val="2300"/>
              <a:defRPr sz="2300"/>
            </a:pPr>
          </a:p>
          <a:p>
            <a:pPr>
              <a:lnSpc>
                <a:spcPct val="72000"/>
              </a:lnSpc>
              <a:buSzPts val="2300"/>
              <a:defRPr sz="2300"/>
            </a:pPr>
            <a:r>
              <a:t>Seminární práce na téma</a:t>
            </a:r>
          </a:p>
          <a:p>
            <a:pPr marL="0" indent="114300">
              <a:lnSpc>
                <a:spcPct val="72000"/>
              </a:lnSpc>
              <a:buSzTx/>
              <a:buNone/>
              <a:defRPr i="1" sz="2300"/>
            </a:pPr>
            <a:r>
              <a:t>„Co přináší mnou zvolená alternativa a inspirace pro klasickou MŠ“</a:t>
            </a:r>
          </a:p>
          <a:p>
            <a:pPr>
              <a:lnSpc>
                <a:spcPct val="72000"/>
              </a:lnSpc>
              <a:buSzPts val="2300"/>
              <a:defRPr sz="2300"/>
            </a:pPr>
          </a:p>
          <a:p>
            <a:pPr>
              <a:lnSpc>
                <a:spcPct val="72000"/>
              </a:lnSpc>
              <a:buSzPts val="2300"/>
              <a:defRPr sz="2300"/>
            </a:pPr>
            <a:r>
              <a:t>Zpětná vazba seminární práci kolegyně</a:t>
            </a:r>
          </a:p>
          <a:p>
            <a:pPr>
              <a:lnSpc>
                <a:spcPct val="72000"/>
              </a:lnSpc>
              <a:buSzPts val="2300"/>
              <a:defRPr sz="2300"/>
            </a:pPr>
          </a:p>
          <a:p>
            <a:pPr>
              <a:lnSpc>
                <a:spcPct val="72000"/>
              </a:lnSpc>
              <a:buSzPts val="2300"/>
              <a:defRPr sz="2300"/>
            </a:pPr>
            <a:r>
              <a:t>Kritéria hodnocení:</a:t>
            </a:r>
          </a:p>
          <a:p>
            <a:pPr>
              <a:lnSpc>
                <a:spcPct val="72000"/>
              </a:lnSpc>
              <a:buSzPts val="2300"/>
              <a:defRPr sz="2300"/>
            </a:pPr>
            <a:r>
              <a:t>autentičnost, formální správnost, citace z odborné</a:t>
            </a:r>
          </a:p>
          <a:p>
            <a:pPr>
              <a:lnSpc>
                <a:spcPct val="72000"/>
              </a:lnSpc>
              <a:buSzPts val="2300"/>
              <a:defRPr sz="2300"/>
            </a:pPr>
            <a:r>
              <a:t>literatury (alespoň 2 zdroje)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defTabSz="859536">
              <a:defRPr b="1" sz="3666"/>
            </a:pPr>
            <a:r>
              <a:t>Přehled alternativ dostupných v naší republice:</a:t>
            </a:r>
            <a:br/>
          </a:p>
        </p:txBody>
      </p:sp>
      <p:sp>
        <p:nvSpPr>
          <p:cNvPr id="122" name="Zástupný symbol pro text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114300">
              <a:lnSpc>
                <a:spcPct val="81000"/>
              </a:lnSpc>
              <a:buSzTx/>
              <a:buNone/>
              <a:defRPr b="1"/>
            </a:pPr>
            <a:r>
              <a:t>Waldorfská</a:t>
            </a:r>
            <a:r>
              <a:rPr b="0"/>
              <a:t> (MŠ, 1. i 2. stupeň ZŠ, SŠ)</a:t>
            </a:r>
            <a:br>
              <a:rPr b="0"/>
            </a:br>
            <a:r>
              <a:t>Montessori</a:t>
            </a:r>
            <a:r>
              <a:rPr b="0"/>
              <a:t> (MŠ, 1. i 2. st. ZŠ)</a:t>
            </a:r>
            <a:br>
              <a:rPr b="0"/>
            </a:br>
            <a:r>
              <a:t>Daltonská</a:t>
            </a:r>
            <a:r>
              <a:rPr b="0"/>
              <a:t> (MŠ, 1. i 2. st. ZŠ, SŠ)</a:t>
            </a:r>
            <a:br>
              <a:rPr b="0"/>
            </a:br>
            <a:r>
              <a:t>Jenská</a:t>
            </a:r>
            <a:r>
              <a:rPr b="0"/>
              <a:t> (1. st. ZŠ)</a:t>
            </a:r>
            <a:br>
              <a:rPr b="0"/>
            </a:br>
            <a:r>
              <a:rPr b="0"/>
              <a:t>(Tyto tzv. reformní školy ve světě vznikaly v 1. pol. 20. stol.)</a:t>
            </a:r>
            <a:endParaRPr b="0"/>
          </a:p>
          <a:p>
            <a:pPr marL="0" indent="114300">
              <a:lnSpc>
                <a:spcPct val="81000"/>
              </a:lnSpc>
              <a:buSzTx/>
              <a:buNone/>
              <a:defRPr b="1"/>
            </a:pPr>
            <a:r>
              <a:t>Začít spolu</a:t>
            </a:r>
            <a:r>
              <a:rPr b="0"/>
              <a:t> (MŠ, 1. st. ZŠ)</a:t>
            </a:r>
          </a:p>
          <a:p>
            <a:pPr marL="0" indent="114300">
              <a:lnSpc>
                <a:spcPct val="81000"/>
              </a:lnSpc>
              <a:buSzTx/>
              <a:buNone/>
            </a:pPr>
            <a:r>
              <a:t> </a:t>
            </a:r>
            <a:r>
              <a:rPr b="1"/>
              <a:t>Zdravá škola</a:t>
            </a:r>
            <a:r>
              <a:t> (MŠ, 1. i 2. st. ZŠ, SŠ)</a:t>
            </a:r>
            <a:br/>
            <a:r>
              <a:rPr b="1"/>
              <a:t>Integrovaná tematická výuka</a:t>
            </a:r>
            <a:r>
              <a:t> (MŠ, 1. st. ZŠ)</a:t>
            </a:r>
          </a:p>
          <a:p>
            <a:pPr marL="0" indent="114300">
              <a:lnSpc>
                <a:spcPct val="81000"/>
              </a:lnSpc>
              <a:buSzTx/>
              <a:buNone/>
              <a:defRPr b="1"/>
            </a:pPr>
            <a:r>
              <a:t>Lesní / přírodní škola</a:t>
            </a:r>
            <a:r>
              <a:rPr b="0"/>
              <a:t> (MŠ, SŠ)</a:t>
            </a:r>
            <a:endParaRPr b="0"/>
          </a:p>
          <a:p>
            <a:pPr marL="0" indent="114300">
              <a:lnSpc>
                <a:spcPct val="81000"/>
              </a:lnSpc>
              <a:buSzTx/>
              <a:buNone/>
              <a:defRPr b="1"/>
            </a:pPr>
            <a:r>
              <a:t>Pedagogika Emilia Reggio </a:t>
            </a:r>
            <a:r>
              <a:rPr b="0"/>
              <a:t>(MŠ)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Proč začaly vznikat alternativní školy?</a:t>
            </a:r>
          </a:p>
        </p:txBody>
      </p:sp>
      <p:sp>
        <p:nvSpPr>
          <p:cNvPr id="125" name="Zástupný symbol pro text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Co je podle Vás alternativní škola?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Montessori pedagogika</a:t>
            </a:r>
          </a:p>
        </p:txBody>
      </p:sp>
      <p:sp>
        <p:nvSpPr>
          <p:cNvPr id="128" name="Google Shape;97;p3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u="sng">
                <a:solidFill>
                  <a:srgbClr val="0563C1"/>
                </a:solidFill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Mladší tří let</a:t>
            </a:r>
          </a:p>
          <a:p>
            <a:pPr marL="228600" indent="-228600">
              <a:buSzTx/>
              <a:buNone/>
            </a:pPr>
          </a:p>
          <a:p>
            <a:pPr marL="228600" indent="-228600">
              <a:buSzTx/>
              <a:buNone/>
              <a:defRPr u="sng">
                <a:solidFill>
                  <a:srgbClr val="0563C1"/>
                </a:solidFill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Starší tří let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Waldorfská pedagogika</a:t>
            </a:r>
          </a:p>
        </p:txBody>
      </p:sp>
      <p:sp>
        <p:nvSpPr>
          <p:cNvPr id="131" name="Google Shape;103;p4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https://www.youtube.com/watch?v=BkrgkslnD9g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Lesní pedagogika</a:t>
            </a:r>
          </a:p>
        </p:txBody>
      </p:sp>
      <p:sp>
        <p:nvSpPr>
          <p:cNvPr id="134" name="Google Shape;109;p5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https://www.youtube.com/watch?v=9zat9ef1vHo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14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Pedagogika Emilia Reggio</a:t>
            </a:r>
          </a:p>
        </p:txBody>
      </p:sp>
      <p:sp>
        <p:nvSpPr>
          <p:cNvPr id="137" name="Google Shape;115;p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Tx/>
              <a:buNone/>
              <a:defRPr u="sng">
                <a:solidFill>
                  <a:srgbClr val="0563C1"/>
                </a:solidFill>
              </a:defRPr>
            </a:pPr>
          </a:p>
          <a:p>
            <a:pPr marL="0" indent="0">
              <a:buSzTx/>
              <a:buNone/>
              <a:defRPr u="sng">
                <a:solidFill>
                  <a:srgbClr val="0563C1"/>
                </a:solidFill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https://www.youtube.com/watch?v=Muaa9Wki1Xs</a:t>
            </a:r>
          </a:p>
          <a:p>
            <a:pPr marL="0" indent="0">
              <a:buSzTx/>
              <a:buNone/>
              <a:defRPr u="sng">
                <a:solidFill>
                  <a:srgbClr val="0563C1"/>
                </a:solidFill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https://www.youtube.com/watch?v=u8aAwjzZeuY</a:t>
            </a:r>
          </a:p>
          <a:p>
            <a:pPr marL="50800" indent="127000">
              <a:buSzTx/>
              <a:buNone/>
            </a:pPr>
          </a:p>
          <a:p>
            <a:pPr marL="50800" indent="127000">
              <a:buSzTx/>
              <a:buNone/>
            </a:pPr>
          </a:p>
          <a:p>
            <a:pPr marL="0" indent="0">
              <a:buSzTx/>
              <a:buNone/>
              <a:defRPr u="sng">
                <a:solidFill>
                  <a:srgbClr val="0563C1"/>
                </a:solidFill>
              </a:defRPr>
            </a:pPr>
            <a:r>
              <a:rPr>
                <a:uFill>
                  <a:solidFill>
                    <a:srgbClr val="0563C1"/>
                  </a:solidFill>
                </a:uFill>
                <a:hlinkClick r:id="rId4" invalidUrl="" action="" tgtFrame="" tooltip="" history="1" highlightClick="0" endSnd="0"/>
              </a:rPr>
              <a:t>Sto jazyků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0" name="Zástupný symbol pro text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Děkuji za pozornost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