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91" r:id="rId4"/>
    <p:sldId id="259" r:id="rId5"/>
    <p:sldId id="29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9" r:id="rId31"/>
    <p:sldId id="290" r:id="rId32"/>
    <p:sldId id="285" r:id="rId33"/>
    <p:sldId id="286" r:id="rId34"/>
    <p:sldId id="287" r:id="rId35"/>
    <p:sldId id="288" r:id="rId36"/>
    <p:sldId id="284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86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95F99-7104-403F-B1D0-29E222C72B08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8B876-FDAC-460E-A871-7824CAD34E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65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0B40F1-B92C-4246-9FF4-92B3DD5F9609}" type="slidenum">
              <a:rPr lang="cs-CZ" altLang="cs-CZ">
                <a:latin typeface="Calibri" pitchFamily="34" charset="0"/>
              </a:rPr>
              <a:pPr/>
              <a:t>15</a:t>
            </a:fld>
            <a:endParaRPr lang="cs-CZ" alt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42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42080E5-C6CB-41A9-A048-0A598C611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DEDD02E-7EF0-47D5-B6AE-EBEFDAEE6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84588FF-5336-42C8-B62F-C98E458B1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3F6-EAE8-4A0F-8EB0-797D9B7E762E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40AE57B-8D47-4F09-875D-D26F247F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FFA3CE8-369B-4F70-A9B8-0E824B43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ADFF-7859-4FFE-9CAC-169E156B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23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66AAD40-D8C7-4CD3-9E14-FBB46DB6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4350627-051E-4567-B5F3-9EF5CEE8F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730896E-FB39-4AE1-94D6-66A69CA0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3F6-EAE8-4A0F-8EB0-797D9B7E762E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5E0514C-6D49-4E1E-82FF-008470C9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DB0D0-D3A0-4BD6-B78E-7612EB473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ADFF-7859-4FFE-9CAC-169E156B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73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B0E16A55-AAC1-4FCA-930E-EFD9C1E67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106511C2-C39B-4695-8252-D19A4E767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BDA56C9-9196-4031-88D5-A9B1F11B6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3F6-EAE8-4A0F-8EB0-797D9B7E762E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F7033BA-6EC9-4B9B-9C3E-ADC5E741B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B247082-5BAC-4B6A-B769-372E5BDB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ADFF-7859-4FFE-9CAC-169E156B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09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B34ABA-7406-4100-ACE1-6C7919DB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486C925-40B7-4C55-8097-4C45CF463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379B03A-BC19-4DEC-98DE-BD6883AC1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3F6-EAE8-4A0F-8EB0-797D9B7E762E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C2DD325-DD25-4051-A3F1-6E22BFC4C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6CB7E13-FB98-4F29-818C-AFF375BAA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ADFF-7859-4FFE-9CAC-169E156B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03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54DD889-DCF0-4DF2-AE3E-E1D0969B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B808F42C-81AF-4C54-B98D-EA33DC155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2676E31-A4BD-449C-87E1-807E92D75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3F6-EAE8-4A0F-8EB0-797D9B7E762E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91EA517-49C7-4128-8C4A-BE5564ACA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7CB471-E7A5-4D61-B6C1-AB9534CD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ADFF-7859-4FFE-9CAC-169E156B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12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68D04EE-5D06-4309-9F05-AFBC6E21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484A36E-EF06-44C1-A010-0C70D7E98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965C13AF-9AB2-41C2-8787-2935EF78C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DCEC89C2-1053-42CD-BA4C-82C73156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3F6-EAE8-4A0F-8EB0-797D9B7E762E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733686E-3568-45CE-BCC1-D00946AA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95E55284-A009-4FAD-A971-04249D94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ADFF-7859-4FFE-9CAC-169E156B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466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7D1EEDB-BA7F-4013-AA0C-6C45D7C35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AFF403A-91ED-4A8C-B655-C60E1705C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A192633-7E8B-472E-B0EE-CAADA32A3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BAA00876-CB53-4251-838E-026C2BBC1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3A6AC862-6022-4D88-B9DE-A39C66AAA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07CAE7A0-CB08-4EC2-9B6F-117AEC61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3F6-EAE8-4A0F-8EB0-797D9B7E762E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81BF2394-0FA7-45FC-8A0D-31B3325DB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91249894-5807-49F3-81EC-08F7FDF8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ADFF-7859-4FFE-9CAC-169E156B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28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9C15915-54C5-40ED-A4DB-F2813D707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7C799F15-A5ED-48FF-B165-BDF3D8CF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3F6-EAE8-4A0F-8EB0-797D9B7E762E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04D4816-2E83-48D2-BC88-B5A2D317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502BC99-6FBB-4BF4-A3F7-0F1ADC97D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ADFF-7859-4FFE-9CAC-169E156B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58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771D0403-513C-46B4-8CBF-9CF00E69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3F6-EAE8-4A0F-8EB0-797D9B7E762E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C3706E40-76FA-41A5-BA62-18C8E11D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D1C3239D-251B-4108-9108-B1601A04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ADFF-7859-4FFE-9CAC-169E156B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31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46003E2-C943-4CDE-AE8A-DCB05598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001B16C-CA8F-477A-86FF-476972585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FF19B4F-5A86-46E0-A3BE-F5BC69B80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80064210-9EC7-47CA-BFA3-B27B84398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3F6-EAE8-4A0F-8EB0-797D9B7E762E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A7A9E0E-A075-4650-9306-069069FA6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C25D7B1-F54D-420F-9FCC-A32F2514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ADFF-7859-4FFE-9CAC-169E156B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89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462C6CB-F030-477D-8A4D-797F474DD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42BFE62F-3AD7-4ACC-B861-2441EB9192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F275F588-982F-49FC-BA60-D9B8B2525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8EA66676-1B64-441E-AEE3-327E80C0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3F6-EAE8-4A0F-8EB0-797D9B7E762E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B9E6DD38-D25D-42C9-9BDE-F12EB156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FFF4DB0B-3F4F-4BBE-923A-037DE1FC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ADFF-7859-4FFE-9CAC-169E156B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78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00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A334E8BF-6219-43AC-8B4D-4510F11C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FB7C9F3E-E9DE-4C51-BA2C-872AF1100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E074F06-49DA-478B-8E9E-62FB90374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553F6-EAE8-4A0F-8EB0-797D9B7E762E}" type="datetimeFigureOut">
              <a:rPr lang="cs-CZ" smtClean="0"/>
              <a:t>04.11.2020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2EEC88CF-13D0-4671-96DF-82CA22A06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7546E29-C23F-4DCD-9887-EA7FF3033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AADFF-7859-4FFE-9CAC-169E156B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41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anatomie-srdce-2a" TargetMode="External"/><Relationship Id="rId13" Type="http://schemas.openxmlformats.org/officeDocument/2006/relationships/hyperlink" Target="anatomie-srdce-6a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anatomie-srdce-3a" TargetMode="External"/><Relationship Id="rId12" Type="http://schemas.openxmlformats.org/officeDocument/2006/relationships/hyperlink" Target="anatomie-srdce-9a" TargetMode="External"/><Relationship Id="rId17" Type="http://schemas.openxmlformats.org/officeDocument/2006/relationships/image" Target="../media/image1.png"/><Relationship Id="rId2" Type="http://schemas.openxmlformats.org/officeDocument/2006/relationships/audio" Target="../media/media26.m4a"/><Relationship Id="rId16" Type="http://schemas.openxmlformats.org/officeDocument/2006/relationships/hyperlink" Target="https://cs.wikipedia.org/w/index.php?title=Biologicky_aktivn%C3%AD_l%C3%A1tka&amp;action=edit&amp;redlink=1" TargetMode="External"/><Relationship Id="rId1" Type="http://schemas.microsoft.com/office/2007/relationships/media" Target="../media/media26.m4a"/><Relationship Id="rId6" Type="http://schemas.openxmlformats.org/officeDocument/2006/relationships/hyperlink" Target="anatomie-srdce-1a" TargetMode="External"/><Relationship Id="rId11" Type="http://schemas.openxmlformats.org/officeDocument/2006/relationships/hyperlink" Target="anatomie-srdce-4a" TargetMode="External"/><Relationship Id="rId5" Type="http://schemas.openxmlformats.org/officeDocument/2006/relationships/image" Target="../media/image12.jpeg"/><Relationship Id="rId15" Type="http://schemas.openxmlformats.org/officeDocument/2006/relationships/hyperlink" Target="anatomie-srdce-10a" TargetMode="External"/><Relationship Id="rId10" Type="http://schemas.openxmlformats.org/officeDocument/2006/relationships/hyperlink" Target="anatomie-srdce-7a" TargetMode="External"/><Relationship Id="rId4" Type="http://schemas.openxmlformats.org/officeDocument/2006/relationships/image" Target="../media/image11.jpeg"/><Relationship Id="rId9" Type="http://schemas.openxmlformats.org/officeDocument/2006/relationships/hyperlink" Target="anatomie-srdce-5a" TargetMode="External"/><Relationship Id="rId14" Type="http://schemas.openxmlformats.org/officeDocument/2006/relationships/hyperlink" Target="anatomie-srdce-8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anatomie-srdce-5a" TargetMode="External"/><Relationship Id="rId13" Type="http://schemas.openxmlformats.org/officeDocument/2006/relationships/hyperlink" Target="anatomie-srdce-8a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anatomie-srdce-2a" TargetMode="External"/><Relationship Id="rId12" Type="http://schemas.openxmlformats.org/officeDocument/2006/relationships/hyperlink" Target="anatomie-srdce-6a" TargetMode="External"/><Relationship Id="rId2" Type="http://schemas.openxmlformats.org/officeDocument/2006/relationships/audio" Target="../media/media7.m4a"/><Relationship Id="rId16" Type="http://schemas.openxmlformats.org/officeDocument/2006/relationships/image" Target="../media/image1.png"/><Relationship Id="rId1" Type="http://schemas.microsoft.com/office/2007/relationships/media" Target="../media/media7.m4a"/><Relationship Id="rId6" Type="http://schemas.openxmlformats.org/officeDocument/2006/relationships/hyperlink" Target="anatomie-srdce-3a" TargetMode="External"/><Relationship Id="rId11" Type="http://schemas.openxmlformats.org/officeDocument/2006/relationships/hyperlink" Target="anatomie-srdce-9a" TargetMode="External"/><Relationship Id="rId5" Type="http://schemas.openxmlformats.org/officeDocument/2006/relationships/hyperlink" Target="anatomie-srdce-1a" TargetMode="External"/><Relationship Id="rId15" Type="http://schemas.openxmlformats.org/officeDocument/2006/relationships/hyperlink" Target="https://cs.wikipedia.org/w/index.php?title=Biologicky_aktivn%C3%AD_l%C3%A1tka&amp;action=edit&amp;redlink=1" TargetMode="External"/><Relationship Id="rId10" Type="http://schemas.openxmlformats.org/officeDocument/2006/relationships/hyperlink" Target="anatomie-srdce-4a" TargetMode="External"/><Relationship Id="rId4" Type="http://schemas.openxmlformats.org/officeDocument/2006/relationships/image" Target="../media/image5.png"/><Relationship Id="rId9" Type="http://schemas.openxmlformats.org/officeDocument/2006/relationships/hyperlink" Target="anatomie-srdce-7a" TargetMode="External"/><Relationship Id="rId14" Type="http://schemas.openxmlformats.org/officeDocument/2006/relationships/hyperlink" Target="anatomie-srdce-10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1"/>
          <p:cNvSpPr txBox="1">
            <a:spLocks noChangeArrowheads="1"/>
          </p:cNvSpPr>
          <p:nvPr/>
        </p:nvSpPr>
        <p:spPr bwMode="auto">
          <a:xfrm>
            <a:off x="5105401" y="2743200"/>
            <a:ext cx="168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sz="3200"/>
              <a:t>Dýchání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9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9"/>
    </mc:Choice>
    <mc:Fallback>
      <p:transition spd="slow" advTm="14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Průdušky</a:t>
            </a:r>
          </a:p>
        </p:txBody>
      </p:sp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vystlány sliznicí (opatřena řasinkami) </a:t>
            </a:r>
          </a:p>
          <a:p>
            <a:pPr eaLnBrk="1" hangingPunct="1"/>
            <a:r>
              <a:rPr lang="cs-CZ" altLang="cs-CZ" sz="2400"/>
              <a:t>stěny – vyztuženy neuzavřitelnými chrupavčitými prstenci </a:t>
            </a:r>
          </a:p>
          <a:p>
            <a:pPr eaLnBrk="1" hangingPunct="1"/>
            <a:r>
              <a:rPr lang="cs-CZ" altLang="cs-CZ" sz="2400"/>
              <a:t>vnitřní vrstva stěn obsahuje hladkou svalovinu 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</a:t>
            </a:r>
          </a:p>
        </p:txBody>
      </p:sp>
      <p:pic>
        <p:nvPicPr>
          <p:cNvPr id="12292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9052" r="52362" b="15350"/>
          <a:stretch>
            <a:fillRect/>
          </a:stretch>
        </p:blipFill>
        <p:spPr bwMode="auto">
          <a:xfrm>
            <a:off x="7608889" y="2747963"/>
            <a:ext cx="2541587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71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69"/>
    </mc:Choice>
    <mc:Fallback>
      <p:transition spd="slow" advTm="1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Průdušinky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</a:t>
            </a:r>
            <a:r>
              <a:rPr lang="cs-CZ" altLang="cs-CZ" sz="2400"/>
              <a:t>stěny se vyklenují do tenkostěnných plicních sklípků</a:t>
            </a:r>
          </a:p>
        </p:txBody>
      </p:sp>
      <p:pic>
        <p:nvPicPr>
          <p:cNvPr id="41988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3028950"/>
            <a:ext cx="38608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7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25"/>
    </mc:Choice>
    <mc:Fallback>
      <p:transition spd="slow" advTm="1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Plíce</a:t>
            </a:r>
          </a:p>
        </p:txBody>
      </p:sp>
      <p:sp>
        <p:nvSpPr>
          <p:cNvPr id="430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/>
              <a:t>párový orgán  </a:t>
            </a:r>
          </a:p>
          <a:p>
            <a:pPr eaLnBrk="1" hangingPunct="1"/>
            <a:r>
              <a:rPr lang="cs-CZ" altLang="cs-CZ" sz="2400" dirty="0"/>
              <a:t> umístěny v hrudním koši </a:t>
            </a:r>
          </a:p>
          <a:p>
            <a:pPr eaLnBrk="1" hangingPunct="1"/>
            <a:r>
              <a:rPr lang="cs-CZ" altLang="cs-CZ" sz="2400" dirty="0"/>
              <a:t> pravá plíce – rozdělena vazivovými přepážkami na tři laloky </a:t>
            </a:r>
          </a:p>
          <a:p>
            <a:pPr eaLnBrk="1" hangingPunct="1"/>
            <a:r>
              <a:rPr lang="cs-CZ" altLang="cs-CZ" sz="2400" dirty="0"/>
              <a:t> levá plíce – dva laloky  </a:t>
            </a:r>
          </a:p>
          <a:p>
            <a:pPr eaLnBrk="1" hangingPunct="1"/>
            <a:r>
              <a:rPr lang="cs-CZ" altLang="cs-CZ" sz="2400" dirty="0"/>
              <a:t>plicní tkáň – plicní sklípky (přenos dýchacích plynů mezi vzduchem z vnějšího prostředí a </a:t>
            </a:r>
            <a:r>
              <a:rPr lang="cs-CZ" altLang="cs-CZ" sz="2400" dirty="0" smtClean="0"/>
              <a:t>krví (vlásečnice)) </a:t>
            </a:r>
            <a:endParaRPr lang="cs-CZ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3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4"/>
    </mc:Choice>
    <mc:Fallback>
      <p:transition spd="slow" advTm="1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>
          <a:xfrm>
            <a:off x="850392" y="133477"/>
            <a:ext cx="10515600" cy="5492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dirty="0"/>
              <a:t>Plíce</a:t>
            </a:r>
          </a:p>
        </p:txBody>
      </p:sp>
      <p:pic>
        <p:nvPicPr>
          <p:cNvPr id="4403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273" y="753251"/>
            <a:ext cx="5553866" cy="5969016"/>
          </a:xfrm>
        </p:spPr>
      </p:pic>
      <p:sp>
        <p:nvSpPr>
          <p:cNvPr id="2" name="Obdélník 1"/>
          <p:cNvSpPr/>
          <p:nvPr/>
        </p:nvSpPr>
        <p:spPr>
          <a:xfrm>
            <a:off x="6522720" y="1337102"/>
            <a:ext cx="53774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Epiteliální vrstva buněk váčků těsně přiléhá k endoteliálním buňkám krevních kapilár (</a:t>
            </a:r>
            <a:r>
              <a:rPr lang="cs-CZ" sz="2000" dirty="0" err="1"/>
              <a:t>alveolokapilární</a:t>
            </a:r>
            <a:r>
              <a:rPr lang="cs-CZ" sz="2000" dirty="0"/>
              <a:t> stěna – 1 </a:t>
            </a:r>
            <a:r>
              <a:rPr lang="el-GR" sz="2000" dirty="0"/>
              <a:t>μ</a:t>
            </a:r>
            <a:r>
              <a:rPr lang="cs-CZ" sz="2000" dirty="0"/>
              <a:t>m) – plocha 90 m2 (&gt; 40krát). Rychlá difúze podle koncentračního spádu (1/1000 sekundy</a:t>
            </a:r>
            <a:r>
              <a:rPr lang="cs-CZ" sz="2000" dirty="0" smtClean="0"/>
              <a:t>)</a:t>
            </a:r>
            <a:endParaRPr lang="cs-CZ" sz="2000" dirty="0"/>
          </a:p>
          <a:p>
            <a:r>
              <a:rPr lang="cs-CZ" sz="2000" dirty="0"/>
              <a:t>Přesun plynů - dýchací pohyby. </a:t>
            </a:r>
          </a:p>
          <a:p>
            <a:r>
              <a:rPr lang="cs-CZ" sz="2000" dirty="0"/>
              <a:t>Vdech (</a:t>
            </a:r>
            <a:r>
              <a:rPr lang="cs-CZ" sz="2000" dirty="0" err="1"/>
              <a:t>inspirium</a:t>
            </a:r>
            <a:r>
              <a:rPr lang="cs-CZ" sz="2000" dirty="0"/>
              <a:t>) x výdech (ex-)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6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40"/>
    </mc:Choice>
    <mc:Fallback>
      <p:transition spd="slow" advTm="7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Plíce</a:t>
            </a:r>
          </a:p>
        </p:txBody>
      </p:sp>
      <p:sp>
        <p:nvSpPr>
          <p:cNvPr id="450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</a:t>
            </a:r>
            <a:r>
              <a:rPr lang="cs-CZ" altLang="cs-CZ" sz="2400"/>
              <a:t>na povrchu kryty poplicnicí (vazivová blána)</a:t>
            </a:r>
          </a:p>
          <a:p>
            <a:pPr eaLnBrk="1" hangingPunct="1"/>
            <a:r>
              <a:rPr lang="cs-CZ" altLang="cs-CZ" sz="2400"/>
              <a:t> dutina hrudní je pokryt vazivovou blánou – pohrudnice </a:t>
            </a:r>
          </a:p>
          <a:p>
            <a:pPr eaLnBrk="1" hangingPunct="1"/>
            <a:r>
              <a:rPr lang="cs-CZ" altLang="cs-CZ" sz="2400"/>
              <a:t> mezi nimi je pohrudniční dutina – vyplněna tekutinou </a:t>
            </a:r>
          </a:p>
          <a:p>
            <a:pPr eaLnBrk="1" hangingPunct="1"/>
            <a:r>
              <a:rPr lang="cs-CZ" altLang="cs-CZ" sz="2400"/>
              <a:t> podtlak mezi blánami – plíce rozepjaté </a:t>
            </a:r>
          </a:p>
          <a:p>
            <a:pPr eaLnBrk="1" hangingPunct="1"/>
            <a:r>
              <a:rPr lang="cs-CZ" altLang="cs-CZ" sz="2400"/>
              <a:t> pneumotorax – do pleurální dutiny se dostane vzduch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4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59"/>
    </mc:Choice>
    <mc:Fallback>
      <p:transition spd="slow" advTm="3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Plíce</a:t>
            </a:r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</a:t>
            </a:r>
            <a:r>
              <a:rPr lang="cs-CZ" altLang="cs-CZ" sz="2400"/>
              <a:t>k respiraci  je důležité: </a:t>
            </a:r>
          </a:p>
          <a:p>
            <a:pPr eaLnBrk="1" hangingPunct="1"/>
            <a:r>
              <a:rPr lang="cs-CZ" altLang="cs-CZ" sz="2400"/>
              <a:t> plicní ventilace (výměna vzduchu v plicních sklípcích při nádechu a výdechu) </a:t>
            </a:r>
          </a:p>
          <a:p>
            <a:pPr eaLnBrk="1" hangingPunct="1"/>
            <a:r>
              <a:rPr lang="cs-CZ" altLang="cs-CZ" sz="2400"/>
              <a:t> plicní perfuze – přívod krve ke sklípkům</a:t>
            </a:r>
          </a:p>
          <a:p>
            <a:pPr eaLnBrk="1" hangingPunct="1"/>
            <a:r>
              <a:rPr lang="cs-CZ" altLang="cs-CZ" sz="2400"/>
              <a:t> plicní difůze (přestup dýchacích plynů přes membrány stěn plicních sklípků a vlásečnic)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3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17"/>
    </mc:Choice>
    <mc:Fallback>
      <p:transition spd="slow" advTm="40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Nádech</a:t>
            </a:r>
          </a:p>
        </p:txBody>
      </p:sp>
      <p:sp>
        <p:nvSpPr>
          <p:cNvPr id="481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hlavní dýchací svaly roztáhnou prostor, kde jsou plíce </a:t>
            </a:r>
          </a:p>
          <a:p>
            <a:pPr eaLnBrk="1" hangingPunct="1"/>
            <a:r>
              <a:rPr lang="cs-CZ" altLang="cs-CZ"/>
              <a:t> bránice - odděluje dutinu hrudní od břišní </a:t>
            </a:r>
          </a:p>
          <a:p>
            <a:pPr eaLnBrk="1" hangingPunct="1">
              <a:buFontTx/>
              <a:buNone/>
            </a:pPr>
            <a:r>
              <a:rPr lang="cs-CZ" altLang="cs-CZ"/>
              <a:t>                   - snížení – vzduch je do plic nasáván </a:t>
            </a:r>
          </a:p>
          <a:p>
            <a:pPr eaLnBrk="1" hangingPunct="1"/>
            <a:r>
              <a:rPr lang="cs-CZ" altLang="cs-CZ"/>
              <a:t> zevní mezižeberní svaly - zvedají žebra </a:t>
            </a:r>
          </a:p>
          <a:p>
            <a:pPr eaLnBrk="1" hangingPunct="1"/>
            <a:r>
              <a:rPr lang="cs-CZ" altLang="cs-CZ"/>
              <a:t> plíce jsou roztahovány, vzduch je nasáván do plicních sklípků </a:t>
            </a:r>
          </a:p>
          <a:p>
            <a:pPr eaLnBrk="1" hangingPunct="1"/>
            <a:endParaRPr lang="cs-CZ" alt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934B7961-A4FD-4485-96AD-7A99DF0D2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042" y="139528"/>
            <a:ext cx="3084843" cy="3237257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5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02"/>
    </mc:Choice>
    <mc:Fallback>
      <p:transition spd="slow" advTm="24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9514" y="450851"/>
            <a:ext cx="5761037" cy="6056313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4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70"/>
    </mc:Choice>
    <mc:Fallback>
      <p:transition spd="slow" advTm="1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Výdech</a:t>
            </a:r>
          </a:p>
        </p:txBody>
      </p:sp>
      <p:sp>
        <p:nvSpPr>
          <p:cNvPr id="501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pasivní děj </a:t>
            </a:r>
          </a:p>
          <a:p>
            <a:pPr eaLnBrk="1" hangingPunct="1"/>
            <a:r>
              <a:rPr lang="cs-CZ" altLang="cs-CZ" sz="2400"/>
              <a:t> svaly se uvolní, plíce se mohou smrštit, vytlačit vzduch ze sklípků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5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3"/>
    </mc:Choice>
    <mc:Fallback>
      <p:transition spd="slow" advTm="11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Spirometrie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altLang="cs-CZ" sz="2400" dirty="0"/>
              <a:t>vyšetřovací metoda </a:t>
            </a:r>
          </a:p>
          <a:p>
            <a:pPr>
              <a:defRPr/>
            </a:pPr>
            <a:r>
              <a:rPr lang="cs-CZ" altLang="cs-CZ" sz="2400" dirty="0"/>
              <a:t>informace o kapacitě plic  </a:t>
            </a:r>
          </a:p>
          <a:p>
            <a:pPr>
              <a:defRPr/>
            </a:pPr>
            <a:r>
              <a:rPr lang="cs-CZ" altLang="cs-CZ" sz="2400" b="1" dirty="0"/>
              <a:t>Vitální kapacita plic</a:t>
            </a:r>
            <a:r>
              <a:rPr lang="cs-CZ" altLang="cs-CZ" sz="2400" dirty="0"/>
              <a:t> (VC – </a:t>
            </a:r>
            <a:r>
              <a:rPr lang="cs-CZ" altLang="cs-CZ" sz="2400" dirty="0" err="1"/>
              <a:t>vital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capacity</a:t>
            </a:r>
            <a:r>
              <a:rPr lang="cs-CZ" altLang="cs-CZ" sz="2400" dirty="0"/>
              <a:t>; l, ml)  = objem vzduchu, který vydechneme s maximálním úsilím po předchozím maximálním nádechu. </a:t>
            </a:r>
          </a:p>
          <a:p>
            <a:pPr>
              <a:defRPr/>
            </a:pPr>
            <a:r>
              <a:rPr lang="cs-CZ" altLang="cs-CZ" sz="2400" dirty="0"/>
              <a:t> hodnoty závisí na pohlaví, věku, trénovanosti,… </a:t>
            </a:r>
          </a:p>
          <a:p>
            <a:pPr>
              <a:defRPr/>
            </a:pPr>
            <a:r>
              <a:rPr lang="cs-CZ" altLang="cs-CZ" sz="2400" dirty="0"/>
              <a:t>objem vzduchu – vliv </a:t>
            </a:r>
            <a:r>
              <a:rPr lang="cs-CZ" altLang="cs-CZ" sz="2400" dirty="0" err="1"/>
              <a:t>atmosferický</a:t>
            </a:r>
            <a:r>
              <a:rPr lang="cs-CZ" altLang="cs-CZ" sz="2400" dirty="0"/>
              <a:t> tlak, teplota </a:t>
            </a:r>
          </a:p>
          <a:p>
            <a:pPr marL="0" indent="0">
              <a:buNone/>
              <a:defRPr/>
            </a:pPr>
            <a:endParaRPr lang="cs-CZ" altLang="cs-CZ" dirty="0"/>
          </a:p>
          <a:p>
            <a:pPr>
              <a:buNone/>
              <a:defRPr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6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00"/>
    </mc:Choice>
    <mc:Fallback>
      <p:transition spd="slow" advTm="5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443061" y="475802"/>
            <a:ext cx="10840824" cy="620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76176" bIns="0" anchor="ctr">
            <a:spAutoFit/>
          </a:bodyPr>
          <a:lstStyle/>
          <a:p>
            <a:pPr indent="449263">
              <a:tabLst>
                <a:tab pos="276225" algn="l"/>
              </a:tabLst>
            </a:pPr>
            <a:r>
              <a:rPr lang="cs-CZ" altLang="cs-CZ" sz="2000" b="1" dirty="0"/>
              <a:t>Dýchání</a:t>
            </a:r>
            <a:endParaRPr lang="cs-CZ" altLang="cs-CZ" sz="2000" dirty="0"/>
          </a:p>
          <a:p>
            <a:pPr indent="449263">
              <a:tabLst>
                <a:tab pos="276225" algn="l"/>
              </a:tabLst>
            </a:pPr>
            <a:endParaRPr lang="cs-CZ" altLang="cs-CZ" sz="2000" dirty="0"/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Energie pro životní pochody – oxidace (O</a:t>
            </a:r>
            <a:r>
              <a:rPr lang="cs-CZ" altLang="cs-CZ" sz="2000" baseline="-20000" dirty="0"/>
              <a:t>2</a:t>
            </a:r>
            <a:r>
              <a:rPr lang="cs-CZ" altLang="cs-CZ" sz="2000" dirty="0"/>
              <a:t>) organických látek </a:t>
            </a:r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Příjem O</a:t>
            </a:r>
            <a:r>
              <a:rPr lang="cs-CZ" altLang="cs-CZ" sz="2000" baseline="-20000" dirty="0"/>
              <a:t>2</a:t>
            </a:r>
            <a:r>
              <a:rPr lang="cs-CZ" altLang="cs-CZ" sz="2000" dirty="0"/>
              <a:t> – dýchací mechanismy (+ výdej CO</a:t>
            </a:r>
            <a:r>
              <a:rPr lang="cs-CZ" altLang="cs-CZ" sz="2000" baseline="-20000" dirty="0"/>
              <a:t>2</a:t>
            </a:r>
            <a:r>
              <a:rPr lang="cs-CZ" altLang="cs-CZ" sz="2000" dirty="0"/>
              <a:t>, udržování pH)</a:t>
            </a:r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 a) ze vzduchu (20,95% O</a:t>
            </a:r>
            <a:r>
              <a:rPr lang="cs-CZ" altLang="cs-CZ" sz="2000" baseline="-20000" dirty="0"/>
              <a:t>2</a:t>
            </a:r>
            <a:r>
              <a:rPr lang="cs-CZ" altLang="cs-CZ" sz="2000" dirty="0"/>
              <a:t>, 78,01 N</a:t>
            </a:r>
            <a:r>
              <a:rPr lang="cs-CZ" altLang="cs-CZ" sz="2000" baseline="-20000" dirty="0"/>
              <a:t>2</a:t>
            </a:r>
            <a:r>
              <a:rPr lang="cs-CZ" altLang="cs-CZ" sz="2000" dirty="0"/>
              <a:t>, 0,03 CO</a:t>
            </a:r>
            <a:r>
              <a:rPr lang="cs-CZ" altLang="cs-CZ" sz="2000" baseline="-20000" dirty="0"/>
              <a:t>2</a:t>
            </a:r>
            <a:r>
              <a:rPr lang="cs-CZ" altLang="cs-CZ" sz="2000" dirty="0"/>
              <a:t> + 0,9 Ar, Ne …)</a:t>
            </a:r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 b) z vody – (závisí na t, salinitě, tlaku … </a:t>
            </a:r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	- </a:t>
            </a:r>
            <a:r>
              <a:rPr lang="cs-CZ" altLang="cs-CZ" sz="2000" dirty="0" smtClean="0"/>
              <a:t>sladká - </a:t>
            </a:r>
            <a:r>
              <a:rPr lang="cs-CZ" altLang="cs-CZ" sz="2000" dirty="0"/>
              <a:t>15 </a:t>
            </a:r>
            <a:r>
              <a:rPr lang="cs-CZ" altLang="cs-CZ" sz="2000" baseline="30000" dirty="0" err="1"/>
              <a:t>o</a:t>
            </a:r>
            <a:r>
              <a:rPr lang="cs-CZ" altLang="cs-CZ" sz="2000" dirty="0" err="1"/>
              <a:t>C</a:t>
            </a:r>
            <a:r>
              <a:rPr lang="cs-CZ" altLang="cs-CZ" sz="2000" dirty="0"/>
              <a:t> – 0,7 % O</a:t>
            </a:r>
            <a:r>
              <a:rPr lang="cs-CZ" altLang="cs-CZ" sz="2000" baseline="-20000" dirty="0"/>
              <a:t>2</a:t>
            </a:r>
            <a:r>
              <a:rPr lang="cs-CZ" altLang="cs-CZ" sz="2000" dirty="0"/>
              <a:t> + 1,36 % N</a:t>
            </a:r>
            <a:r>
              <a:rPr lang="cs-CZ" altLang="cs-CZ" sz="2000" baseline="-20000" dirty="0"/>
              <a:t>2</a:t>
            </a:r>
            <a:r>
              <a:rPr lang="cs-CZ" altLang="cs-CZ" sz="2000" dirty="0"/>
              <a:t>) </a:t>
            </a:r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Se zvětšováním tělesných rozměrů → nedostatek O</a:t>
            </a:r>
            <a:r>
              <a:rPr lang="cs-CZ" altLang="cs-CZ" sz="2000" baseline="-20000" dirty="0"/>
              <a:t>2</a:t>
            </a:r>
            <a:endParaRPr lang="cs-CZ" altLang="cs-CZ" sz="2000" dirty="0"/>
          </a:p>
          <a:p>
            <a:pPr indent="449263">
              <a:tabLst>
                <a:tab pos="276225" algn="l"/>
              </a:tabLst>
            </a:pPr>
            <a:endParaRPr lang="cs-CZ" altLang="cs-CZ" sz="2000" dirty="0"/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Fylogeneticky </a:t>
            </a:r>
            <a:r>
              <a:rPr lang="cs-CZ" altLang="cs-CZ" sz="2000" dirty="0" smtClean="0"/>
              <a:t>nezbytnost </a:t>
            </a:r>
            <a:r>
              <a:rPr lang="cs-CZ" altLang="cs-CZ" sz="2000" dirty="0"/>
              <a:t>zvýšení výkonnosti výměny plynů: </a:t>
            </a:r>
            <a:r>
              <a:rPr lang="cs-CZ" altLang="cs-CZ" sz="2000" b="1" dirty="0" smtClean="0"/>
              <a:t>Náhrada </a:t>
            </a:r>
            <a:r>
              <a:rPr lang="cs-CZ" altLang="cs-CZ" sz="2000" b="1" dirty="0"/>
              <a:t>pomalé difúze plynů ve vodním prostředí tkání difúzí plynů ve vzduchu </a:t>
            </a:r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1. zvětšení dýchacího povrchu </a:t>
            </a:r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   	A) </a:t>
            </a:r>
            <a:r>
              <a:rPr lang="cs-CZ" altLang="cs-CZ" sz="2000" dirty="0" smtClean="0"/>
              <a:t>na vnější str. </a:t>
            </a:r>
            <a:r>
              <a:rPr lang="cs-CZ" altLang="cs-CZ" sz="2000" dirty="0"/>
              <a:t>– vodní živočichové - žábry</a:t>
            </a:r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	B) dovnitř – suchozemští živočichové</a:t>
            </a:r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 		a) plíce</a:t>
            </a:r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 		b) tracheje</a:t>
            </a:r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2. udržování vysokého difúzního spádu plynů na vnější dýchací ploše </a:t>
            </a:r>
          </a:p>
          <a:p>
            <a:pPr indent="449263">
              <a:tabLst>
                <a:tab pos="276225" algn="l"/>
              </a:tabLst>
            </a:pPr>
            <a:r>
              <a:rPr lang="cs-CZ" altLang="cs-CZ" sz="2000" dirty="0"/>
              <a:t>3. přenos plynů tělní tekutinou s látkou s vysokou  vázací schopností pro plyny </a:t>
            </a:r>
          </a:p>
          <a:p>
            <a:pPr indent="449263">
              <a:tabLst>
                <a:tab pos="276225" algn="l"/>
              </a:tabLst>
            </a:pPr>
            <a:endParaRPr lang="cs-CZ" altLang="cs-CZ" sz="2000" dirty="0"/>
          </a:p>
          <a:p>
            <a:pPr indent="449263">
              <a:tabLst>
                <a:tab pos="276225" algn="l"/>
              </a:tabLst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4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939"/>
    </mc:Choice>
    <mc:Fallback>
      <p:transition spd="slow" advTm="204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Vitální kapacita plic (VC)</a:t>
            </a:r>
          </a:p>
        </p:txBody>
      </p:sp>
      <p:sp>
        <p:nvSpPr>
          <p:cNvPr id="522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průměrná hodnota – ženy 3-4 l, muži 4-5,5 l </a:t>
            </a:r>
          </a:p>
          <a:p>
            <a:pPr eaLnBrk="1" hangingPunct="1"/>
            <a:r>
              <a:rPr lang="cs-CZ" altLang="cs-CZ" sz="2400"/>
              <a:t>trénink – až 6 l  u plavců až 8 l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9"/>
    </mc:Choice>
    <mc:Fallback>
      <p:transition spd="slow" advTm="6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Spirometrie</a:t>
            </a:r>
          </a:p>
        </p:txBody>
      </p:sp>
      <p:sp>
        <p:nvSpPr>
          <p:cNvPr id="532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usilovná vitální kapacita plic </a:t>
            </a:r>
            <a:r>
              <a:rPr lang="cs-CZ" altLang="cs-CZ" sz="2400" b="1"/>
              <a:t>FVC</a:t>
            </a:r>
          </a:p>
          <a:p>
            <a:pPr eaLnBrk="1" hangingPunct="1"/>
            <a:r>
              <a:rPr lang="cs-CZ" altLang="cs-CZ" sz="2400" b="1"/>
              <a:t>FEV1 </a:t>
            </a:r>
            <a:r>
              <a:rPr lang="cs-CZ" altLang="cs-CZ" sz="2400"/>
              <a:t>(litry, procenta): usilovně vydechnutý objem vzduchu za první sekundu</a:t>
            </a:r>
          </a:p>
          <a:p>
            <a:pPr eaLnBrk="1" hangingPunct="1"/>
            <a:r>
              <a:rPr lang="cs-CZ" altLang="cs-CZ" sz="2400"/>
              <a:t>zjištění </a:t>
            </a:r>
            <a:r>
              <a:rPr lang="cs-CZ" altLang="cs-CZ" sz="2400" b="1"/>
              <a:t>PEF </a:t>
            </a:r>
            <a:r>
              <a:rPr lang="cs-CZ" altLang="cs-CZ" sz="2400"/>
              <a:t>(litry za sekundu, procenta): vrcholový výdechový průtok, nejvyšší rychlost na vrcholu usilovného výdechu</a:t>
            </a:r>
          </a:p>
          <a:p>
            <a:pPr eaLnBrk="1" hangingPunct="1">
              <a:buFontTx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6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54"/>
    </mc:Choice>
    <mc:Fallback>
      <p:transition spd="slow" advTm="18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Spirometrie</a:t>
            </a:r>
          </a:p>
        </p:txBody>
      </p:sp>
      <p:sp>
        <p:nvSpPr>
          <p:cNvPr id="542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FVC ideálně 100%</a:t>
            </a:r>
          </a:p>
          <a:p>
            <a:pPr eaLnBrk="1" hangingPunct="1"/>
            <a:r>
              <a:rPr lang="cs-CZ" altLang="cs-CZ" sz="2400"/>
              <a:t>FEV1: normální hodnoty min. 80% FVC</a:t>
            </a:r>
          </a:p>
          <a:p>
            <a:pPr eaLnBrk="1" hangingPunct="1"/>
            <a:r>
              <a:rPr lang="cs-CZ" altLang="cs-CZ" sz="2400"/>
              <a:t>snížené hodnoty = obstrukční ventilační porucha OVP (astma bronchiale, bronchitida), ukazuje na snížený průtok vzduchu dýchacími cestami.</a:t>
            </a:r>
          </a:p>
          <a:p>
            <a:pPr eaLnBrk="1" hangingPunct="1"/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9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5"/>
    </mc:Choice>
    <mc:Fallback>
      <p:transition spd="slow" advTm="5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Spirometrie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PEF – snížená hodnota vypovídá o stavu průchodnosti průdušek, při jejich zúžení PEF klesá</a:t>
            </a:r>
          </a:p>
          <a:p>
            <a:pPr eaLnBrk="1" hangingPunct="1"/>
            <a:r>
              <a:rPr lang="cs-CZ" altLang="cs-CZ" sz="2400"/>
              <a:t>po léčbě se hodnota úměrně zlepšuje</a:t>
            </a:r>
          </a:p>
          <a:p>
            <a:pPr eaLnBrk="1" hangingPunct="1"/>
            <a:r>
              <a:rPr lang="cs-CZ" altLang="cs-CZ" sz="2400"/>
              <a:t>normální hodnoty podle věku, pohlaví a výšky postavy (min. 80%)</a:t>
            </a:r>
          </a:p>
          <a:p>
            <a:pPr eaLnBrk="1" hangingPunct="1"/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8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2"/>
    </mc:Choice>
    <mc:Fallback>
      <p:transition spd="slow" advTm="4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altLang="cs-CZ"/>
              <a:t>Reakce a adaptace dýchacího systému na zátěž</a:t>
            </a:r>
          </a:p>
        </p:txBody>
      </p:sp>
      <p:sp>
        <p:nvSpPr>
          <p:cNvPr id="56323" name="Zástupný symbol pro obsah 2"/>
          <p:cNvSpPr>
            <a:spLocks noGrp="1"/>
          </p:cNvSpPr>
          <p:nvPr>
            <p:ph idx="1"/>
          </p:nvPr>
        </p:nvSpPr>
        <p:spPr>
          <a:xfrm>
            <a:off x="2279650" y="1989138"/>
            <a:ext cx="6711950" cy="4195762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dechová frekvence </a:t>
            </a:r>
          </a:p>
          <a:p>
            <a:pPr eaLnBrk="1" hangingPunct="1"/>
            <a:r>
              <a:rPr lang="cs-CZ" altLang="cs-CZ" sz="2400" dirty="0"/>
              <a:t>klidová dechová frekvence – 16 dechů/min </a:t>
            </a:r>
          </a:p>
          <a:p>
            <a:pPr eaLnBrk="1" hangingPunct="1"/>
            <a:r>
              <a:rPr lang="cs-CZ" altLang="cs-CZ" sz="2400" dirty="0"/>
              <a:t>při zátěži, maximálně 40 dechů/min</a:t>
            </a:r>
          </a:p>
          <a:p>
            <a:pPr eaLnBrk="1" hangingPunct="1"/>
            <a:r>
              <a:rPr lang="cs-CZ" altLang="cs-CZ" sz="2400" dirty="0"/>
              <a:t>při adaptaci – vytrénované osoby – 10 dechů/min, popřípadě 60 dechů/min </a:t>
            </a:r>
          </a:p>
          <a:p>
            <a:pPr marL="0" indent="0" eaLnBrk="1" hangingPunct="1">
              <a:buNone/>
            </a:pPr>
            <a:endParaRPr lang="cs-CZ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5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82"/>
    </mc:Choice>
    <mc:Fallback>
      <p:transition spd="slow" advTm="46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Minutová ventilace (MV)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altLang="cs-CZ" sz="2400" dirty="0"/>
              <a:t>= objem vzduchu prodýchaného za minutu, uvádí se v litrech za minutu </a:t>
            </a:r>
          </a:p>
          <a:p>
            <a:pPr>
              <a:defRPr/>
            </a:pPr>
            <a:r>
              <a:rPr lang="cs-CZ" altLang="cs-CZ" sz="2400" dirty="0"/>
              <a:t>dechovou frekvenci vynásobíme dechovým objemem   </a:t>
            </a:r>
          </a:p>
          <a:p>
            <a:pPr>
              <a:defRPr/>
            </a:pPr>
            <a:r>
              <a:rPr lang="cs-CZ" altLang="cs-CZ" sz="2400" dirty="0"/>
              <a:t> v klidu – </a:t>
            </a:r>
            <a:r>
              <a:rPr lang="cs-CZ" altLang="cs-CZ" sz="2400" b="1" dirty="0"/>
              <a:t>8-10 l /min</a:t>
            </a:r>
          </a:p>
          <a:p>
            <a:pPr>
              <a:defRPr/>
            </a:pPr>
            <a:r>
              <a:rPr lang="cs-CZ" altLang="cs-CZ" sz="2400" dirty="0"/>
              <a:t> při zatížení </a:t>
            </a:r>
            <a:r>
              <a:rPr lang="cs-CZ" altLang="cs-CZ" sz="2400" b="1" dirty="0"/>
              <a:t>120 l/min</a:t>
            </a:r>
          </a:p>
          <a:p>
            <a:pPr>
              <a:defRPr/>
            </a:pPr>
            <a:r>
              <a:rPr lang="cs-CZ" altLang="cs-CZ" sz="2400" dirty="0"/>
              <a:t> vlivem tréninku – </a:t>
            </a:r>
            <a:r>
              <a:rPr lang="cs-CZ" altLang="cs-CZ" sz="2400" b="1" dirty="0"/>
              <a:t>180 l/min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52"/>
    </mc:Choice>
    <mc:Fallback>
      <p:transition spd="slow" advTm="2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Onemocnění dýchací soustavy</a:t>
            </a:r>
          </a:p>
        </p:txBody>
      </p:sp>
      <p:sp>
        <p:nvSpPr>
          <p:cNvPr id="583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astma </a:t>
            </a:r>
          </a:p>
          <a:p>
            <a:pPr eaLnBrk="1" hangingPunct="1"/>
            <a:r>
              <a:rPr lang="cs-CZ" altLang="cs-CZ" sz="2400"/>
              <a:t>alergie </a:t>
            </a:r>
          </a:p>
          <a:p>
            <a:pPr eaLnBrk="1" hangingPunct="1"/>
            <a:r>
              <a:rPr lang="cs-CZ" altLang="cs-CZ" sz="2400"/>
              <a:t>nachlazení </a:t>
            </a:r>
          </a:p>
          <a:p>
            <a:pPr eaLnBrk="1" hangingPunct="1"/>
            <a:r>
              <a:rPr lang="cs-CZ" altLang="cs-CZ" sz="2400"/>
              <a:t>bronchitida – zánět průdušek </a:t>
            </a:r>
          </a:p>
          <a:p>
            <a:pPr eaLnBrk="1" hangingPunct="1"/>
            <a:r>
              <a:rPr lang="cs-CZ" altLang="cs-CZ" sz="2400"/>
              <a:t>černý kašel </a:t>
            </a:r>
          </a:p>
          <a:p>
            <a:pPr eaLnBrk="1" hangingPunct="1"/>
            <a:r>
              <a:rPr lang="cs-CZ" altLang="cs-CZ" sz="2400"/>
              <a:t>chřipka</a:t>
            </a:r>
          </a:p>
          <a:p>
            <a:pPr eaLnBrk="1" hangingPunct="1"/>
            <a:r>
              <a:rPr lang="cs-CZ" altLang="cs-CZ" sz="2400"/>
              <a:t>zápal plic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49"/>
    </mc:Choice>
    <mc:Fallback>
      <p:transition spd="slow" advTm="8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1376313" y="-53839"/>
            <a:ext cx="10209229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cs-CZ" altLang="cs-CZ" sz="2000" b="1" dirty="0"/>
              <a:t>Plíce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 V hrudní dutině (pohrudnice, poplicnice), zespod bránice.</a:t>
            </a:r>
          </a:p>
          <a:p>
            <a:pPr eaLnBrk="1" hangingPunct="1"/>
            <a:r>
              <a:rPr lang="cs-CZ" altLang="cs-CZ" sz="2000" dirty="0"/>
              <a:t>Přívodní cesty: nozdry, ústa, vlastní dýchací cesty – průdušnice, průdušky, průdušinky (trachea, </a:t>
            </a:r>
            <a:r>
              <a:rPr lang="cs-CZ" altLang="cs-CZ" sz="2000" dirty="0" err="1"/>
              <a:t>bronchi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bronchioli</a:t>
            </a:r>
            <a:r>
              <a:rPr lang="cs-CZ" altLang="cs-CZ" sz="2000" dirty="0"/>
              <a:t>) do plicních váčků savců (sklípků - alveolů – 1 mm, obetkané vlásečnicemi) – vlastní výměna plynů. </a:t>
            </a:r>
          </a:p>
          <a:p>
            <a:pPr eaLnBrk="1" hangingPunct="1"/>
            <a:r>
              <a:rPr lang="cs-CZ" altLang="cs-CZ" sz="2000" dirty="0"/>
              <a:t>Epiteliální vrstva buněk váčků těsně přiléhá k endoteliálním buňkám krevních kapilár (</a:t>
            </a:r>
            <a:r>
              <a:rPr lang="cs-CZ" altLang="cs-CZ" sz="2000" b="1" dirty="0" err="1"/>
              <a:t>alveolokapilární</a:t>
            </a:r>
            <a:r>
              <a:rPr lang="cs-CZ" altLang="cs-CZ" sz="2000" b="1" dirty="0"/>
              <a:t> stěna</a:t>
            </a:r>
            <a:r>
              <a:rPr lang="cs-CZ" altLang="cs-CZ" sz="2000" dirty="0"/>
              <a:t> – 1 </a:t>
            </a:r>
            <a:r>
              <a:rPr lang="cs-CZ" altLang="cs-CZ" sz="2000" dirty="0" err="1"/>
              <a:t>μm</a:t>
            </a:r>
            <a:r>
              <a:rPr lang="cs-CZ" altLang="cs-CZ" sz="2000" dirty="0"/>
              <a:t>) – plocha 90 m</a:t>
            </a:r>
            <a:r>
              <a:rPr lang="cs-CZ" altLang="cs-CZ" sz="2000" baseline="30000" dirty="0"/>
              <a:t>2</a:t>
            </a:r>
            <a:r>
              <a:rPr lang="cs-CZ" altLang="cs-CZ" sz="2000" dirty="0"/>
              <a:t> (&gt; 40krát). Rychlá difúze podle koncentračního spádu (1/1000 sekundy)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Přesun plynů - dýchací pohyby. </a:t>
            </a:r>
          </a:p>
          <a:p>
            <a:pPr eaLnBrk="1" hangingPunct="1"/>
            <a:r>
              <a:rPr lang="cs-CZ" altLang="cs-CZ" sz="2000" b="1" dirty="0"/>
              <a:t>Vdech </a:t>
            </a:r>
            <a:r>
              <a:rPr lang="cs-CZ" altLang="cs-CZ" sz="2000" dirty="0"/>
              <a:t>(inspirium) x </a:t>
            </a:r>
            <a:r>
              <a:rPr lang="cs-CZ" altLang="cs-CZ" sz="2000" b="1" dirty="0"/>
              <a:t>výdech </a:t>
            </a:r>
            <a:r>
              <a:rPr lang="cs-CZ" altLang="cs-CZ" sz="2000" dirty="0"/>
              <a:t>(ex-)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59395" name="Picture 7" descr="pl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57" y="2707920"/>
            <a:ext cx="2274806" cy="288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 descr="větvf bronchů_wik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30" y="2965424"/>
            <a:ext cx="3143298" cy="26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9"/>
          <p:cNvSpPr>
            <a:spLocks noChangeArrowheads="1"/>
          </p:cNvSpPr>
          <p:nvPr/>
        </p:nvSpPr>
        <p:spPr bwMode="auto">
          <a:xfrm>
            <a:off x="4359276" y="2732852"/>
            <a:ext cx="255518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cs-CZ" altLang="cs-CZ" b="1" dirty="0"/>
              <a:t>1.</a:t>
            </a:r>
            <a:r>
              <a:rPr lang="cs-CZ" altLang="cs-CZ" b="1" dirty="0">
                <a:hlinkClick r:id="rId6" tooltip="více"/>
                <a:hlinkMouseOver r:id="rId6"/>
              </a:rPr>
              <a:t>chrupavka štítná</a:t>
            </a:r>
            <a:r>
              <a:rPr lang="cs-CZ" altLang="cs-CZ" dirty="0"/>
              <a:t>   </a:t>
            </a:r>
          </a:p>
          <a:p>
            <a:pPr eaLnBrk="1" hangingPunct="1"/>
            <a:r>
              <a:rPr lang="cs-CZ" altLang="cs-CZ" b="1" dirty="0"/>
              <a:t>2.</a:t>
            </a:r>
            <a:r>
              <a:rPr lang="cs-CZ" altLang="cs-CZ" b="1" dirty="0">
                <a:hlinkClick r:id="rId7" tooltip="více"/>
                <a:hlinkMouseOver r:id="rId8"/>
              </a:rPr>
              <a:t>chrupavka prstencová</a:t>
            </a:r>
            <a:r>
              <a:rPr lang="cs-CZ" altLang="cs-CZ" dirty="0"/>
              <a:t>  </a:t>
            </a:r>
          </a:p>
          <a:p>
            <a:pPr eaLnBrk="1" hangingPunct="1"/>
            <a:r>
              <a:rPr lang="cs-CZ" altLang="cs-CZ" b="1" dirty="0"/>
              <a:t>3.</a:t>
            </a:r>
            <a:r>
              <a:rPr lang="cs-CZ" altLang="cs-CZ" b="1" dirty="0">
                <a:hlinkClick r:id="rId9" tooltip="více"/>
                <a:hlinkMouseOver r:id="rId7"/>
              </a:rPr>
              <a:t>průdušnice</a:t>
            </a:r>
            <a:endParaRPr lang="cs-CZ" altLang="cs-CZ" dirty="0"/>
          </a:p>
          <a:p>
            <a:pPr eaLnBrk="1" hangingPunct="1"/>
            <a:r>
              <a:rPr lang="cs-CZ" altLang="cs-CZ" b="1" dirty="0"/>
              <a:t>4.</a:t>
            </a:r>
            <a:r>
              <a:rPr lang="cs-CZ" altLang="cs-CZ" b="1" dirty="0">
                <a:hlinkClick r:id="rId10" tooltip="více"/>
                <a:hlinkMouseOver r:id="rId11"/>
              </a:rPr>
              <a:t>jícen</a:t>
            </a:r>
            <a:endParaRPr lang="cs-CZ" altLang="cs-CZ" dirty="0"/>
          </a:p>
          <a:p>
            <a:pPr eaLnBrk="1" hangingPunct="1"/>
            <a:r>
              <a:rPr lang="cs-CZ" altLang="cs-CZ" b="1" dirty="0"/>
              <a:t>5.</a:t>
            </a:r>
            <a:r>
              <a:rPr lang="cs-CZ" altLang="cs-CZ" b="1" dirty="0">
                <a:hlinkClick r:id="rId12" tooltip="více"/>
                <a:hlinkMouseOver r:id="rId9"/>
              </a:rPr>
              <a:t>srdečnice</a:t>
            </a:r>
            <a:endParaRPr lang="cs-CZ" altLang="cs-CZ" dirty="0"/>
          </a:p>
          <a:p>
            <a:pPr eaLnBrk="1" hangingPunct="1"/>
            <a:r>
              <a:rPr lang="cs-CZ" altLang="cs-CZ" b="1" dirty="0"/>
              <a:t>6.</a:t>
            </a:r>
            <a:r>
              <a:rPr lang="cs-CZ" altLang="cs-CZ" b="1" dirty="0">
                <a:hlinkClick r:id="rId13" tooltip="více"/>
                <a:hlinkMouseOver r:id="rId13"/>
              </a:rPr>
              <a:t>cévní kmen plicnice</a:t>
            </a:r>
            <a:endParaRPr lang="cs-CZ" altLang="cs-CZ" dirty="0"/>
          </a:p>
          <a:p>
            <a:pPr eaLnBrk="1" hangingPunct="1"/>
            <a:r>
              <a:rPr lang="cs-CZ" altLang="cs-CZ" b="1" dirty="0"/>
              <a:t>7.</a:t>
            </a:r>
            <a:r>
              <a:rPr lang="cs-CZ" altLang="cs-CZ" b="1" dirty="0">
                <a:hlinkClick r:id="rId14" tooltip="více"/>
                <a:hlinkMouseOver r:id="rId10"/>
              </a:rPr>
              <a:t>průdušky</a:t>
            </a:r>
            <a:r>
              <a:rPr lang="cs-CZ" altLang="cs-CZ" dirty="0"/>
              <a:t> </a:t>
            </a:r>
          </a:p>
          <a:p>
            <a:pPr eaLnBrk="1" hangingPunct="1"/>
            <a:r>
              <a:rPr lang="cs-CZ" altLang="cs-CZ" b="1" dirty="0"/>
              <a:t>8.</a:t>
            </a:r>
            <a:r>
              <a:rPr lang="cs-CZ" altLang="cs-CZ" b="1" dirty="0">
                <a:hlinkClick r:id="rId15" tooltip="více"/>
                <a:hlinkMouseOver r:id="rId14"/>
              </a:rPr>
              <a:t>horní plicní lalok</a:t>
            </a:r>
            <a:r>
              <a:rPr lang="cs-CZ" altLang="cs-CZ" dirty="0"/>
              <a:t>  </a:t>
            </a:r>
          </a:p>
          <a:p>
            <a:pPr eaLnBrk="1" hangingPunct="1"/>
            <a:r>
              <a:rPr lang="cs-CZ" altLang="cs-CZ" b="1" dirty="0"/>
              <a:t>9.</a:t>
            </a:r>
            <a:r>
              <a:rPr lang="cs-CZ" altLang="cs-CZ" b="1" dirty="0">
                <a:hlinkClick r:id="rId12" tooltip="více"/>
                <a:hlinkMouseOver r:id="rId12"/>
              </a:rPr>
              <a:t>dolní plicní lalok</a:t>
            </a:r>
            <a:endParaRPr lang="cs-CZ" altLang="cs-CZ" dirty="0"/>
          </a:p>
          <a:p>
            <a:pPr eaLnBrk="1" hangingPunct="1"/>
            <a:r>
              <a:rPr lang="cs-CZ" altLang="cs-CZ" b="1" dirty="0"/>
              <a:t>10.</a:t>
            </a:r>
            <a:r>
              <a:rPr lang="cs-CZ" altLang="cs-CZ" b="1" dirty="0">
                <a:hlinkClick r:id="rId16" tooltip="více"/>
                <a:hlinkMouseOver r:id="rId15"/>
              </a:rPr>
              <a:t>střední plicní lalok</a:t>
            </a:r>
            <a:endParaRPr lang="cs-CZ" altLang="cs-CZ" b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4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0"/>
    </mc:Choice>
    <mc:Fallback>
      <p:transition spd="slow" advTm="1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76" y="1073149"/>
            <a:ext cx="3084200" cy="323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Obdélník 2"/>
          <p:cNvSpPr>
            <a:spLocks noChangeArrowheads="1"/>
          </p:cNvSpPr>
          <p:nvPr/>
        </p:nvSpPr>
        <p:spPr bwMode="auto">
          <a:xfrm>
            <a:off x="2057400" y="457201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Žeberní (torakální) x brániční (břišní, abdominální) dýchání.</a:t>
            </a:r>
          </a:p>
          <a:p>
            <a:pPr eaLnBrk="1" hangingPunct="1"/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0420" name="Obdélník 3"/>
          <p:cNvSpPr>
            <a:spLocks noChangeArrowheads="1"/>
          </p:cNvSpPr>
          <p:nvPr/>
        </p:nvSpPr>
        <p:spPr bwMode="auto">
          <a:xfrm>
            <a:off x="5572812" y="1648619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altLang="cs-CZ" b="1" dirty="0">
                <a:solidFill>
                  <a:srgbClr val="000000"/>
                </a:solidFill>
              </a:rPr>
              <a:t>Objem plic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cs-CZ" altLang="cs-CZ" dirty="0">
                <a:solidFill>
                  <a:srgbClr val="000000"/>
                </a:solidFill>
              </a:rPr>
              <a:t>je úměrný hmotnosti těla </a:t>
            </a:r>
          </a:p>
          <a:p>
            <a:pPr eaLnBrk="1" hangingPunct="1"/>
            <a:r>
              <a:rPr lang="cs-CZ" altLang="cs-CZ" dirty="0">
                <a:solidFill>
                  <a:srgbClr val="000000"/>
                </a:solidFill>
              </a:rPr>
              <a:t>(velryby 100 l, drobní savci 1 ml) </a:t>
            </a:r>
          </a:p>
        </p:txBody>
      </p:sp>
      <p:pic>
        <p:nvPicPr>
          <p:cNvPr id="60421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04" y="2799761"/>
            <a:ext cx="4194161" cy="40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8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60"/>
    </mc:Choice>
    <mc:Fallback>
      <p:transition spd="slow" advTm="5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ChangeArrowheads="1"/>
          </p:cNvSpPr>
          <p:nvPr/>
        </p:nvSpPr>
        <p:spPr bwMode="auto">
          <a:xfrm>
            <a:off x="501192" y="152401"/>
            <a:ext cx="35052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sz="2000" b="1" dirty="0"/>
              <a:t>Frekvence dýchacích pohybů</a:t>
            </a:r>
            <a:r>
              <a:rPr lang="cs-CZ" altLang="cs-CZ" sz="2000" dirty="0"/>
              <a:t> závisí na velikosti metabolismu (je nepřímo úměrná hmotnosti těla, i objemu plic)</a:t>
            </a:r>
          </a:p>
        </p:txBody>
      </p:sp>
      <p:pic>
        <p:nvPicPr>
          <p:cNvPr id="61443" name="Picture 5" descr="dých a hmot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11891" r="28378" b="6805"/>
          <a:stretch>
            <a:fillRect/>
          </a:stretch>
        </p:blipFill>
        <p:spPr bwMode="auto">
          <a:xfrm>
            <a:off x="5996515" y="697151"/>
            <a:ext cx="4903751" cy="230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501192" y="2524124"/>
            <a:ext cx="965304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Minutová plicní ventilace</a:t>
            </a:r>
            <a:r>
              <a:rPr lang="cs-CZ" altLang="cs-CZ" dirty="0"/>
              <a:t> </a:t>
            </a:r>
          </a:p>
          <a:p>
            <a:pPr eaLnBrk="1" hangingPunct="1">
              <a:buFontTx/>
              <a:buChar char="-"/>
            </a:pPr>
            <a:r>
              <a:rPr lang="cs-CZ" altLang="cs-CZ" dirty="0"/>
              <a:t> respirační (dechový) minutový objem               </a:t>
            </a:r>
          </a:p>
          <a:p>
            <a:pPr eaLnBrk="1" hangingPunct="1">
              <a:buFontTx/>
              <a:buChar char="-"/>
            </a:pPr>
            <a:r>
              <a:rPr lang="cs-CZ" altLang="cs-CZ" dirty="0"/>
              <a:t> u člověka v klidu – 7,5 l/min (500 ml *15 dechů). </a:t>
            </a:r>
          </a:p>
          <a:p>
            <a:pPr eaLnBrk="1" hangingPunct="1"/>
            <a:r>
              <a:rPr lang="cs-CZ" altLang="cs-CZ" dirty="0"/>
              <a:t>Zvětšení: prohloubení x zrychlení dechu. </a:t>
            </a:r>
          </a:p>
          <a:p>
            <a:pPr eaLnBrk="1" hangingPunct="1"/>
            <a:r>
              <a:rPr lang="cs-CZ" altLang="cs-CZ" dirty="0"/>
              <a:t>Krev z celého těla do plic – značný obsah CO</a:t>
            </a:r>
            <a:r>
              <a:rPr lang="cs-CZ" altLang="cs-CZ" baseline="-20000" dirty="0"/>
              <a:t>2</a:t>
            </a:r>
            <a:r>
              <a:rPr lang="cs-CZ" altLang="cs-CZ" dirty="0"/>
              <a:t>, málo O</a:t>
            </a:r>
            <a:r>
              <a:rPr lang="cs-CZ" altLang="cs-CZ" baseline="-20000" dirty="0"/>
              <a:t>2</a:t>
            </a:r>
            <a:r>
              <a:rPr lang="cs-CZ" altLang="cs-CZ" dirty="0"/>
              <a:t>. V plicích částečné odstranění CO</a:t>
            </a:r>
            <a:r>
              <a:rPr lang="cs-CZ" altLang="cs-CZ" baseline="-20000" dirty="0"/>
              <a:t>2</a:t>
            </a:r>
            <a:r>
              <a:rPr lang="cs-CZ" altLang="cs-CZ" dirty="0"/>
              <a:t>, sycení O</a:t>
            </a:r>
            <a:r>
              <a:rPr lang="cs-CZ" altLang="cs-CZ" baseline="-20000" dirty="0"/>
              <a:t>2</a:t>
            </a:r>
            <a:r>
              <a:rPr lang="cs-CZ" altLang="cs-CZ" dirty="0"/>
              <a:t>. Stálé složení alveolárního vzduchu.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7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59"/>
    </mc:Choice>
    <mc:Fallback>
      <p:transition spd="slow" advTm="102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06286" y="1294410"/>
            <a:ext cx="89573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Difúze: prvoci, houby, láčkovci, kroužkovci – výměna plynů s vnějším vodním prostředím difuzí</a:t>
            </a:r>
          </a:p>
          <a:p>
            <a:r>
              <a:rPr lang="cs-CZ" dirty="0" smtClean="0"/>
              <a:t>Žábry: mnohoštětinatci, měkkýši</a:t>
            </a:r>
          </a:p>
          <a:p>
            <a:r>
              <a:rPr lang="cs-CZ" dirty="0" smtClean="0"/>
              <a:t>Měkkýši – plicní vaky</a:t>
            </a:r>
          </a:p>
          <a:p>
            <a:r>
              <a:rPr lang="cs-CZ" dirty="0" smtClean="0"/>
              <a:t>Ostnokožci – vodní cévy (ambulakrální systém)</a:t>
            </a:r>
          </a:p>
          <a:p>
            <a:r>
              <a:rPr lang="cs-CZ" dirty="0" smtClean="0"/>
              <a:t>Členovci – pavoukovci  plicní vaky, korýši – keříčkovité </a:t>
            </a:r>
            <a:r>
              <a:rPr lang="cs-CZ" dirty="0" err="1" smtClean="0"/>
              <a:t>výrustky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44"/>
    </mc:Choice>
    <mc:Fallback>
      <p:transition spd="slow" advTm="56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3F7B29AF-B691-47F8-B3C8-B4936ACB9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55" y="159314"/>
            <a:ext cx="5634792" cy="326968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FC6E9337-31E1-4077-ADC8-B566EA1B066C}"/>
              </a:ext>
            </a:extLst>
          </p:cNvPr>
          <p:cNvSpPr/>
          <p:nvPr/>
        </p:nvSpPr>
        <p:spPr>
          <a:xfrm>
            <a:off x="750255" y="384424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/>
              <a:t>Plicní objemy: IK – inspirační kapacita, FRK – funkční reziduální kapacita, IRO – inspirační rezervní objem, ERO - exspirační r.o., </a:t>
            </a:r>
            <a:r>
              <a:rPr lang="cs-CZ" sz="2000" dirty="0" err="1"/>
              <a:t>res.O</a:t>
            </a:r>
            <a:r>
              <a:rPr lang="cs-CZ" sz="2000" dirty="0"/>
              <a:t> – respirační objem, </a:t>
            </a:r>
            <a:r>
              <a:rPr lang="cs-CZ" sz="2000" dirty="0" err="1"/>
              <a:t>rez.O</a:t>
            </a:r>
            <a:r>
              <a:rPr lang="cs-CZ" sz="2000" dirty="0"/>
              <a:t> – reziduální objem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842A96C6-A627-48CC-BF91-803AF6BF58E5}"/>
              </a:ext>
            </a:extLst>
          </p:cNvPr>
          <p:cNvSpPr/>
          <p:nvPr/>
        </p:nvSpPr>
        <p:spPr>
          <a:xfrm>
            <a:off x="6460503" y="95165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Plicní objemy – mrtvý prostor – 150 ml </a:t>
            </a:r>
          </a:p>
          <a:p>
            <a:r>
              <a:rPr lang="cs-CZ" dirty="0"/>
              <a:t>klidový dechový (respirační) objem (500 ml)</a:t>
            </a:r>
          </a:p>
          <a:p>
            <a:r>
              <a:rPr lang="cs-CZ" dirty="0"/>
              <a:t>inspirační rezervní objem (3,3 l)</a:t>
            </a:r>
          </a:p>
          <a:p>
            <a:r>
              <a:rPr lang="cs-CZ" dirty="0"/>
              <a:t>exspirační rezervní objem (1 l) – dohromady VKP </a:t>
            </a:r>
          </a:p>
          <a:p>
            <a:r>
              <a:rPr lang="cs-CZ" dirty="0"/>
              <a:t>Vždy zbude v plicích reziduální objem (1,2 l).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8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08"/>
    </mc:Choice>
    <mc:Fallback>
      <p:transition spd="slow" advTm="88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7F89A5F9-EFF0-44CB-BA81-4D86E8BF93CB}"/>
              </a:ext>
            </a:extLst>
          </p:cNvPr>
          <p:cNvSpPr/>
          <p:nvPr/>
        </p:nvSpPr>
        <p:spPr>
          <a:xfrm>
            <a:off x="697585" y="200085"/>
            <a:ext cx="111862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Přenos CO2:  </a:t>
            </a:r>
            <a:endParaRPr lang="cs-CZ" sz="2000" dirty="0" smtClean="0"/>
          </a:p>
          <a:p>
            <a:r>
              <a:rPr lang="cs-CZ" sz="2000" dirty="0"/>
              <a:t> </a:t>
            </a:r>
            <a:r>
              <a:rPr lang="cs-CZ" sz="2000" dirty="0" smtClean="0"/>
              <a:t>               a</a:t>
            </a:r>
            <a:r>
              <a:rPr lang="cs-CZ" sz="2000" dirty="0"/>
              <a:t>) krevní plazmou (8 %)</a:t>
            </a:r>
          </a:p>
          <a:p>
            <a:r>
              <a:rPr lang="cs-CZ" sz="2000" dirty="0"/>
              <a:t>	b) reakce s oxyhemoglobinem → </a:t>
            </a:r>
            <a:r>
              <a:rPr lang="cs-CZ" sz="2000" dirty="0" err="1"/>
              <a:t>karbaminohemoglobin</a:t>
            </a:r>
            <a:r>
              <a:rPr lang="cs-CZ" sz="2000" dirty="0"/>
              <a:t> (25 %) </a:t>
            </a:r>
          </a:p>
          <a:p>
            <a:r>
              <a:rPr lang="cs-CZ" sz="2000" dirty="0"/>
              <a:t>	c) 67 % CO2 v červených krvinkách → HCO3- (</a:t>
            </a:r>
            <a:r>
              <a:rPr lang="cs-CZ" sz="2000" dirty="0" err="1"/>
              <a:t>anhydráza</a:t>
            </a:r>
            <a:r>
              <a:rPr lang="cs-CZ" sz="2000" dirty="0"/>
              <a:t>) 	          </a:t>
            </a:r>
          </a:p>
          <a:p>
            <a:r>
              <a:rPr lang="cs-CZ" sz="2000" dirty="0"/>
              <a:t>	CO2 + H2O -(</a:t>
            </a:r>
            <a:r>
              <a:rPr lang="cs-CZ" sz="2000" dirty="0" err="1"/>
              <a:t>ah</a:t>
            </a:r>
            <a:r>
              <a:rPr lang="cs-CZ" sz="2000" dirty="0"/>
              <a:t>) → H2CO3→ H+ + </a:t>
            </a:r>
            <a:r>
              <a:rPr lang="cs-CZ" sz="2000" dirty="0" smtClean="0"/>
              <a:t>HCO3- </a:t>
            </a:r>
          </a:p>
          <a:p>
            <a:r>
              <a:rPr lang="cs-CZ" sz="2000" dirty="0" smtClean="0"/>
              <a:t>	 H+ +  HbO2 → O2 + </a:t>
            </a:r>
            <a:r>
              <a:rPr lang="cs-CZ" sz="2000" dirty="0" err="1" smtClean="0"/>
              <a:t>HHb</a:t>
            </a:r>
            <a:endParaRPr lang="cs-CZ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438D9082-BFF4-4553-8207-A85D426C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08" y="2344662"/>
            <a:ext cx="5211650" cy="334240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05BE564-0D7B-466D-B247-FA9714167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556" y="2554664"/>
            <a:ext cx="5320255" cy="2806748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0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732"/>
    </mc:Choice>
    <mc:Fallback>
      <p:transition spd="slow" advTm="48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1828800" y="304801"/>
            <a:ext cx="62230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6176" bIns="0" anchor="ctr">
            <a:spAutoFit/>
          </a:bodyPr>
          <a:lstStyle/>
          <a:p>
            <a:pPr eaLnBrk="1" hangingPunct="1"/>
            <a:r>
              <a:rPr lang="cs-CZ" altLang="cs-CZ" sz="1600">
                <a:latin typeface="Times New Roman" pitchFamily="18" charset="0"/>
                <a:cs typeface="Times New Roman" pitchFamily="18" charset="0"/>
              </a:rPr>
              <a:t>Podíly hlavních složek (%) a jejich  parciální tlaky (kP) ve vzduchu a krvi</a:t>
            </a:r>
            <a:endParaRPr lang="cs-CZ" altLang="cs-CZ" sz="1200">
              <a:latin typeface="Times New Roman" pitchFamily="18" charset="0"/>
              <a:cs typeface="Times New Roman" pitchFamily="18" charset="0"/>
            </a:endParaRPr>
          </a:p>
          <a:p>
            <a:endParaRPr lang="cs-CZ" altLang="cs-CZ"/>
          </a:p>
        </p:txBody>
      </p:sp>
      <p:graphicFrame>
        <p:nvGraphicFramePr>
          <p:cNvPr id="9370" name="Group 154"/>
          <p:cNvGraphicFramePr>
            <a:graphicFrameLocks noGrp="1"/>
          </p:cNvGraphicFramePr>
          <p:nvPr/>
        </p:nvGraphicFramePr>
        <p:xfrm>
          <a:off x="1600201" y="762000"/>
          <a:ext cx="6451601" cy="3687798"/>
        </p:xfrm>
        <a:graphic>
          <a:graphicData uri="http://schemas.openxmlformats.org/drawingml/2006/table">
            <a:tbl>
              <a:tblPr/>
              <a:tblGrid>
                <a:gridCol w="10463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02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44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44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58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018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79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Atmosfér.  v.</a:t>
                      </a:r>
                      <a:endParaRPr kumimoji="0" lang="cs-CZ" alt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Alveolár. v.</a:t>
                      </a:r>
                      <a:endParaRPr kumimoji="0" lang="cs-CZ" alt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Tepenná krev</a:t>
                      </a: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Žilná krev</a:t>
                      </a: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Vydech.  v</a:t>
                      </a:r>
                      <a:r>
                        <a:rPr kumimoji="0" lang="cs-CZ" alt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cs-CZ" alt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43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O</a:t>
                      </a:r>
                      <a:r>
                        <a:rPr kumimoji="0" lang="cs-CZ" altLang="cs-CZ" sz="1600" b="1" i="0" u="none" strike="noStrike" cap="none" normalizeH="0" baseline="-2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cs-CZ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kPa             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torr</a:t>
                      </a:r>
                      <a:endParaRPr kumimoji="0" lang="cs-CZ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20,95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19,95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13,3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– 13             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o 1,3-2,6 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o 10-20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 (2,0)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(-15)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15,4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543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% CO</a:t>
                      </a:r>
                      <a:r>
                        <a:rPr kumimoji="0" lang="cs-CZ" altLang="cs-CZ" sz="1600" b="1" i="0" u="none" strike="noStrike" cap="none" normalizeH="0" baseline="-2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cs-CZ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torr</a:t>
                      </a: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0,03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0,04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0,3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5,5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5,33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40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Jako  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 alveolár.</a:t>
                      </a:r>
                      <a:endParaRPr kumimoji="0" lang="cs-CZ" alt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vzduchu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cs-CZ" alt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6,2</a:t>
                      </a:r>
                      <a:endParaRPr kumimoji="0" lang="cs-CZ" alt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kumimoji="0" lang="cs-CZ" alt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4,26</a:t>
                      </a:r>
                      <a:endParaRPr kumimoji="0" lang="cs-CZ" alt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32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3" marB="4567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3521" name="Picture 155" descr="parc tla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5556"/>
          <a:stretch>
            <a:fillRect/>
          </a:stretch>
        </p:blipFill>
        <p:spPr bwMode="auto">
          <a:xfrm>
            <a:off x="8531766" y="1789293"/>
            <a:ext cx="3110338" cy="441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69"/>
    </mc:Choice>
    <mc:Fallback>
      <p:transition spd="slow" advTm="3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ChangeArrowheads="1"/>
          </p:cNvSpPr>
          <p:nvPr/>
        </p:nvSpPr>
        <p:spPr bwMode="auto">
          <a:xfrm>
            <a:off x="320511" y="5041"/>
            <a:ext cx="6880389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cs-CZ" altLang="cs-CZ" sz="2000" b="1" dirty="0"/>
              <a:t>Sledování koncentrace O2, CO2 (pO2, CO2 ) </a:t>
            </a:r>
          </a:p>
          <a:p>
            <a:pPr eaLnBrk="1" hangingPunct="1"/>
            <a:r>
              <a:rPr lang="cs-CZ" altLang="cs-CZ" sz="2000" b="1" dirty="0"/>
              <a:t>Mezižeberní svaly a bránice</a:t>
            </a:r>
            <a:r>
              <a:rPr lang="cs-CZ" altLang="cs-CZ" sz="2000" dirty="0"/>
              <a:t> – inervace somatickými nervy </a:t>
            </a:r>
            <a:r>
              <a:rPr lang="cs-CZ" altLang="cs-CZ" sz="2000" b="1" dirty="0"/>
              <a:t>z míchy (krční a hrudní)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Dýchací pohyby – inervace z </a:t>
            </a:r>
            <a:r>
              <a:rPr lang="cs-CZ" altLang="cs-CZ" sz="2000" b="1" dirty="0"/>
              <a:t>dýchacího ústředí</a:t>
            </a:r>
            <a:r>
              <a:rPr lang="cs-CZ" altLang="cs-CZ" sz="2000" dirty="0"/>
              <a:t> (kaudální část </a:t>
            </a:r>
            <a:r>
              <a:rPr lang="cs-CZ" altLang="cs-CZ" sz="2000" b="1" dirty="0"/>
              <a:t>prodloužené míchy</a:t>
            </a:r>
            <a:r>
              <a:rPr lang="cs-CZ" altLang="cs-CZ" sz="2000" dirty="0" smtClean="0"/>
              <a:t>) </a:t>
            </a:r>
            <a:r>
              <a:rPr lang="cs-CZ" altLang="cs-CZ" sz="2000" b="1" dirty="0" smtClean="0"/>
              <a:t>Centrum</a:t>
            </a:r>
            <a:r>
              <a:rPr lang="cs-CZ" altLang="cs-CZ" sz="2000" dirty="0" smtClean="0"/>
              <a:t> </a:t>
            </a:r>
            <a:r>
              <a:rPr lang="cs-CZ" altLang="cs-CZ" sz="2000" b="1" dirty="0"/>
              <a:t>inspirační</a:t>
            </a:r>
            <a:r>
              <a:rPr lang="cs-CZ" altLang="cs-CZ" sz="2000" dirty="0"/>
              <a:t> (vdechové), </a:t>
            </a:r>
            <a:r>
              <a:rPr lang="cs-CZ" altLang="cs-CZ" sz="2000" b="1" dirty="0"/>
              <a:t>centrum exspirační</a:t>
            </a:r>
            <a:r>
              <a:rPr lang="cs-CZ" altLang="cs-CZ" sz="2000" dirty="0"/>
              <a:t> (výdechové). Schopnost samostatné a cyklické tvorby vzruchů. Antagonisté.</a:t>
            </a:r>
            <a:endParaRPr lang="cs-CZ" altLang="cs-CZ" sz="2000" b="1" dirty="0"/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dirty="0" err="1"/>
              <a:t>Pneumotaktické</a:t>
            </a:r>
            <a:r>
              <a:rPr lang="cs-CZ" altLang="cs-CZ" sz="2000" b="1" dirty="0"/>
              <a:t> centrum</a:t>
            </a:r>
            <a:r>
              <a:rPr lang="cs-CZ" altLang="cs-CZ" sz="2000" dirty="0"/>
              <a:t> se zpětnovazebným působením na obě předchozí - mozkový kmen nad prodlouženou míchou, působí při intenzivním a hlubokém dýchání</a:t>
            </a:r>
          </a:p>
          <a:p>
            <a:pPr eaLnBrk="1" hangingPunct="1"/>
            <a:r>
              <a:rPr lang="cs-CZ" altLang="cs-CZ" sz="2000" dirty="0"/>
              <a:t>Dostředivá složka regulace: </a:t>
            </a:r>
          </a:p>
          <a:p>
            <a:pPr eaLnBrk="1" hangingPunct="1"/>
            <a:r>
              <a:rPr lang="cs-CZ" altLang="cs-CZ" sz="2000" dirty="0"/>
              <a:t>	- plicní receptory citlivé na natažení </a:t>
            </a:r>
          </a:p>
          <a:p>
            <a:pPr eaLnBrk="1" hangingPunct="1"/>
            <a:r>
              <a:rPr lang="cs-CZ" altLang="cs-CZ" sz="2000" dirty="0"/>
              <a:t>	- proprioreceptory v mezižeberních svalech </a:t>
            </a:r>
          </a:p>
          <a:p>
            <a:pPr eaLnBrk="1" hangingPunct="1"/>
            <a:r>
              <a:rPr lang="cs-CZ" altLang="cs-CZ" sz="2000" dirty="0"/>
              <a:t>	- svalové receptory citlivé na K+ z buněk</a:t>
            </a:r>
          </a:p>
          <a:p>
            <a:pPr eaLnBrk="1" hangingPunct="1"/>
            <a:r>
              <a:rPr lang="cs-CZ" altLang="cs-CZ" dirty="0"/>
              <a:t> </a:t>
            </a:r>
          </a:p>
        </p:txBody>
      </p:sp>
      <p:sp>
        <p:nvSpPr>
          <p:cNvPr id="64515" name="TextovéPole 2"/>
          <p:cNvSpPr txBox="1">
            <a:spLocks noChangeArrowheads="1"/>
          </p:cNvSpPr>
          <p:nvPr/>
        </p:nvSpPr>
        <p:spPr bwMode="auto">
          <a:xfrm>
            <a:off x="7712189" y="5295180"/>
            <a:ext cx="303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cs-CZ" sz="1600" dirty="0"/>
              <a:t>U členovců autonomní, ale i zde pod CNS</a:t>
            </a:r>
          </a:p>
        </p:txBody>
      </p:sp>
      <p:pic>
        <p:nvPicPr>
          <p:cNvPr id="64516" name="Picture 6" descr="D:\Dokumenty\DISKC\Dokumenty\Pajdák\fyziol predn\dychani\regulace dych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53" y="0"/>
            <a:ext cx="4054704" cy="519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4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712"/>
    </mc:Choice>
    <mc:Fallback>
      <p:transition spd="slow" advTm="183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Obdélník 1"/>
          <p:cNvSpPr>
            <a:spLocks noChangeArrowheads="1"/>
          </p:cNvSpPr>
          <p:nvPr/>
        </p:nvSpPr>
        <p:spPr bwMode="auto">
          <a:xfrm>
            <a:off x="1187777" y="685801"/>
            <a:ext cx="833722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rgbClr val="000000"/>
                </a:solidFill>
              </a:rPr>
              <a:t>Další vlivy: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- 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změny krevního tlaku </a:t>
            </a:r>
            <a:r>
              <a:rPr lang="cs-CZ" altLang="cs-CZ" sz="2000" dirty="0">
                <a:solidFill>
                  <a:srgbClr val="000000"/>
                </a:solidFill>
              </a:rPr>
              <a:t>(registrovány baroreceptory)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- 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chemické vlivy</a:t>
            </a: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sz="2000" dirty="0">
                <a:solidFill>
                  <a:srgbClr val="000000"/>
                </a:solidFill>
              </a:rPr>
              <a:t>(hlavní): chemoreceptory v karotidě a  oblouku aorty citlivé na obsah O2, CO2 a pH.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 Kontrola vůlí (částečná) – krátkodobé zadržení dechu (zvýšení CO2 a stimulační centrum překoná vliv vyšších pater  (kůra) – důležité při řeči, jídle, kašlání).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9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23"/>
    </mc:Choice>
    <mc:Fallback>
      <p:transition spd="slow" advTm="3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E9085C77-1B1B-467C-851A-C189B4B2EE7D}"/>
              </a:ext>
            </a:extLst>
          </p:cNvPr>
          <p:cNvSpPr txBox="1"/>
          <p:nvPr/>
        </p:nvSpPr>
        <p:spPr>
          <a:xfrm>
            <a:off x="612743" y="791851"/>
            <a:ext cx="925231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Zdroje</a:t>
            </a:r>
          </a:p>
          <a:p>
            <a:r>
              <a:rPr lang="cs-CZ" sz="2000" dirty="0"/>
              <a:t>Přednáška doc. Rychnovský</a:t>
            </a:r>
          </a:p>
          <a:p>
            <a:r>
              <a:rPr lang="cs-CZ" sz="2000" dirty="0"/>
              <a:t>Zdroje obrázků a teorie: Google.cz</a:t>
            </a:r>
          </a:p>
          <a:p>
            <a:r>
              <a:rPr lang="cs-CZ" sz="2000" dirty="0"/>
              <a:t>M. Vácha a kol. Srovnávací fyziologie živočichů 2004</a:t>
            </a:r>
          </a:p>
          <a:p>
            <a:r>
              <a:rPr lang="cs-CZ" sz="2000" dirty="0"/>
              <a:t>Brožek et al. Poznámky k přednáškám a fyziologie (2000)</a:t>
            </a:r>
          </a:p>
          <a:p>
            <a:r>
              <a:rPr lang="cs-CZ" sz="2000" dirty="0"/>
              <a:t>Vokurka a Hugo: Praktický slovník </a:t>
            </a:r>
            <a:r>
              <a:rPr lang="cs-CZ" sz="2000" dirty="0" err="1"/>
              <a:t>mediciny</a:t>
            </a:r>
            <a:r>
              <a:rPr lang="cs-CZ" sz="2000" dirty="0"/>
              <a:t> (2000) </a:t>
            </a:r>
          </a:p>
          <a:p>
            <a:r>
              <a:rPr lang="cs-CZ" sz="2000" dirty="0"/>
              <a:t>Vodrážka Z. Fyzikální chemie pro biologické vědy 1982, či </a:t>
            </a:r>
            <a:r>
              <a:rPr lang="cs-CZ" sz="2000" dirty="0" err="1"/>
              <a:t>analog.učebnice</a:t>
            </a:r>
            <a:r>
              <a:rPr lang="cs-CZ" sz="2000" dirty="0"/>
              <a:t> </a:t>
            </a:r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1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5"/>
    </mc:Choice>
    <mc:Fallback>
      <p:transition spd="slow" advTm="8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1828800" y="903367"/>
            <a:ext cx="807720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1127125" algn="l"/>
              </a:tabLst>
            </a:pPr>
            <a:endParaRPr lang="cs-CZ" altLang="cs-CZ" dirty="0"/>
          </a:p>
          <a:p>
            <a:pPr>
              <a:tabLst>
                <a:tab pos="1127125" algn="l"/>
              </a:tabLst>
            </a:pPr>
            <a:r>
              <a:rPr lang="cs-CZ" altLang="cs-CZ" b="1" dirty="0"/>
              <a:t>Přenos O</a:t>
            </a:r>
            <a:r>
              <a:rPr lang="cs-CZ" altLang="cs-CZ" baseline="-20000" dirty="0"/>
              <a:t>2</a:t>
            </a:r>
            <a:r>
              <a:rPr lang="cs-CZ" altLang="cs-CZ" b="1" dirty="0"/>
              <a:t>: </a:t>
            </a:r>
            <a:r>
              <a:rPr lang="cs-CZ" altLang="cs-CZ" dirty="0"/>
              <a:t>oxyhemoglobin, </a:t>
            </a:r>
          </a:p>
          <a:p>
            <a:pPr>
              <a:tabLst>
                <a:tab pos="1127125" algn="l"/>
              </a:tabLst>
            </a:pPr>
            <a:r>
              <a:rPr lang="cs-CZ" altLang="cs-CZ" dirty="0"/>
              <a:t>rozpuštěný v plazmě nevýznamný (1 %)</a:t>
            </a:r>
          </a:p>
          <a:p>
            <a:pPr>
              <a:tabLst>
                <a:tab pos="1127125" algn="l"/>
              </a:tabLst>
            </a:pPr>
            <a:r>
              <a:rPr lang="cs-CZ" altLang="cs-CZ" dirty="0"/>
              <a:t>Sycení hemoglobinu kyslíkem</a:t>
            </a:r>
          </a:p>
          <a:p>
            <a:pPr>
              <a:tabLst>
                <a:tab pos="1127125" algn="l"/>
              </a:tabLst>
            </a:pPr>
            <a:endParaRPr lang="cs-CZ" altLang="cs-CZ" b="1" dirty="0"/>
          </a:p>
          <a:p>
            <a:pPr>
              <a:tabLst>
                <a:tab pos="1127125" algn="l"/>
              </a:tabLst>
            </a:pPr>
            <a:endParaRPr lang="cs-CZ" altLang="cs-CZ" b="1" dirty="0"/>
          </a:p>
          <a:p>
            <a:pPr>
              <a:tabLst>
                <a:tab pos="1127125" algn="l"/>
              </a:tabLst>
            </a:pPr>
            <a:endParaRPr lang="cs-CZ" altLang="cs-CZ" b="1" dirty="0"/>
          </a:p>
          <a:p>
            <a:pPr>
              <a:tabLst>
                <a:tab pos="1127125" algn="l"/>
              </a:tabLst>
            </a:pPr>
            <a:endParaRPr lang="cs-CZ" altLang="cs-CZ" b="1" baseline="30000" dirty="0"/>
          </a:p>
        </p:txBody>
      </p:sp>
      <p:pic>
        <p:nvPicPr>
          <p:cNvPr id="62467" name="Picture 5" descr="syc hemogl 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5818" r="5847" b="3999"/>
          <a:stretch>
            <a:fillRect/>
          </a:stretch>
        </p:blipFill>
        <p:spPr bwMode="auto">
          <a:xfrm>
            <a:off x="6664750" y="984617"/>
            <a:ext cx="3864989" cy="331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7620000" y="51054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1800"/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8153400" y="5334001"/>
            <a:ext cx="381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65686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délník 1"/>
          <p:cNvSpPr>
            <a:spLocks noChangeArrowheads="1"/>
          </p:cNvSpPr>
          <p:nvPr/>
        </p:nvSpPr>
        <p:spPr bwMode="auto">
          <a:xfrm>
            <a:off x="1981200" y="381000"/>
            <a:ext cx="8001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Tři typy dýchacích orgánů:</a:t>
            </a:r>
          </a:p>
          <a:p>
            <a:pPr eaLnBrk="1" hangingPunct="1"/>
            <a:endParaRPr lang="cs-CZ" altLang="cs-CZ" sz="20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000" b="1" dirty="0">
                <a:solidFill>
                  <a:srgbClr val="000000"/>
                </a:solidFill>
              </a:rPr>
              <a:t>1. Žábry</a:t>
            </a:r>
            <a:r>
              <a:rPr lang="cs-CZ" altLang="cs-CZ" sz="2000" dirty="0">
                <a:solidFill>
                  <a:srgbClr val="000000"/>
                </a:solidFill>
              </a:rPr>
              <a:t> – členovci, měkkýši, paryby, ryby</a:t>
            </a:r>
          </a:p>
          <a:p>
            <a:pPr eaLnBrk="1" hangingPunct="1"/>
            <a:r>
              <a:rPr lang="cs-CZ" altLang="cs-CZ" sz="2000" b="1" dirty="0">
                <a:solidFill>
                  <a:srgbClr val="000000"/>
                </a:solidFill>
              </a:rPr>
              <a:t>2. Tracheje </a:t>
            </a:r>
          </a:p>
          <a:p>
            <a:pPr eaLnBrk="1" hangingPunct="1"/>
            <a:r>
              <a:rPr lang="cs-CZ" altLang="cs-CZ" sz="2000" b="1" dirty="0">
                <a:solidFill>
                  <a:srgbClr val="000000"/>
                </a:solidFill>
              </a:rPr>
              <a:t>3. Plíce</a:t>
            </a: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Larvy hmyzu ve vodě - </a:t>
            </a:r>
            <a:r>
              <a:rPr lang="cs-CZ" altLang="cs-CZ" sz="2000" b="1" dirty="0">
                <a:solidFill>
                  <a:srgbClr val="000000"/>
                </a:solidFill>
              </a:rPr>
              <a:t>tracheální žábry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eaLnBrk="1" hangingPunct="1"/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908664" y="3082637"/>
            <a:ext cx="5927725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/>
              <a:t>Zvýšení frekvence dýchacích pohybů- při poklesu O2 </a:t>
            </a:r>
          </a:p>
          <a:p>
            <a:pPr>
              <a:defRPr/>
            </a:pPr>
            <a:r>
              <a:rPr lang="cs-CZ" sz="2000" dirty="0"/>
              <a:t>ve vodě, další pokles- </a:t>
            </a:r>
            <a:r>
              <a:rPr lang="cs-CZ" sz="2000" dirty="0" smtClean="0"/>
              <a:t>O2 </a:t>
            </a:r>
            <a:r>
              <a:rPr lang="cs-CZ" sz="2000" dirty="0"/>
              <a:t>ze vzduchu</a:t>
            </a:r>
          </a:p>
          <a:p>
            <a:pPr>
              <a:defRPr/>
            </a:pPr>
            <a:r>
              <a:rPr lang="cs-CZ" sz="2000" b="1" dirty="0">
                <a:solidFill>
                  <a:srgbClr val="7030A0"/>
                </a:solidFill>
              </a:rPr>
              <a:t>Jiné </a:t>
            </a:r>
            <a:r>
              <a:rPr lang="cs-CZ" sz="2000" b="1" dirty="0" err="1">
                <a:solidFill>
                  <a:srgbClr val="7030A0"/>
                </a:solidFill>
              </a:rPr>
              <a:t>zp</a:t>
            </a:r>
            <a:r>
              <a:rPr lang="cs-CZ" sz="2000" b="1" dirty="0">
                <a:solidFill>
                  <a:srgbClr val="7030A0"/>
                </a:solidFill>
              </a:rPr>
              <a:t>. dýchání ve vodě</a:t>
            </a:r>
            <a:r>
              <a:rPr lang="cs-CZ" sz="2000" dirty="0"/>
              <a:t>: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cs-CZ" sz="2000" dirty="0"/>
              <a:t>Kožní – úhoř 85%, </a:t>
            </a:r>
            <a:r>
              <a:rPr lang="cs-CZ" sz="2000" dirty="0" err="1"/>
              <a:t>obojživel</a:t>
            </a:r>
            <a:r>
              <a:rPr lang="cs-CZ" sz="2000" dirty="0"/>
              <a:t>. v zimě 85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cs-CZ" sz="2000" dirty="0"/>
              <a:t>trávicí trubicí – úst. dut, jícen, žaludek, střevo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cs-CZ" sz="2000" dirty="0"/>
              <a:t>vzdušným měchýřem – plicní vaky- malý krevní oběh</a:t>
            </a:r>
          </a:p>
          <a:p>
            <a:pPr>
              <a:defRPr/>
            </a:pPr>
            <a:r>
              <a:rPr lang="cs-CZ" sz="2000" dirty="0"/>
              <a:t> – částečně okysličená krev jde do hlavy, žaber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8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65"/>
    </mc:Choice>
    <mc:Fallback>
      <p:transition spd="slow" advTm="10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89" y="268824"/>
            <a:ext cx="3876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14" y="3255097"/>
            <a:ext cx="35052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68134" y="581891"/>
            <a:ext cx="51483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Žábry</a:t>
            </a:r>
          </a:p>
          <a:p>
            <a:r>
              <a:rPr lang="cs-CZ" dirty="0" smtClean="0"/>
              <a:t>Vývoj ze stěn hltanu, v žaberní dutině skryté skřelemi</a:t>
            </a:r>
          </a:p>
          <a:p>
            <a:r>
              <a:rPr lang="cs-CZ" dirty="0" smtClean="0"/>
              <a:t>Řady žaberních lupínků upevněných na ž. obloucích </a:t>
            </a:r>
          </a:p>
          <a:p>
            <a:r>
              <a:rPr lang="cs-CZ" dirty="0" smtClean="0"/>
              <a:t>vytváří síto, kterým musí voda protékat,</a:t>
            </a:r>
          </a:p>
          <a:p>
            <a:r>
              <a:rPr lang="cs-CZ" dirty="0"/>
              <a:t>t</a:t>
            </a:r>
            <a:r>
              <a:rPr lang="cs-CZ" dirty="0" smtClean="0"/>
              <a:t>enké stěny prostoupeny četnými kapilárami, </a:t>
            </a:r>
          </a:p>
          <a:p>
            <a:r>
              <a:rPr lang="cs-CZ" dirty="0" smtClean="0"/>
              <a:t>přes stěnu výměna plynů.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349"/>
    </mc:Choice>
    <mc:Fallback>
      <p:transition spd="slow" advTm="17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631596" y="449263"/>
            <a:ext cx="7979004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sz="2000" b="1" dirty="0"/>
              <a:t>Vzdušnice (tracheje)</a:t>
            </a: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– rozvětvené trubice uvnitř s chitinovou blanou. U hmyzu zakončeny hvězdicovitou buňkou </a:t>
            </a:r>
            <a:r>
              <a:rPr lang="cs-CZ" altLang="cs-CZ" sz="2000" b="1" dirty="0"/>
              <a:t> → </a:t>
            </a:r>
            <a:r>
              <a:rPr lang="cs-CZ" altLang="cs-CZ" sz="2000" b="1" dirty="0" err="1"/>
              <a:t>tracheola</a:t>
            </a:r>
            <a:r>
              <a:rPr lang="cs-CZ" altLang="cs-CZ" sz="2000" b="1" dirty="0"/>
              <a:t> </a:t>
            </a:r>
            <a:r>
              <a:rPr lang="cs-CZ" altLang="cs-CZ" sz="2000" dirty="0"/>
              <a:t>(5 ramen). Tekutina </a:t>
            </a:r>
          </a:p>
          <a:p>
            <a:pPr eaLnBrk="1" hangingPunct="1"/>
            <a:r>
              <a:rPr lang="cs-CZ" altLang="cs-CZ" sz="2000" dirty="0"/>
              <a:t>v </a:t>
            </a:r>
            <a:r>
              <a:rPr lang="cs-CZ" altLang="cs-CZ" sz="2000" dirty="0" err="1"/>
              <a:t>tracheolách</a:t>
            </a:r>
            <a:r>
              <a:rPr lang="cs-CZ" altLang="cs-CZ" sz="2000" dirty="0"/>
              <a:t> pulzuje podle </a:t>
            </a:r>
            <a:r>
              <a:rPr lang="cs-CZ" altLang="cs-CZ" sz="2000" dirty="0" err="1"/>
              <a:t>botnací</a:t>
            </a:r>
            <a:r>
              <a:rPr lang="cs-CZ" altLang="cs-CZ" sz="2000" dirty="0"/>
              <a:t> síly </a:t>
            </a:r>
          </a:p>
          <a:p>
            <a:pPr eaLnBrk="1" hangingPunct="1"/>
            <a:r>
              <a:rPr lang="cs-CZ" altLang="cs-CZ" sz="2000" dirty="0"/>
              <a:t>koloidní hmoty stěn </a:t>
            </a:r>
            <a:r>
              <a:rPr lang="cs-CZ" altLang="cs-CZ" sz="2000" dirty="0" err="1"/>
              <a:t>tracheol</a:t>
            </a:r>
            <a:r>
              <a:rPr lang="cs-CZ" altLang="cs-CZ" sz="2000" dirty="0"/>
              <a:t> a okolní cytoplazmy  </a:t>
            </a:r>
          </a:p>
          <a:p>
            <a:pPr eaLnBrk="1" hangingPunct="1"/>
            <a:r>
              <a:rPr lang="cs-CZ" altLang="cs-CZ" sz="2000" dirty="0"/>
              <a:t>Dýchací pohyby – pohyby tělní stěny (výměna až 2/3 objemu) </a:t>
            </a:r>
          </a:p>
          <a:p>
            <a:pPr eaLnBrk="1" hangingPunct="1"/>
            <a:r>
              <a:rPr lang="cs-CZ" altLang="cs-CZ" sz="2000" dirty="0"/>
              <a:t> a) dorzoventrální zploštění abdomenu</a:t>
            </a:r>
          </a:p>
          <a:p>
            <a:pPr eaLnBrk="1" hangingPunct="1"/>
            <a:r>
              <a:rPr lang="cs-CZ" altLang="cs-CZ" sz="2000" dirty="0"/>
              <a:t> b) zasouvání a vysouvání abdominálních článků</a:t>
            </a:r>
          </a:p>
          <a:p>
            <a:pPr eaLnBrk="1" hangingPunct="1"/>
            <a:r>
              <a:rPr lang="cs-CZ" altLang="cs-CZ" sz="2000" dirty="0"/>
              <a:t> c) regulace otevírání a zavírání stigmat – najednou x střídavě </a:t>
            </a:r>
          </a:p>
          <a:p>
            <a:pPr eaLnBrk="1" hangingPunct="1"/>
            <a:r>
              <a:rPr lang="cs-CZ" altLang="cs-CZ" sz="2000" dirty="0"/>
              <a:t>Řízení dýchacích pohybů – abdominální ganglia.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Podněty pro zrychlení – chemický charakter přes </a:t>
            </a:r>
            <a:r>
              <a:rPr lang="cs-CZ" altLang="cs-CZ" sz="2000" dirty="0" err="1"/>
              <a:t>protorakální</a:t>
            </a:r>
            <a:r>
              <a:rPr lang="cs-CZ" altLang="cs-CZ" sz="2000" dirty="0"/>
              <a:t> g. </a:t>
            </a:r>
          </a:p>
          <a:p>
            <a:pPr eaLnBrk="1" hangingPunct="1"/>
            <a:r>
              <a:rPr lang="cs-CZ" altLang="cs-CZ" sz="2000" dirty="0"/>
              <a:t>Řízení pohybů stigmat: </a:t>
            </a:r>
            <a:r>
              <a:rPr lang="cs-CZ" altLang="cs-CZ" sz="2000" b="1" dirty="0"/>
              <a:t>hrudní a abdominální část nerv. systému</a:t>
            </a: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Larvy hmyzu ve vodě – uzavření trachejí vůči vodnímu prostředí, rozpad do sítě v pokožce nebo tělních vychlípeninách – </a:t>
            </a:r>
            <a:r>
              <a:rPr lang="cs-CZ" altLang="cs-CZ" sz="2000" b="1" dirty="0"/>
              <a:t>tracheální žábry.</a:t>
            </a:r>
          </a:p>
        </p:txBody>
      </p:sp>
      <p:pic>
        <p:nvPicPr>
          <p:cNvPr id="36867" name="Picture 6" descr="tr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"/>
          <a:stretch>
            <a:fillRect/>
          </a:stretch>
        </p:blipFill>
        <p:spPr bwMode="auto">
          <a:xfrm>
            <a:off x="8372104" y="626892"/>
            <a:ext cx="3571657" cy="449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605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12"/>
    </mc:Choice>
    <mc:Fallback>
      <p:transition spd="slow" advTm="17881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Dýchací cesty</a:t>
            </a:r>
          </a:p>
        </p:txBody>
      </p:sp>
      <p:sp>
        <p:nvSpPr>
          <p:cNvPr id="378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soustava trubicovitých orgánů mezi plícemi a vnějším prostředí </a:t>
            </a:r>
          </a:p>
          <a:p>
            <a:pPr eaLnBrk="1" hangingPunct="1"/>
            <a:r>
              <a:rPr lang="cs-CZ" altLang="cs-CZ" sz="2400"/>
              <a:t> proudí jimi nadechovaný, vydechovaný vzduch</a:t>
            </a:r>
          </a:p>
          <a:p>
            <a:pPr eaLnBrk="1" hangingPunct="1"/>
            <a:r>
              <a:rPr lang="cs-CZ" altLang="cs-CZ" sz="2400"/>
              <a:t> horní cesty dýchací – dutina ústní, dutina nosní, hltan </a:t>
            </a:r>
          </a:p>
          <a:p>
            <a:pPr eaLnBrk="1" hangingPunct="1"/>
            <a:r>
              <a:rPr lang="cs-CZ" altLang="cs-CZ" sz="2400"/>
              <a:t>dolní cesty dýchací – hrtan, průdušnice, průdušky, průdušinky, plicní sklípky (alveoly)</a:t>
            </a:r>
          </a:p>
          <a:p>
            <a:pPr eaLnBrk="1" hangingPunct="1"/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7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69"/>
    </mc:Choice>
    <mc:Fallback>
      <p:transition spd="slow" advTm="33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220683" y="293873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Nosní dutina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434444" cy="43513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2400" dirty="0"/>
              <a:t>skořepy nosní rozdělují nosní dutinu na 3 průduchy </a:t>
            </a:r>
          </a:p>
          <a:p>
            <a:pPr>
              <a:defRPr/>
            </a:pPr>
            <a:r>
              <a:rPr lang="cs-CZ" sz="2400" dirty="0"/>
              <a:t>zabrzdí proud nadechovaného vzduchu, vzduch se ohřeje (kontakt s teplou a prokrvenou sliznicí)</a:t>
            </a:r>
          </a:p>
          <a:p>
            <a:pPr>
              <a:defRPr/>
            </a:pPr>
            <a:r>
              <a:rPr lang="cs-CZ" sz="2400" dirty="0"/>
              <a:t> vystlána sliznicí, zvlhčuje vzduch a filtruje </a:t>
            </a:r>
            <a:r>
              <a:rPr lang="cs-CZ" sz="2400" dirty="0" smtClean="0"/>
              <a:t>ho, IS 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 sídlo čichu </a:t>
            </a:r>
          </a:p>
          <a:p>
            <a:pPr marL="0" indent="0">
              <a:buNone/>
              <a:defRPr/>
            </a:pPr>
            <a:endParaRPr lang="cs-CZ" dirty="0"/>
          </a:p>
          <a:p>
            <a:pPr>
              <a:buNone/>
              <a:defRPr/>
            </a:pPr>
            <a:endParaRPr lang="cs-CZ" dirty="0"/>
          </a:p>
          <a:p>
            <a:pPr>
              <a:buNone/>
              <a:defRPr/>
            </a:pP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674" y="580820"/>
            <a:ext cx="2841316" cy="361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411188" y="1184833"/>
            <a:ext cx="34478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/>
              <a:t>1.</a:t>
            </a:r>
            <a:r>
              <a:rPr lang="cs-CZ" altLang="cs-CZ" b="1" dirty="0">
                <a:hlinkClick r:id="rId5" tooltip="více"/>
                <a:hlinkMouseOver r:id="rId5"/>
              </a:rPr>
              <a:t>chrupavka štítná</a:t>
            </a:r>
            <a:r>
              <a:rPr lang="cs-CZ" altLang="cs-CZ" dirty="0"/>
              <a:t>   </a:t>
            </a:r>
          </a:p>
          <a:p>
            <a:r>
              <a:rPr lang="cs-CZ" altLang="cs-CZ" b="1" dirty="0"/>
              <a:t>2.</a:t>
            </a:r>
            <a:r>
              <a:rPr lang="cs-CZ" altLang="cs-CZ" b="1" dirty="0">
                <a:hlinkClick r:id="rId6" tooltip="více"/>
                <a:hlinkMouseOver r:id="rId7"/>
              </a:rPr>
              <a:t>chrupavka prstencová</a:t>
            </a:r>
            <a:r>
              <a:rPr lang="cs-CZ" altLang="cs-CZ" dirty="0"/>
              <a:t>  </a:t>
            </a:r>
          </a:p>
          <a:p>
            <a:r>
              <a:rPr lang="cs-CZ" altLang="cs-CZ" b="1" dirty="0"/>
              <a:t>3.</a:t>
            </a:r>
            <a:r>
              <a:rPr lang="cs-CZ" altLang="cs-CZ" b="1" dirty="0">
                <a:hlinkClick r:id="rId8" tooltip="více"/>
                <a:hlinkMouseOver r:id="rId6"/>
              </a:rPr>
              <a:t>průdušnice</a:t>
            </a:r>
            <a:endParaRPr lang="cs-CZ" altLang="cs-CZ" dirty="0"/>
          </a:p>
          <a:p>
            <a:r>
              <a:rPr lang="cs-CZ" altLang="cs-CZ" b="1" dirty="0"/>
              <a:t>4.</a:t>
            </a:r>
            <a:r>
              <a:rPr lang="cs-CZ" altLang="cs-CZ" b="1" dirty="0">
                <a:hlinkClick r:id="rId9" tooltip="více"/>
                <a:hlinkMouseOver r:id="rId10"/>
              </a:rPr>
              <a:t>jícen</a:t>
            </a:r>
            <a:endParaRPr lang="cs-CZ" altLang="cs-CZ" dirty="0"/>
          </a:p>
          <a:p>
            <a:r>
              <a:rPr lang="cs-CZ" altLang="cs-CZ" b="1" dirty="0"/>
              <a:t>5.</a:t>
            </a:r>
            <a:r>
              <a:rPr lang="cs-CZ" altLang="cs-CZ" b="1" dirty="0">
                <a:hlinkClick r:id="rId11" tooltip="více"/>
                <a:hlinkMouseOver r:id="rId8"/>
              </a:rPr>
              <a:t>srdečnice</a:t>
            </a:r>
            <a:endParaRPr lang="cs-CZ" altLang="cs-CZ" dirty="0"/>
          </a:p>
          <a:p>
            <a:r>
              <a:rPr lang="cs-CZ" altLang="cs-CZ" b="1" dirty="0"/>
              <a:t>6.</a:t>
            </a:r>
            <a:r>
              <a:rPr lang="cs-CZ" altLang="cs-CZ" b="1" dirty="0">
                <a:hlinkClick r:id="rId12" tooltip="více"/>
                <a:hlinkMouseOver r:id="rId12"/>
              </a:rPr>
              <a:t>cévní kmen plicnice</a:t>
            </a:r>
            <a:endParaRPr lang="cs-CZ" altLang="cs-CZ" dirty="0"/>
          </a:p>
          <a:p>
            <a:r>
              <a:rPr lang="cs-CZ" altLang="cs-CZ" b="1" dirty="0"/>
              <a:t>7.</a:t>
            </a:r>
            <a:r>
              <a:rPr lang="cs-CZ" altLang="cs-CZ" b="1" dirty="0">
                <a:hlinkClick r:id="rId13" tooltip="více"/>
                <a:hlinkMouseOver r:id="rId9"/>
              </a:rPr>
              <a:t>průdušky</a:t>
            </a:r>
            <a:r>
              <a:rPr lang="cs-CZ" altLang="cs-CZ" dirty="0"/>
              <a:t> </a:t>
            </a:r>
          </a:p>
          <a:p>
            <a:r>
              <a:rPr lang="cs-CZ" altLang="cs-CZ" b="1" dirty="0"/>
              <a:t>8.</a:t>
            </a:r>
            <a:r>
              <a:rPr lang="cs-CZ" altLang="cs-CZ" b="1" dirty="0">
                <a:hlinkClick r:id="rId14" tooltip="více"/>
                <a:hlinkMouseOver r:id="rId13"/>
              </a:rPr>
              <a:t>horní plicní lalok</a:t>
            </a:r>
            <a:r>
              <a:rPr lang="cs-CZ" altLang="cs-CZ" dirty="0"/>
              <a:t>  </a:t>
            </a:r>
          </a:p>
          <a:p>
            <a:r>
              <a:rPr lang="cs-CZ" altLang="cs-CZ" b="1" dirty="0"/>
              <a:t>9.</a:t>
            </a:r>
            <a:r>
              <a:rPr lang="cs-CZ" altLang="cs-CZ" b="1" dirty="0">
                <a:hlinkClick r:id="rId11" tooltip="více"/>
                <a:hlinkMouseOver r:id="rId11"/>
              </a:rPr>
              <a:t>dolní plicní lalok</a:t>
            </a:r>
            <a:endParaRPr lang="cs-CZ" altLang="cs-CZ" dirty="0"/>
          </a:p>
          <a:p>
            <a:r>
              <a:rPr lang="cs-CZ" altLang="cs-CZ" b="1" dirty="0"/>
              <a:t>10.</a:t>
            </a:r>
            <a:r>
              <a:rPr lang="cs-CZ" altLang="cs-CZ" b="1" dirty="0">
                <a:hlinkClick r:id="rId15" tooltip="více"/>
                <a:hlinkMouseOver r:id="rId14"/>
              </a:rPr>
              <a:t>střední plicní lalok</a:t>
            </a:r>
            <a:endParaRPr lang="cs-CZ" altLang="cs-CZ" b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7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962"/>
    </mc:Choice>
    <mc:Fallback>
      <p:transition spd="slow" advTm="236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Dolní cesty dýchací</a:t>
            </a:r>
          </a:p>
        </p:txBody>
      </p:sp>
      <p:sp>
        <p:nvSpPr>
          <p:cNvPr id="399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/>
              <a:t>hrtan – kříží se s hltanem </a:t>
            </a:r>
          </a:p>
          <a:p>
            <a:pPr eaLnBrk="1" hangingPunct="1"/>
            <a:r>
              <a:rPr lang="cs-CZ" altLang="cs-CZ" sz="2400" dirty="0"/>
              <a:t>hrtanová příklopka – při polykání brání vstupu potravy do hrtanu </a:t>
            </a:r>
          </a:p>
          <a:p>
            <a:pPr eaLnBrk="1" hangingPunct="1"/>
            <a:r>
              <a:rPr lang="cs-CZ" altLang="cs-CZ" sz="2400" dirty="0"/>
              <a:t>tvořen souborem chrupavek </a:t>
            </a:r>
          </a:p>
          <a:p>
            <a:pPr eaLnBrk="1" hangingPunct="1"/>
            <a:r>
              <a:rPr lang="cs-CZ" altLang="cs-CZ" sz="2400" dirty="0" smtClean="0"/>
              <a:t>Průdušnice (trachea) – </a:t>
            </a:r>
            <a:r>
              <a:rPr lang="cs-CZ" altLang="cs-CZ" sz="2400" dirty="0"/>
              <a:t>pružná trubice, vyztužená podkovovitými chrupavkami </a:t>
            </a:r>
          </a:p>
          <a:p>
            <a:pPr eaLnBrk="1" hangingPunct="1"/>
            <a:r>
              <a:rPr lang="cs-CZ" altLang="cs-CZ" sz="2400" dirty="0"/>
              <a:t>před jícnem </a:t>
            </a:r>
          </a:p>
          <a:p>
            <a:r>
              <a:rPr lang="cs-CZ" altLang="cs-CZ" sz="2400" dirty="0"/>
              <a:t>větví se na dvě průdušky 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bronchi</a:t>
            </a:r>
            <a:r>
              <a:rPr lang="cs-CZ" altLang="cs-CZ" sz="2400" dirty="0" smtClean="0"/>
              <a:t>) – </a:t>
            </a:r>
            <a:r>
              <a:rPr lang="cs-CZ" altLang="cs-CZ" sz="2400" dirty="0"/>
              <a:t>průdušinky </a:t>
            </a:r>
            <a:r>
              <a:rPr lang="cs-CZ" altLang="cs-CZ" sz="2400" dirty="0" smtClean="0"/>
              <a:t>(bronchioly)– </a:t>
            </a:r>
            <a:r>
              <a:rPr lang="cs-CZ" altLang="cs-CZ" sz="2400" dirty="0"/>
              <a:t>plicní sklípky </a:t>
            </a:r>
            <a:r>
              <a:rPr lang="cs-CZ" altLang="cs-CZ" sz="2400" dirty="0" smtClean="0"/>
              <a:t>(alveoly) - </a:t>
            </a:r>
            <a:r>
              <a:rPr lang="cs-CZ" altLang="cs-CZ" sz="2400" dirty="0"/>
              <a:t>1 mm, obetkané vlásečnicemi (</a:t>
            </a:r>
            <a:r>
              <a:rPr lang="cs-CZ" altLang="cs-CZ" sz="2400" dirty="0" smtClean="0"/>
              <a:t>výměna </a:t>
            </a:r>
            <a:r>
              <a:rPr lang="cs-CZ" altLang="cs-CZ" sz="2400" dirty="0"/>
              <a:t>plynů) </a:t>
            </a:r>
            <a:endParaRPr lang="cs-CZ" altLang="cs-CZ" sz="2400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1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99"/>
    </mc:Choice>
    <mc:Fallback>
      <p:transition spd="slow" advTm="50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1561</Words>
  <Application>Microsoft Office PowerPoint</Application>
  <PresentationFormat>Širokoúhlá obrazovka</PresentationFormat>
  <Paragraphs>316</Paragraphs>
  <Slides>36</Slides>
  <Notes>1</Notes>
  <HiddenSlides>0</HiddenSlides>
  <MMClips>34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Dýchací cesty</vt:lpstr>
      <vt:lpstr>Nosní dutina</vt:lpstr>
      <vt:lpstr>Dolní cesty dýchací</vt:lpstr>
      <vt:lpstr>Průdušky</vt:lpstr>
      <vt:lpstr>Průdušinky</vt:lpstr>
      <vt:lpstr>Plíce</vt:lpstr>
      <vt:lpstr>Plíce</vt:lpstr>
      <vt:lpstr>Plíce</vt:lpstr>
      <vt:lpstr>Plíce</vt:lpstr>
      <vt:lpstr>Nádech</vt:lpstr>
      <vt:lpstr>Prezentace aplikace PowerPoint</vt:lpstr>
      <vt:lpstr>Výdech</vt:lpstr>
      <vt:lpstr>Spirometrie</vt:lpstr>
      <vt:lpstr>Vitální kapacita plic (VC)</vt:lpstr>
      <vt:lpstr>Spirometrie</vt:lpstr>
      <vt:lpstr>Spirometrie</vt:lpstr>
      <vt:lpstr>Spirometrie</vt:lpstr>
      <vt:lpstr>Reakce a adaptace dýchacího systému na zátěž</vt:lpstr>
      <vt:lpstr>Minutová ventilace (MV)</vt:lpstr>
      <vt:lpstr>Onemocnění dýchací soustavy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Žákovská</dc:creator>
  <cp:lastModifiedBy>Uživatel systému Windows</cp:lastModifiedBy>
  <cp:revision>14</cp:revision>
  <dcterms:created xsi:type="dcterms:W3CDTF">2020-11-03T14:30:02Z</dcterms:created>
  <dcterms:modified xsi:type="dcterms:W3CDTF">2020-11-05T07:23:13Z</dcterms:modified>
</cp:coreProperties>
</file>