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2" r:id="rId4"/>
    <p:sldId id="264" r:id="rId5"/>
    <p:sldId id="265" r:id="rId6"/>
    <p:sldId id="261" r:id="rId7"/>
    <p:sldId id="259" r:id="rId8"/>
    <p:sldId id="258" r:id="rId9"/>
    <p:sldId id="267" r:id="rId10"/>
    <p:sldId id="268" r:id="rId11"/>
    <p:sldId id="269" r:id="rId12"/>
    <p:sldId id="271" r:id="rId13"/>
    <p:sldId id="272" r:id="rId14"/>
    <p:sldId id="270" r:id="rId15"/>
    <p:sldId id="273" r:id="rId16"/>
    <p:sldId id="275" r:id="rId17"/>
    <p:sldId id="276" r:id="rId18"/>
    <p:sldId id="277" r:id="rId19"/>
    <p:sldId id="278" r:id="rId20"/>
    <p:sldId id="280" r:id="rId21"/>
    <p:sldId id="266" r:id="rId22"/>
    <p:sldId id="281" r:id="rId2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8" d="100"/>
          <a:sy n="88" d="100"/>
        </p:scale>
        <p:origin x="494"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1B353686-0AEF-4866-B156-77AD33235C9E}" type="datetimeFigureOut">
              <a:rPr lang="cs-CZ" smtClean="0"/>
              <a:t>21.01.2021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3760578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353686-0AEF-4866-B156-77AD33235C9E}" type="datetimeFigureOut">
              <a:rPr lang="cs-CZ" smtClean="0"/>
              <a:t>21.01.2021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7420337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353686-0AEF-4866-B156-77AD33235C9E}" type="datetimeFigureOut">
              <a:rPr lang="cs-CZ" smtClean="0"/>
              <a:t>21.01.2021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346831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1B353686-0AEF-4866-B156-77AD33235C9E}" type="datetimeFigureOut">
              <a:rPr lang="cs-CZ" smtClean="0"/>
              <a:t>21.01.2021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10229756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1B353686-0AEF-4866-B156-77AD33235C9E}" type="datetimeFigureOut">
              <a:rPr lang="cs-CZ" smtClean="0"/>
              <a:t>21.01.2021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18644211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1B353686-0AEF-4866-B156-77AD33235C9E}" type="datetimeFigureOut">
              <a:rPr lang="cs-CZ" smtClean="0"/>
              <a:t>21.01.2021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671926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1B353686-0AEF-4866-B156-77AD33235C9E}" type="datetimeFigureOut">
              <a:rPr lang="cs-CZ" smtClean="0"/>
              <a:t>21.01.2021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2071038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1B353686-0AEF-4866-B156-77AD33235C9E}" type="datetimeFigureOut">
              <a:rPr lang="cs-CZ" smtClean="0"/>
              <a:t>21.01.2021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3993972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1B353686-0AEF-4866-B156-77AD33235C9E}" type="datetimeFigureOut">
              <a:rPr lang="cs-CZ" smtClean="0"/>
              <a:t>21.01.2021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1090447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353686-0AEF-4866-B156-77AD33235C9E}" type="datetimeFigureOut">
              <a:rPr lang="cs-CZ" smtClean="0"/>
              <a:t>21.01.2021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3904917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1B353686-0AEF-4866-B156-77AD33235C9E}" type="datetimeFigureOut">
              <a:rPr lang="cs-CZ" smtClean="0"/>
              <a:t>21.01.2021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8ACEE41-88EB-4024-BD4D-5C6C6A0FB2CB}" type="slidenum">
              <a:rPr lang="cs-CZ" smtClean="0"/>
              <a:t>‹#›</a:t>
            </a:fld>
            <a:endParaRPr lang="cs-CZ"/>
          </a:p>
        </p:txBody>
      </p:sp>
    </p:spTree>
    <p:extLst>
      <p:ext uri="{BB962C8B-B14F-4D97-AF65-F5344CB8AC3E}">
        <p14:creationId xmlns:p14="http://schemas.microsoft.com/office/powerpoint/2010/main" val="11038134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353686-0AEF-4866-B156-77AD33235C9E}" type="datetimeFigureOut">
              <a:rPr lang="cs-CZ" smtClean="0"/>
              <a:t>21.01.2021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ACEE41-88EB-4024-BD4D-5C6C6A0FB2CB}" type="slidenum">
              <a:rPr lang="cs-CZ" smtClean="0"/>
              <a:t>‹#›</a:t>
            </a:fld>
            <a:endParaRPr lang="cs-CZ"/>
          </a:p>
        </p:txBody>
      </p:sp>
    </p:spTree>
    <p:extLst>
      <p:ext uri="{BB962C8B-B14F-4D97-AF65-F5344CB8AC3E}">
        <p14:creationId xmlns:p14="http://schemas.microsoft.com/office/powerpoint/2010/main" val="2889792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cs.wikipedia.org/wiki/10._prosinec" TargetMode="External"/><Relationship Id="rId13" Type="http://schemas.openxmlformats.org/officeDocument/2006/relationships/hyperlink" Target="https://cs.wikipedia.org/wiki/7._b%C5%99ezen" TargetMode="External"/><Relationship Id="rId18" Type="http://schemas.openxmlformats.org/officeDocument/2006/relationships/hyperlink" Target="https://cs.wikipedia.org/wiki/Jan_Amos_Komensk%C3%BD" TargetMode="External"/><Relationship Id="rId3" Type="http://schemas.openxmlformats.org/officeDocument/2006/relationships/hyperlink" Target="https://cs.wikipedia.org/wiki/Pavel_Tollner" TargetMode="External"/><Relationship Id="rId21" Type="http://schemas.openxmlformats.org/officeDocument/2006/relationships/hyperlink" Target="https://cs.wikipedia.org/wiki/27._%C4%8Derven" TargetMode="External"/><Relationship Id="rId7" Type="http://schemas.openxmlformats.org/officeDocument/2006/relationships/hyperlink" Target="https://cs.wikipedia.org/wiki/Den_matek" TargetMode="External"/><Relationship Id="rId12" Type="http://schemas.openxmlformats.org/officeDocument/2006/relationships/hyperlink" Target="https://cs.wikipedia.org/wiki/Jan_Palach" TargetMode="External"/><Relationship Id="rId17" Type="http://schemas.openxmlformats.org/officeDocument/2006/relationships/hyperlink" Target="https://cs.wikipedia.org/wiki/28._b%C5%99ezen" TargetMode="External"/><Relationship Id="rId25" Type="http://schemas.openxmlformats.org/officeDocument/2006/relationships/hyperlink" Target="https://cs.wikipedia.org/wiki/Prvn%C3%AD_vl%C3%A1da_V%C3%A1clava_Klause" TargetMode="External"/><Relationship Id="rId2" Type="http://schemas.openxmlformats.org/officeDocument/2006/relationships/hyperlink" Target="https://cs.wikipedia.org/wiki/Parlament_%C4%8Cesk%C3%A9_republiky" TargetMode="External"/><Relationship Id="rId16" Type="http://schemas.openxmlformats.org/officeDocument/2006/relationships/hyperlink" Target="https://cs.wikipedia.org/wiki/Svatopluk_I." TargetMode="External"/><Relationship Id="rId20" Type="http://schemas.openxmlformats.org/officeDocument/2006/relationships/hyperlink" Target="https://cs.wikipedia.org/wiki/Univerzita_Karlova" TargetMode="External"/><Relationship Id="rId1" Type="http://schemas.openxmlformats.org/officeDocument/2006/relationships/slideLayout" Target="../slideLayouts/slideLayout2.xml"/><Relationship Id="rId6" Type="http://schemas.openxmlformats.org/officeDocument/2006/relationships/hyperlink" Target="https://cs.wikipedia.org/wiki/1._listopad" TargetMode="External"/><Relationship Id="rId11" Type="http://schemas.openxmlformats.org/officeDocument/2006/relationships/hyperlink" Target="https://cs.wikipedia.org/wiki/16._leden" TargetMode="External"/><Relationship Id="rId24" Type="http://schemas.openxmlformats.org/officeDocument/2006/relationships/hyperlink" Target="https://cs.wikipedia.org/wiki/Kn%C3%AD%C5%BEe_V%C3%A1clav" TargetMode="External"/><Relationship Id="rId5" Type="http://schemas.openxmlformats.org/officeDocument/2006/relationships/hyperlink" Target="https://cs.wikipedia.org/wiki/6._leden" TargetMode="External"/><Relationship Id="rId15" Type="http://schemas.openxmlformats.org/officeDocument/2006/relationships/hyperlink" Target="https://cs.wikipedia.org/wiki/9._b%C5%99ezen" TargetMode="External"/><Relationship Id="rId23" Type="http://schemas.openxmlformats.org/officeDocument/2006/relationships/hyperlink" Target="https://cs.wikipedia.org/wiki/28._z%C3%A1%C5%99%C3%AD" TargetMode="External"/><Relationship Id="rId10" Type="http://schemas.openxmlformats.org/officeDocument/2006/relationships/hyperlink" Target="https://cs.wikipedia.org/wiki/29._srpen" TargetMode="External"/><Relationship Id="rId19" Type="http://schemas.openxmlformats.org/officeDocument/2006/relationships/hyperlink" Target="https://cs.wikipedia.org/wiki/7._duben" TargetMode="External"/><Relationship Id="rId4" Type="http://schemas.openxmlformats.org/officeDocument/2006/relationships/hyperlink" Target="https://cs.wikipedia.org/wiki/Ji%C5%99%C3%AD_Dr%C3%A1pela" TargetMode="External"/><Relationship Id="rId9" Type="http://schemas.openxmlformats.org/officeDocument/2006/relationships/hyperlink" Target="https://cs.wikipedia.org/wiki/Den_lidsk%C3%BDch_pr%C3%A1v" TargetMode="External"/><Relationship Id="rId14" Type="http://schemas.openxmlformats.org/officeDocument/2006/relationships/hyperlink" Target="https://cs.wikipedia.org/wiki/T._G._Masaryk" TargetMode="External"/><Relationship Id="rId22" Type="http://schemas.openxmlformats.org/officeDocument/2006/relationships/hyperlink" Target="https://cs.wikipedia.org/wiki/Milada_Hor%C3%A1kov%C3%A1" TargetMode="External"/></Relationships>
</file>

<file path=ppt/slides/_rels/slide13.xml.rels><?xml version="1.0" encoding="UTF-8" standalone="yes"?>
<Relationships xmlns="http://schemas.openxmlformats.org/package/2006/relationships"><Relationship Id="rId13" Type="http://schemas.openxmlformats.org/officeDocument/2006/relationships/hyperlink" Target="https://cs.wikipedia.org/wiki/Vojt%C4%9Bch_Filip" TargetMode="External"/><Relationship Id="rId18" Type="http://schemas.openxmlformats.org/officeDocument/2006/relationships/hyperlink" Target="https://cs.wikipedia.org/wiki/Severoatlantick%C3%A1_aliance" TargetMode="External"/><Relationship Id="rId26" Type="http://schemas.openxmlformats.org/officeDocument/2006/relationships/hyperlink" Target="https://cs.wikipedia.org/wiki/Koncentra%C4%8Dn%C3%AD_t%C3%A1bor_Neuengamme" TargetMode="External"/><Relationship Id="rId39" Type="http://schemas.openxmlformats.org/officeDocument/2006/relationships/hyperlink" Target="https://cs.wikipedia.org/wiki/Druh%C3%A1_republika" TargetMode="External"/><Relationship Id="rId21" Type="http://schemas.openxmlformats.org/officeDocument/2006/relationships/hyperlink" Target="https://cs.wikipedia.org/wiki/7._b%C5%99ezen" TargetMode="External"/><Relationship Id="rId34" Type="http://schemas.openxmlformats.org/officeDocument/2006/relationships/hyperlink" Target="https://cs.wikipedia.org/wiki/Josef_II." TargetMode="External"/><Relationship Id="rId42" Type="http://schemas.openxmlformats.org/officeDocument/2006/relationships/hyperlink" Target="https://cs.wikipedia.org/wiki/Zden%C4%9Bk_Ji%C4%8D%C3%ADnsk%C3%BD" TargetMode="External"/><Relationship Id="rId47" Type="http://schemas.openxmlformats.org/officeDocument/2006/relationships/hyperlink" Target="https://cs.wikipedia.org/wiki/Pavel_N%C4%9Bmec" TargetMode="External"/><Relationship Id="rId50" Type="http://schemas.openxmlformats.org/officeDocument/2006/relationships/hyperlink" Target="https://cs.wikipedia.org/wiki/Cyril_Svoboda" TargetMode="External"/><Relationship Id="rId55" Type="http://schemas.openxmlformats.org/officeDocument/2006/relationships/hyperlink" Target="https://cs.wikipedia.org/wiki/8._b%C5%99ezen" TargetMode="External"/><Relationship Id="rId7" Type="http://schemas.openxmlformats.org/officeDocument/2006/relationships/hyperlink" Target="https://cs.wikipedia.org/wiki/%C4%8Cesk%C3%BD_st%C3%A1tn%C3%AD_sv%C3%A1tek#cite_note-101" TargetMode="External"/><Relationship Id="rId2" Type="http://schemas.openxmlformats.org/officeDocument/2006/relationships/hyperlink" Target="https://cs.wikipedia.org/wiki/Vlastimil_Tlust%C3%BD" TargetMode="External"/><Relationship Id="rId16" Type="http://schemas.openxmlformats.org/officeDocument/2006/relationships/hyperlink" Target="https://cs.wikipedia.org/wiki/Svat%C3%BD_V%C3%A1clav" TargetMode="External"/><Relationship Id="rId20" Type="http://schemas.openxmlformats.org/officeDocument/2006/relationships/hyperlink" Target="https://cs.wikipedia.org/wiki/Mezin%C3%A1rodn%C3%AD_den_pam%C3%A1tky_ob%C4%9Bt%C3%AD_holocaustu" TargetMode="External"/><Relationship Id="rId29" Type="http://schemas.openxmlformats.org/officeDocument/2006/relationships/hyperlink" Target="https://cs.wikipedia.org/wiki/29._srpen" TargetMode="External"/><Relationship Id="rId41" Type="http://schemas.openxmlformats.org/officeDocument/2006/relationships/hyperlink" Target="https://cs.wikipedia.org/wiki/%C4%8Cesk%C3%BD_st%C3%A1tn%C3%AD_sv%C3%A1tek#cite_note-105" TargetMode="External"/><Relationship Id="rId54" Type="http://schemas.openxmlformats.org/officeDocument/2006/relationships/hyperlink" Target="https://cs.wikipedia.org/wiki/%C4%8Cesk%C3%BD_st%C3%A1tn%C3%AD_sv%C3%A1tek#cite_note-107" TargetMode="External"/><Relationship Id="rId1" Type="http://schemas.openxmlformats.org/officeDocument/2006/relationships/slideLayout" Target="../slideLayouts/slideLayout2.xml"/><Relationship Id="rId6" Type="http://schemas.openxmlformats.org/officeDocument/2006/relationships/hyperlink" Target="https://cs.wikipedia.org/wiki/Vl%C3%A1da_Milo%C5%A1e_Zemana" TargetMode="External"/><Relationship Id="rId11" Type="http://schemas.openxmlformats.org/officeDocument/2006/relationships/hyperlink" Target="https://cs.wikipedia.org/wiki/Jan_Opletal" TargetMode="External"/><Relationship Id="rId24" Type="http://schemas.openxmlformats.org/officeDocument/2006/relationships/hyperlink" Target="https://cs.wikipedia.org/wiki/Jan_Amos_Komensk%C3%BD" TargetMode="External"/><Relationship Id="rId32" Type="http://schemas.openxmlformats.org/officeDocument/2006/relationships/hyperlink" Target="https://cs.wikipedia.org/wiki/13._%C5%99%C3%ADjen" TargetMode="External"/><Relationship Id="rId37" Type="http://schemas.openxmlformats.org/officeDocument/2006/relationships/hyperlink" Target="https://cs.wikipedia.org/wiki/%C4%8Cesk%C3%BD_st%C3%A1tn%C3%AD_sv%C3%A1tek#cite_note-104" TargetMode="External"/><Relationship Id="rId40" Type="http://schemas.openxmlformats.org/officeDocument/2006/relationships/hyperlink" Target="https://cs.wikipedia.org/wiki/Protektor%C3%A1t_%C4%8Cechy_a_Morava" TargetMode="External"/><Relationship Id="rId45" Type="http://schemas.openxmlformats.org/officeDocument/2006/relationships/hyperlink" Target="https://cs.wikipedia.org/wiki/1._listopad" TargetMode="External"/><Relationship Id="rId53" Type="http://schemas.openxmlformats.org/officeDocument/2006/relationships/hyperlink" Target="https://cs.wikipedia.org/wiki/Svatom%C3%ADr_Recman" TargetMode="External"/><Relationship Id="rId58" Type="http://schemas.openxmlformats.org/officeDocument/2006/relationships/hyperlink" Target="https://cs.wikipedia.org/wiki/Augustin_Bubn%C3%ADk" TargetMode="External"/><Relationship Id="rId5" Type="http://schemas.openxmlformats.org/officeDocument/2006/relationships/hyperlink" Target="https://cs.wikipedia.org/wiki/%C4%8Cesk%C3%BD_st%C3%A1tn%C3%AD_sv%C3%A1tek#cite_note-100" TargetMode="External"/><Relationship Id="rId15" Type="http://schemas.openxmlformats.org/officeDocument/2006/relationships/hyperlink" Target="https://cs.wikipedia.org/wiki/28._z%C3%A1%C5%99%C3%AD" TargetMode="External"/><Relationship Id="rId23" Type="http://schemas.openxmlformats.org/officeDocument/2006/relationships/hyperlink" Target="https://cs.wikipedia.org/wiki/28._b%C5%99ezen" TargetMode="External"/><Relationship Id="rId28" Type="http://schemas.openxmlformats.org/officeDocument/2006/relationships/hyperlink" Target="https://cs.wikipedia.org/wiki/Kv%C4%9Btnov%C3%A9_povst%C3%A1n%C3%AD_%C4%8Desk%C3%A9ho_lidu" TargetMode="External"/><Relationship Id="rId36" Type="http://schemas.openxmlformats.org/officeDocument/2006/relationships/hyperlink" Target="https://cs.wikipedia.org/wiki/Du%C5%A1i%C4%8Dky" TargetMode="External"/><Relationship Id="rId49" Type="http://schemas.openxmlformats.org/officeDocument/2006/relationships/hyperlink" Target="https://cs.wikipedia.org/wiki/Den_da%C5%88ov%C3%A9_svobody" TargetMode="External"/><Relationship Id="rId57" Type="http://schemas.openxmlformats.org/officeDocument/2006/relationships/hyperlink" Target="https://cs.wikipedia.org/wiki/Vladim%C3%ADr_Dole%C5%BEal" TargetMode="External"/><Relationship Id="rId61" Type="http://schemas.openxmlformats.org/officeDocument/2006/relationships/hyperlink" Target="https://cs.wikipedia.org/wiki/%C4%8Cesk%C3%BD_st%C3%A1tn%C3%AD_sv%C3%A1tek#cite_note-109" TargetMode="External"/><Relationship Id="rId10" Type="http://schemas.openxmlformats.org/officeDocument/2006/relationships/hyperlink" Target="https://cs.wikipedia.org/wiki/Ji%C5%99%C3%AD_Payne" TargetMode="External"/><Relationship Id="rId19" Type="http://schemas.openxmlformats.org/officeDocument/2006/relationships/hyperlink" Target="https://cs.wikipedia.org/wiki/%C4%8Cesk%C3%BD_st%C3%A1tn%C3%AD_sv%C3%A1tek#cite_note-103" TargetMode="External"/><Relationship Id="rId31" Type="http://schemas.openxmlformats.org/officeDocument/2006/relationships/hyperlink" Target="https://cs.wikipedia.org/wiki/Zlat%C3%A1_bula_sicilsk%C3%A1" TargetMode="External"/><Relationship Id="rId44" Type="http://schemas.openxmlformats.org/officeDocument/2006/relationships/hyperlink" Target="https://cs.wikipedia.org/wiki/KDU-%C4%8CSL" TargetMode="External"/><Relationship Id="rId52" Type="http://schemas.openxmlformats.org/officeDocument/2006/relationships/hyperlink" Target="https://cs.wikipedia.org/wiki/%C4%8Cesk%C3%BD_st%C3%A1tn%C3%AD_sv%C3%A1tek#cite_note-106" TargetMode="External"/><Relationship Id="rId60" Type="http://schemas.openxmlformats.org/officeDocument/2006/relationships/hyperlink" Target="https://cs.wikipedia.org/wiki/%C4%8Cesk%C3%BD_st%C3%A1tn%C3%AD_sv%C3%A1tek#cite_note-108" TargetMode="External"/><Relationship Id="rId4" Type="http://schemas.openxmlformats.org/officeDocument/2006/relationships/hyperlink" Target="https://cs.wikipedia.org/wiki/Slovensk%C3%A9_n%C3%A1rodn%C3%AD_povst%C3%A1n%C3%AD" TargetMode="External"/><Relationship Id="rId9" Type="http://schemas.openxmlformats.org/officeDocument/2006/relationships/hyperlink" Target="https://cs.wikipedia.org/wiki/27._leden" TargetMode="External"/><Relationship Id="rId14" Type="http://schemas.openxmlformats.org/officeDocument/2006/relationships/hyperlink" Target="https://cs.wikipedia.org/wiki/%C4%8Cesk%C3%BD_st%C3%A1tn%C3%AD_sv%C3%A1tek#cite_note-102" TargetMode="External"/><Relationship Id="rId22" Type="http://schemas.openxmlformats.org/officeDocument/2006/relationships/hyperlink" Target="https://cs.wikipedia.org/wiki/Tom%C3%A1%C5%A1_Garrigue_Masaryk" TargetMode="External"/><Relationship Id="rId27" Type="http://schemas.openxmlformats.org/officeDocument/2006/relationships/hyperlink" Target="https://cs.wikipedia.org/wiki/5._kv%C4%9Bten" TargetMode="External"/><Relationship Id="rId30" Type="http://schemas.openxmlformats.org/officeDocument/2006/relationships/hyperlink" Target="https://cs.wikipedia.org/wiki/26._z%C3%A1%C5%99%C3%AD" TargetMode="External"/><Relationship Id="rId35" Type="http://schemas.openxmlformats.org/officeDocument/2006/relationships/hyperlink" Target="https://cs.wikipedia.org/wiki/2._listopad" TargetMode="External"/><Relationship Id="rId43" Type="http://schemas.openxmlformats.org/officeDocument/2006/relationships/hyperlink" Target="https://cs.wikipedia.org/wiki/Ji%C5%99%C3%AD_Karas" TargetMode="External"/><Relationship Id="rId48" Type="http://schemas.openxmlformats.org/officeDocument/2006/relationships/hyperlink" Target="https://cs.wikipedia.org/wiki/Unie_svobody_%E2%80%93_Demokratick%C3%A1_unie" TargetMode="External"/><Relationship Id="rId56" Type="http://schemas.openxmlformats.org/officeDocument/2006/relationships/hyperlink" Target="https://cs.wikipedia.org/wiki/V%C3%A1clav_Brousek" TargetMode="External"/><Relationship Id="rId8" Type="http://schemas.openxmlformats.org/officeDocument/2006/relationships/hyperlink" Target="https://cs.wikipedia.org/wiki/Pavel_Tollner" TargetMode="External"/><Relationship Id="rId51" Type="http://schemas.openxmlformats.org/officeDocument/2006/relationships/hyperlink" Target="https://cs.wikipedia.org/wiki/1._leden" TargetMode="External"/><Relationship Id="rId3" Type="http://schemas.openxmlformats.org/officeDocument/2006/relationships/hyperlink" Target="https://cs.wikipedia.org/wiki/Rozpad_%C4%8Ceskoslovenska" TargetMode="External"/><Relationship Id="rId12" Type="http://schemas.openxmlformats.org/officeDocument/2006/relationships/hyperlink" Target="https://cs.wikipedia.org/wiki/Sametov%C3%A1_revoluce" TargetMode="External"/><Relationship Id="rId17" Type="http://schemas.openxmlformats.org/officeDocument/2006/relationships/hyperlink" Target="https://cs.wikipedia.org/wiki/12._b%C5%99ezen" TargetMode="External"/><Relationship Id="rId25" Type="http://schemas.openxmlformats.org/officeDocument/2006/relationships/hyperlink" Target="https://cs.wikipedia.org/wiki/2._kv%C4%9Bten" TargetMode="External"/><Relationship Id="rId33" Type="http://schemas.openxmlformats.org/officeDocument/2006/relationships/hyperlink" Target="https://cs.wikipedia.org/wiki/Toleran%C4%8Dn%C3%AD_patent" TargetMode="External"/><Relationship Id="rId38" Type="http://schemas.openxmlformats.org/officeDocument/2006/relationships/hyperlink" Target="https://cs.wikipedia.org/wiki/Milo%C5%A1_Zeman" TargetMode="External"/><Relationship Id="rId46" Type="http://schemas.openxmlformats.org/officeDocument/2006/relationships/hyperlink" Target="https://cs.wikipedia.org/wiki/Slavnost_V%C5%A1ech_svat%C3%BDch" TargetMode="External"/><Relationship Id="rId59" Type="http://schemas.openxmlformats.org/officeDocument/2006/relationships/hyperlink" Target="https://cs.wikipedia.org/wiki/Ledn%C3%AD_hokej_mu%C5%BE%C5%AF_na_Zimn%C3%ADch_olympijsk%C3%BDch_hr%C3%A1ch_1998"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cs.wikipedia.org/wiki/Den_%C4%8Desk%C3%A9_st%C3%A1tnosti#cite_note-6" TargetMode="External"/><Relationship Id="rId3" Type="http://schemas.openxmlformats.org/officeDocument/2006/relationships/hyperlink" Target="https://cs.wikipedia.org/wiki/Poslaneck%C3%A1_sn%C4%9Bmovna_Parlamentu_%C4%8Cesk%C3%A9_republiky" TargetMode="External"/><Relationship Id="rId7" Type="http://schemas.openxmlformats.org/officeDocument/2006/relationships/hyperlink" Target="https://cs.wikipedia.org/wiki/Kolaborace" TargetMode="External"/><Relationship Id="rId2" Type="http://schemas.openxmlformats.org/officeDocument/2006/relationships/image" Target="../media/image4.jpeg"/><Relationship Id="rId1" Type="http://schemas.openxmlformats.org/officeDocument/2006/relationships/slideLayout" Target="../slideLayouts/slideLayout4.xml"/><Relationship Id="rId6" Type="http://schemas.openxmlformats.org/officeDocument/2006/relationships/hyperlink" Target="https://cs.wikipedia.org/w/index.php?title=Servilita&amp;action=edit&amp;redlink=1" TargetMode="External"/><Relationship Id="rId11" Type="http://schemas.openxmlformats.org/officeDocument/2006/relationships/hyperlink" Target="https://cs.wikipedia.org/wiki/Vlastimil_Tlust%C3%BD" TargetMode="External"/><Relationship Id="rId5" Type="http://schemas.openxmlformats.org/officeDocument/2006/relationships/hyperlink" Target="https://cs.wikipedia.org/wiki/Milo%C5%A1_Zeman" TargetMode="External"/><Relationship Id="rId10" Type="http://schemas.openxmlformats.org/officeDocument/2006/relationships/hyperlink" Target="https://cs.wikipedia.org/wiki/Den_%C4%8Desk%C3%A9_st%C3%A1tnosti#cite_note-7" TargetMode="External"/><Relationship Id="rId4" Type="http://schemas.openxmlformats.org/officeDocument/2006/relationships/hyperlink" Target="https://cs.wikipedia.org/wiki/Den_%C4%8Desk%C3%A9_st%C3%A1tnosti#cite_note-5" TargetMode="External"/><Relationship Id="rId9" Type="http://schemas.openxmlformats.org/officeDocument/2006/relationships/hyperlink" Target="https://cs.wikipedia.org/wiki/Vojt%C4%9Bch_Filip"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cs.wikipedia.org/wiki/%C4%8Cesk%C3%BD_st%C3%A1tn%C3%AD_sv%C3%A1tek#cite_note-142" TargetMode="External"/><Relationship Id="rId13" Type="http://schemas.openxmlformats.org/officeDocument/2006/relationships/hyperlink" Target="https://cs.wikipedia.org/wiki/Kate%C5%99ina_Jacques" TargetMode="External"/><Relationship Id="rId18" Type="http://schemas.openxmlformats.org/officeDocument/2006/relationships/hyperlink" Target="https://cs.wikipedia.org/wiki/Volby_do_Poslaneck%C3%A9_sn%C4%9Bmovny_Parlamentu_%C4%8Cesk%C3%A9_republiky_2010" TargetMode="External"/><Relationship Id="rId3" Type="http://schemas.openxmlformats.org/officeDocument/2006/relationships/hyperlink" Target="https://cs.wikipedia.org/wiki/Prvn%C3%AD_vl%C3%A1da_Mirka_Topol%C3%A1nka" TargetMode="External"/><Relationship Id="rId21" Type="http://schemas.openxmlformats.org/officeDocument/2006/relationships/hyperlink" Target="https://cs.wikipedia.org/wiki/Zelen%C3%BD_%C4%8Dtvrtek" TargetMode="External"/><Relationship Id="rId7" Type="http://schemas.openxmlformats.org/officeDocument/2006/relationships/hyperlink" Target="https://cs.wikipedia.org/wiki/%C4%8Cesk%C3%BD_st%C3%A1tn%C3%AD_sv%C3%A1tek#cite_note-141" TargetMode="External"/><Relationship Id="rId12" Type="http://schemas.openxmlformats.org/officeDocument/2006/relationships/hyperlink" Target="https://cs.wikipedia.org/wiki/%C4%8Cesk%C3%BD_st%C3%A1tn%C3%AD_sv%C3%A1tek#cite_note-146" TargetMode="External"/><Relationship Id="rId17" Type="http://schemas.openxmlformats.org/officeDocument/2006/relationships/hyperlink" Target="https://cs.wikipedia.org/wiki/%C4%8Cesk%C3%BD_st%C3%A1tn%C3%AD_sv%C3%A1tek#cite_note-148" TargetMode="External"/><Relationship Id="rId25" Type="http://schemas.openxmlformats.org/officeDocument/2006/relationships/hyperlink" Target="https://cs.wikipedia.org/wiki/%C4%8Cesk%C3%BD_st%C3%A1tn%C3%AD_sv%C3%A1tek#cite_note-152" TargetMode="External"/><Relationship Id="rId2" Type="http://schemas.openxmlformats.org/officeDocument/2006/relationships/hyperlink" Target="https://cs.wikipedia.org/wiki/%C4%8Cesk%C3%BD_st%C3%A1tn%C3%AD_sv%C3%A1tek#cite_note-137" TargetMode="External"/><Relationship Id="rId16" Type="http://schemas.openxmlformats.org/officeDocument/2006/relationships/hyperlink" Target="https://cs.wikipedia.org/wiki/%C4%8Cesk%C3%BD_st%C3%A1tn%C3%AD_sv%C3%A1tek#cite_note-147" TargetMode="External"/><Relationship Id="rId20" Type="http://schemas.openxmlformats.org/officeDocument/2006/relationships/hyperlink" Target="https://cs.wikipedia.org/wiki/Jarom%C3%ADr_%C5%A0t%C4%9Btina" TargetMode="External"/><Relationship Id="rId1" Type="http://schemas.openxmlformats.org/officeDocument/2006/relationships/slideLayout" Target="../slideLayouts/slideLayout2.xml"/><Relationship Id="rId6" Type="http://schemas.openxmlformats.org/officeDocument/2006/relationships/hyperlink" Target="https://cs.wikipedia.org/wiki/%C4%8Cesk%C3%BD_st%C3%A1tn%C3%AD_sv%C3%A1tek#cite_note-140" TargetMode="External"/><Relationship Id="rId11" Type="http://schemas.openxmlformats.org/officeDocument/2006/relationships/hyperlink" Target="https://cs.wikipedia.org/wiki/%C4%8Cesk%C3%BD_st%C3%A1tn%C3%AD_sv%C3%A1tek#cite_note-145" TargetMode="External"/><Relationship Id="rId24" Type="http://schemas.openxmlformats.org/officeDocument/2006/relationships/hyperlink" Target="https://cs.wikipedia.org/wiki/Jaroslav_Kubera" TargetMode="External"/><Relationship Id="rId5" Type="http://schemas.openxmlformats.org/officeDocument/2006/relationships/hyperlink" Target="https://cs.wikipedia.org/wiki/%C4%8Cesk%C3%BD_st%C3%A1tn%C3%AD_sv%C3%A1tek#cite_note-139" TargetMode="External"/><Relationship Id="rId15" Type="http://schemas.openxmlformats.org/officeDocument/2006/relationships/hyperlink" Target="https://cs.wikipedia.org/wiki/St%C5%99edn%C3%AD_skupina_vojsk" TargetMode="External"/><Relationship Id="rId23" Type="http://schemas.openxmlformats.org/officeDocument/2006/relationships/hyperlink" Target="https://cs.wikipedia.org/wiki/%C4%8Cesk%C3%BD_st%C3%A1tn%C3%AD_sv%C3%A1tek#cite_note-151" TargetMode="External"/><Relationship Id="rId10" Type="http://schemas.openxmlformats.org/officeDocument/2006/relationships/hyperlink" Target="https://cs.wikipedia.org/wiki/%C4%8Cesk%C3%BD_st%C3%A1tn%C3%AD_sv%C3%A1tek#cite_note-144" TargetMode="External"/><Relationship Id="rId19" Type="http://schemas.openxmlformats.org/officeDocument/2006/relationships/hyperlink" Target="https://cs.wikipedia.org/wiki/%C4%8Cesk%C3%BD_st%C3%A1tn%C3%AD_sv%C3%A1tek#cite_note-149" TargetMode="External"/><Relationship Id="rId4" Type="http://schemas.openxmlformats.org/officeDocument/2006/relationships/hyperlink" Target="https://cs.wikipedia.org/wiki/%C4%8Cesk%C3%BD_st%C3%A1tn%C3%AD_sv%C3%A1tek#cite_note-138" TargetMode="External"/><Relationship Id="rId9" Type="http://schemas.openxmlformats.org/officeDocument/2006/relationships/hyperlink" Target="https://cs.wikipedia.org/wiki/%C4%8Cesk%C3%BD_st%C3%A1tn%C3%AD_sv%C3%A1tek#cite_note-143" TargetMode="External"/><Relationship Id="rId14" Type="http://schemas.openxmlformats.org/officeDocument/2006/relationships/hyperlink" Target="https://cs.wikipedia.org/wiki/30._%C4%8Derven" TargetMode="External"/><Relationship Id="rId22" Type="http://schemas.openxmlformats.org/officeDocument/2006/relationships/hyperlink" Target="https://cs.wikipedia.org/wiki/%C4%8Cesk%C3%BD_st%C3%A1tn%C3%AD_sv%C3%A1tek#cite_note-150"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cs.wikipedia.org/wiki/TOP09" TargetMode="External"/><Relationship Id="rId13" Type="http://schemas.openxmlformats.org/officeDocument/2006/relationships/hyperlink" Target="https://cs.wikipedia.org/wiki/28._b%C5%99ezen" TargetMode="External"/><Relationship Id="rId18" Type="http://schemas.openxmlformats.org/officeDocument/2006/relationships/hyperlink" Target="https://cs.wikipedia.org/wiki/Romov%C3%A9" TargetMode="External"/><Relationship Id="rId3" Type="http://schemas.openxmlformats.org/officeDocument/2006/relationships/hyperlink" Target="https://cs.wikipedia.org/wiki/Vl%C3%A1da_Petra_Ne%C4%8Dase" TargetMode="External"/><Relationship Id="rId7" Type="http://schemas.openxmlformats.org/officeDocument/2006/relationships/hyperlink" Target="https://cs.wikipedia.org/wiki/Ob%C4%8Dansk%C3%A1_demokratick%C3%A1_strana" TargetMode="External"/><Relationship Id="rId12" Type="http://schemas.openxmlformats.org/officeDocument/2006/relationships/hyperlink" Target="https://cs.wikipedia.org/wiki/Vlasta_Bohdalov%C3%A1" TargetMode="External"/><Relationship Id="rId17" Type="http://schemas.openxmlformats.org/officeDocument/2006/relationships/hyperlink" Target="https://cs.wikipedia.org/wiki/Romsk%C3%BD_holokaust" TargetMode="External"/><Relationship Id="rId2" Type="http://schemas.openxmlformats.org/officeDocument/2006/relationships/hyperlink" Target="https://cs.wikipedia.org/wiki/Kv%C4%9Btnov%C3%A9_povst%C3%A1n%C3%AD_%C4%8Desk%C3%A9ho_lidu" TargetMode="External"/><Relationship Id="rId16" Type="http://schemas.openxmlformats.org/officeDocument/2006/relationships/hyperlink" Target="https://cs.wikipedia.org/wiki/Josef_%C5%A0enfeld" TargetMode="External"/><Relationship Id="rId20" Type="http://schemas.openxmlformats.org/officeDocument/2006/relationships/hyperlink" Target="https://cs.wikipedia.org/wiki/Volby_do_Poslaneck%C3%A9_sn%C4%9Bmovny_Parlamentu_%C4%8Cesk%C3%A9_republiky_2013" TargetMode="External"/><Relationship Id="rId1" Type="http://schemas.openxmlformats.org/officeDocument/2006/relationships/slideLayout" Target="../slideLayouts/slideLayout2.xml"/><Relationship Id="rId6" Type="http://schemas.openxmlformats.org/officeDocument/2006/relationships/hyperlink" Target="https://cs.wikipedia.org/wiki/Mezin%C3%A1rodn%C3%AD_den_studentstva" TargetMode="External"/><Relationship Id="rId11" Type="http://schemas.openxmlformats.org/officeDocument/2006/relationships/hyperlink" Target="https://cs.wikipedia.org/wiki/Jan_Palach" TargetMode="External"/><Relationship Id="rId5" Type="http://schemas.openxmlformats.org/officeDocument/2006/relationships/hyperlink" Target="https://cs.wikipedia.org/wiki/17._listopad" TargetMode="External"/><Relationship Id="rId15" Type="http://schemas.openxmlformats.org/officeDocument/2006/relationships/hyperlink" Target="https://cs.wikipedia.org/wiki/Ladislav_%C5%A0incl" TargetMode="External"/><Relationship Id="rId10" Type="http://schemas.openxmlformats.org/officeDocument/2006/relationships/hyperlink" Target="https://cs.wikipedia.org/wiki/16._leden" TargetMode="External"/><Relationship Id="rId19" Type="http://schemas.openxmlformats.org/officeDocument/2006/relationships/hyperlink" Target="https://cs.wikipedia.org/wiki/Auschwitz" TargetMode="External"/><Relationship Id="rId4" Type="http://schemas.openxmlformats.org/officeDocument/2006/relationships/hyperlink" Target="https://cs.wikipedia.org/wiki/Kate%C5%99ina_Kone%C4%8Dn%C3%A1" TargetMode="External"/><Relationship Id="rId9" Type="http://schemas.openxmlformats.org/officeDocument/2006/relationships/hyperlink" Target="https://cs.wikipedia.org/wiki/V%C4%9Bci_ve%C5%99ejn%C3%A9" TargetMode="External"/><Relationship Id="rId14" Type="http://schemas.openxmlformats.org/officeDocument/2006/relationships/hyperlink" Target="https://cs.wikipedia.org/wiki/Miroslav_Greben%C3%AD%C4%8Dek" TargetMode="External"/></Relationships>
</file>

<file path=ppt/slides/_rels/slide17.xml.rels><?xml version="1.0" encoding="UTF-8" standalone="yes"?>
<Relationships xmlns="http://schemas.openxmlformats.org/package/2006/relationships"><Relationship Id="rId13" Type="http://schemas.openxmlformats.org/officeDocument/2006/relationships/hyperlink" Target="https://cs.wikipedia.org/wiki/%C4%8Cesk%C3%BD_st%C3%A1tn%C3%AD_sv%C3%A1tek#cite_note-173" TargetMode="External"/><Relationship Id="rId18" Type="http://schemas.openxmlformats.org/officeDocument/2006/relationships/hyperlink" Target="https://cs.wikipedia.org/wiki/1._%C5%99%C3%ADjen" TargetMode="External"/><Relationship Id="rId26" Type="http://schemas.openxmlformats.org/officeDocument/2006/relationships/hyperlink" Target="https://cs.wikipedia.org/wiki/Eli%C5%A1ka_P%C5%99emyslovna" TargetMode="External"/><Relationship Id="rId39" Type="http://schemas.openxmlformats.org/officeDocument/2006/relationships/hyperlink" Target="https://cs.wikipedia.org/wiki/%C4%8Cesk%C3%BD_st%C3%A1tn%C3%AD_sv%C3%A1tek#cite_note-183" TargetMode="External"/><Relationship Id="rId21" Type="http://schemas.openxmlformats.org/officeDocument/2006/relationships/hyperlink" Target="https://cs.wikipedia.org/wiki/%C4%8Cesk%C3%BD_st%C3%A1tn%C3%AD_sv%C3%A1tek#cite_note-176" TargetMode="External"/><Relationship Id="rId34" Type="http://schemas.openxmlformats.org/officeDocument/2006/relationships/hyperlink" Target="https://cs.wikipedia.org/wiki/%C4%8Cesk%C3%BD_st%C3%A1tn%C3%AD_sv%C3%A1tek#cite_note-180" TargetMode="External"/><Relationship Id="rId42" Type="http://schemas.openxmlformats.org/officeDocument/2006/relationships/hyperlink" Target="https://cs.wikipedia.org/wiki/Karel_Rais" TargetMode="External"/><Relationship Id="rId47" Type="http://schemas.openxmlformats.org/officeDocument/2006/relationships/hyperlink" Target="https://cs.wikipedia.org/wiki/%C4%8Cesk%C3%BD_st%C3%A1tn%C3%AD_sv%C3%A1tek#cite_note-189" TargetMode="External"/><Relationship Id="rId50" Type="http://schemas.openxmlformats.org/officeDocument/2006/relationships/hyperlink" Target="https://cs.wikipedia.org/wiki/9._b%C5%99ezen" TargetMode="External"/><Relationship Id="rId55" Type="http://schemas.openxmlformats.org/officeDocument/2006/relationships/hyperlink" Target="https://cs.wikipedia.org/wiki/Boj_v_kostele_svat%C3%BDch_Cyrila_a_Metod%C4%9Bje" TargetMode="External"/><Relationship Id="rId63" Type="http://schemas.openxmlformats.org/officeDocument/2006/relationships/hyperlink" Target="https://cs.wikipedia.org/wiki/%C4%8Cesk%C3%BD_st%C3%A1tn%C3%AD_sv%C3%A1tek#cite_note-194" TargetMode="External"/><Relationship Id="rId7" Type="http://schemas.openxmlformats.org/officeDocument/2006/relationships/hyperlink" Target="https://cs.wikipedia.org/wiki/Helena_V%C3%A1lkov%C3%A1" TargetMode="External"/><Relationship Id="rId2" Type="http://schemas.openxmlformats.org/officeDocument/2006/relationships/hyperlink" Target="https://cs.wikipedia.org/wiki/Uzav%C5%99en%C3%AD_%C4%8Desk%C3%BDch_vysok%C3%BDch_%C5%A1kol_17._listopadu_1939" TargetMode="External"/><Relationship Id="rId16" Type="http://schemas.openxmlformats.org/officeDocument/2006/relationships/hyperlink" Target="https://cs.wikipedia.org/wiki/Jarom%C3%ADr_Jerm%C3%A1%C5%99" TargetMode="External"/><Relationship Id="rId20" Type="http://schemas.openxmlformats.org/officeDocument/2006/relationships/hyperlink" Target="https://cs.wikipedia.org/wiki/%C4%8Cesk%C3%BD_st%C3%A1tn%C3%AD_sv%C3%A1tek#cite_note-175" TargetMode="External"/><Relationship Id="rId29" Type="http://schemas.openxmlformats.org/officeDocument/2006/relationships/hyperlink" Target="https://cs.wikipedia.org/wiki/%C4%8Cesk%C3%BD_st%C3%A1tn%C3%AD_sv%C3%A1tek#cite_note-177" TargetMode="External"/><Relationship Id="rId41" Type="http://schemas.openxmlformats.org/officeDocument/2006/relationships/hyperlink" Target="https://cs.wikipedia.org/wiki/%C4%8Cesk%C3%BD_st%C3%A1tn%C3%AD_sv%C3%A1tek#cite_note-185" TargetMode="External"/><Relationship Id="rId54" Type="http://schemas.openxmlformats.org/officeDocument/2006/relationships/hyperlink" Target="https://cs.wikipedia.org/wiki/%C4%8Ceskoslovensk%C3%BD_odboj_(1939%E2%80%931945)" TargetMode="External"/><Relationship Id="rId62" Type="http://schemas.openxmlformats.org/officeDocument/2006/relationships/hyperlink" Target="https://cs.wikipedia.org/wiki/%C4%8Cesk%C3%BD_st%C3%A1tn%C3%AD_sv%C3%A1tek#cite_note-193" TargetMode="External"/><Relationship Id="rId1" Type="http://schemas.openxmlformats.org/officeDocument/2006/relationships/slideLayout" Target="../slideLayouts/slideLayout2.xml"/><Relationship Id="rId6" Type="http://schemas.openxmlformats.org/officeDocument/2006/relationships/hyperlink" Target="https://cs.wikipedia.org/wiki/%C4%8Cesk%C3%BD_st%C3%A1tn%C3%AD_sv%C3%A1tek#cite_note-170" TargetMode="External"/><Relationship Id="rId11" Type="http://schemas.openxmlformats.org/officeDocument/2006/relationships/hyperlink" Target="https://cs.wikipedia.org/wiki/%C4%8Cesk%C3%BD_st%C3%A1tn%C3%AD_sv%C3%A1tek#cite_note-172" TargetMode="External"/><Relationship Id="rId24" Type="http://schemas.openxmlformats.org/officeDocument/2006/relationships/hyperlink" Target="https://cs.wikipedia.org/wiki/1310" TargetMode="External"/><Relationship Id="rId32" Type="http://schemas.openxmlformats.org/officeDocument/2006/relationships/hyperlink" Target="https://cs.wikipedia.org/wiki/%C4%8Cesk%C3%BD_st%C3%A1tn%C3%AD_sv%C3%A1tek#cite_note-179" TargetMode="External"/><Relationship Id="rId37" Type="http://schemas.openxmlformats.org/officeDocument/2006/relationships/hyperlink" Target="https://cs.wikipedia.org/wiki/Petr_Bendl" TargetMode="External"/><Relationship Id="rId40" Type="http://schemas.openxmlformats.org/officeDocument/2006/relationships/hyperlink" Target="https://cs.wikipedia.org/wiki/%C4%8Cesk%C3%BD_st%C3%A1tn%C3%AD_sv%C3%A1tek#cite_note-184" TargetMode="External"/><Relationship Id="rId45" Type="http://schemas.openxmlformats.org/officeDocument/2006/relationships/hyperlink" Target="https://cs.wikipedia.org/wiki/%C4%8Cesk%C3%BD_st%C3%A1tn%C3%AD_sv%C3%A1tek#cite_note-187" TargetMode="External"/><Relationship Id="rId53" Type="http://schemas.openxmlformats.org/officeDocument/2006/relationships/hyperlink" Target="https://cs.wikipedia.org/wiki/18._%C4%8Derven" TargetMode="External"/><Relationship Id="rId58" Type="http://schemas.openxmlformats.org/officeDocument/2006/relationships/hyperlink" Target="https://cs.wikipedia.org/wiki/Zlo%C4%8Din_proti_lidskosti" TargetMode="External"/><Relationship Id="rId5" Type="http://schemas.openxmlformats.org/officeDocument/2006/relationships/hyperlink" Target="https://cs.wikipedia.org/wiki/%C4%8Cesk%C3%BD_st%C3%A1tn%C3%AD_sv%C3%A1tek#cite_note-169" TargetMode="External"/><Relationship Id="rId15" Type="http://schemas.openxmlformats.org/officeDocument/2006/relationships/hyperlink" Target="https://cs.wikipedia.org/wiki/Ivo_B%C3%A1rek" TargetMode="External"/><Relationship Id="rId23" Type="http://schemas.openxmlformats.org/officeDocument/2006/relationships/hyperlink" Target="https://cs.wikipedia.org/wiki/31._srpen" TargetMode="External"/><Relationship Id="rId28" Type="http://schemas.openxmlformats.org/officeDocument/2006/relationships/hyperlink" Target="https://cs.wikipedia.org/wiki/P%C5%99emyslovci" TargetMode="External"/><Relationship Id="rId36" Type="http://schemas.openxmlformats.org/officeDocument/2006/relationships/hyperlink" Target="https://cs.wikipedia.org/wiki/%C4%8Cesk%C3%BD_st%C3%A1tn%C3%AD_sv%C3%A1tek#cite_note-181" TargetMode="External"/><Relationship Id="rId49" Type="http://schemas.openxmlformats.org/officeDocument/2006/relationships/hyperlink" Target="https://cs.wikipedia.org/wiki/%C4%8Cesk%C3%BD_st%C3%A1tn%C3%AD_sv%C3%A1tek#cite_note-190" TargetMode="External"/><Relationship Id="rId57" Type="http://schemas.openxmlformats.org/officeDocument/2006/relationships/hyperlink" Target="https://cs.wikipedia.org/wiki/%C4%8Cesk%C3%BD_st%C3%A1tn%C3%AD_sv%C3%A1tek#cite_note-191" TargetMode="External"/><Relationship Id="rId61" Type="http://schemas.openxmlformats.org/officeDocument/2006/relationships/hyperlink" Target="https://cs.wikipedia.org/wiki/%C4%8Cesk%C3%BD_st%C3%A1tn%C3%AD_sv%C3%A1tek#cite_note-192" TargetMode="External"/><Relationship Id="rId10" Type="http://schemas.openxmlformats.org/officeDocument/2006/relationships/hyperlink" Target="https://cs.wikipedia.org/wiki/Ji%C5%99%C3%AD_Mihola" TargetMode="External"/><Relationship Id="rId19" Type="http://schemas.openxmlformats.org/officeDocument/2006/relationships/hyperlink" Target="https://cs.wikipedia.org/wiki/Mezin%C3%A1rodn%C3%AD_den_senior%C5%AF" TargetMode="External"/><Relationship Id="rId31" Type="http://schemas.openxmlformats.org/officeDocument/2006/relationships/hyperlink" Target="https://cs.wikipedia.org/wiki/%C4%8Cesk%C3%BD_st%C3%A1tn%C3%AD_sv%C3%A1tek#cite_note-178" TargetMode="External"/><Relationship Id="rId44" Type="http://schemas.openxmlformats.org/officeDocument/2006/relationships/hyperlink" Target="https://cs.wikipedia.org/wiki/Robin_B%C3%B6hnisch" TargetMode="External"/><Relationship Id="rId52" Type="http://schemas.openxmlformats.org/officeDocument/2006/relationships/hyperlink" Target="https://cs.wikipedia.org/wiki/Birkenau" TargetMode="External"/><Relationship Id="rId60" Type="http://schemas.openxmlformats.org/officeDocument/2006/relationships/hyperlink" Target="https://cs.wikipedia.org/wiki/Genocida" TargetMode="External"/><Relationship Id="rId4" Type="http://schemas.openxmlformats.org/officeDocument/2006/relationships/hyperlink" Target="https://cs.wikipedia.org/wiki/Vl%C3%A1da_Ji%C5%99%C3%ADho_Rusnoka" TargetMode="External"/><Relationship Id="rId9" Type="http://schemas.openxmlformats.org/officeDocument/2006/relationships/hyperlink" Target="https://cs.wikipedia.org/wiki/%C4%8Cesk%C3%BD_st%C3%A1tn%C3%AD_sv%C3%A1tek#cite_note-171" TargetMode="External"/><Relationship Id="rId14" Type="http://schemas.openxmlformats.org/officeDocument/2006/relationships/hyperlink" Target="https://cs.wikipedia.org/wiki/%C4%8Cesk%C3%BD_st%C3%A1tn%C3%AD_sv%C3%A1tek#cite_note-174" TargetMode="External"/><Relationship Id="rId22" Type="http://schemas.openxmlformats.org/officeDocument/2006/relationships/hyperlink" Target="https://cs.wikipedia.org/wiki/Augustin_Karel_Andrle_Sylor" TargetMode="External"/><Relationship Id="rId27" Type="http://schemas.openxmlformats.org/officeDocument/2006/relationships/hyperlink" Target="https://cs.wikipedia.org/wiki/Lucemburkov%C3%A9" TargetMode="External"/><Relationship Id="rId30" Type="http://schemas.openxmlformats.org/officeDocument/2006/relationships/hyperlink" Target="https://cs.wikipedia.org/wiki/Karel_IV." TargetMode="External"/><Relationship Id="rId35" Type="http://schemas.openxmlformats.org/officeDocument/2006/relationships/hyperlink" Target="https://cs.wikipedia.org/wiki/Roman_Sklen%C3%A1k" TargetMode="External"/><Relationship Id="rId43" Type="http://schemas.openxmlformats.org/officeDocument/2006/relationships/hyperlink" Target="https://cs.wikipedia.org/wiki/%C4%8Cesk%C3%BD_st%C3%A1tn%C3%AD_sv%C3%A1tek#cite_note-186" TargetMode="External"/><Relationship Id="rId48" Type="http://schemas.openxmlformats.org/officeDocument/2006/relationships/hyperlink" Target="https://cs.wikipedia.org/wiki/Volby_do_Poslaneck%C3%A9_sn%C4%9Bmovny_Parlamentu_%C4%8Cesk%C3%A9_republiky_2017" TargetMode="External"/><Relationship Id="rId56" Type="http://schemas.openxmlformats.org/officeDocument/2006/relationships/hyperlink" Target="https://cs.wikipedia.org/wiki/Atent%C3%A1t_na_Heydricha" TargetMode="External"/><Relationship Id="rId64" Type="http://schemas.openxmlformats.org/officeDocument/2006/relationships/hyperlink" Target="https://cs.wikipedia.org/wiki/%C4%8Cesk%C3%BD_st%C3%A1tn%C3%AD_sv%C3%A1tek#cite_note-195" TargetMode="External"/><Relationship Id="rId8" Type="http://schemas.openxmlformats.org/officeDocument/2006/relationships/hyperlink" Target="https://cs.wikipedia.org/wiki/ANO_2011" TargetMode="External"/><Relationship Id="rId51" Type="http://schemas.openxmlformats.org/officeDocument/2006/relationships/hyperlink" Target="https://cs.wikipedia.org/wiki/Terez%C3%ADnsk%C3%BD_rodinn%C3%BD_t%C3%A1bor" TargetMode="External"/><Relationship Id="rId3" Type="http://schemas.openxmlformats.org/officeDocument/2006/relationships/hyperlink" Target="https://cs.wikipedia.org/wiki/%C4%8Cesk%C3%BD_st%C3%A1tn%C3%AD_sv%C3%A1tek#cite_note-168" TargetMode="External"/><Relationship Id="rId12" Type="http://schemas.openxmlformats.org/officeDocument/2006/relationships/hyperlink" Target="https://cs.wikipedia.org/wiki/Vl%C3%A1da_Bohuslava_Sobotky" TargetMode="External"/><Relationship Id="rId17" Type="http://schemas.openxmlformats.org/officeDocument/2006/relationships/hyperlink" Target="https://cs.wikipedia.org/wiki/Zden%C4%9Bk_%C5%A0kromach" TargetMode="External"/><Relationship Id="rId25" Type="http://schemas.openxmlformats.org/officeDocument/2006/relationships/hyperlink" Target="https://cs.wikipedia.org/wiki/Jan_Lucembursk%C3%BD" TargetMode="External"/><Relationship Id="rId33" Type="http://schemas.openxmlformats.org/officeDocument/2006/relationships/hyperlink" Target="https://cs.wikipedia.org/wiki/14._kv%C4%9Bten" TargetMode="External"/><Relationship Id="rId38" Type="http://schemas.openxmlformats.org/officeDocument/2006/relationships/hyperlink" Target="https://cs.wikipedia.org/wiki/%C4%8Cesk%C3%BD_st%C3%A1tn%C3%AD_sv%C3%A1tek#cite_note-182" TargetMode="External"/><Relationship Id="rId46" Type="http://schemas.openxmlformats.org/officeDocument/2006/relationships/hyperlink" Target="https://cs.wikipedia.org/wiki/%C4%8Cesk%C3%BD_st%C3%A1tn%C3%AD_sv%C3%A1tek#cite_note-188" TargetMode="External"/><Relationship Id="rId59" Type="http://schemas.openxmlformats.org/officeDocument/2006/relationships/hyperlink" Target="https://cs.wikipedia.org/wiki/Arm%C3%A9nsk%C3%A1_genocida"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cs.wikipedia.org/wiki/%C4%8Cesk%C3%BD_st%C3%A1tn%C3%AD_sv%C3%A1tek#cite_note-201" TargetMode="External"/><Relationship Id="rId13" Type="http://schemas.openxmlformats.org/officeDocument/2006/relationships/hyperlink" Target="https://cs.wikipedia.org/wiki/V%C4%9Bra_Ad%C3%A1mkov%C3%A1" TargetMode="External"/><Relationship Id="rId18" Type="http://schemas.openxmlformats.org/officeDocument/2006/relationships/hyperlink" Target="https://cs.wikipedia.org/wiki/Zuzana_Majerov%C3%A1_Zahradn%C3%ADkov%C3%A1" TargetMode="External"/><Relationship Id="rId3" Type="http://schemas.openxmlformats.org/officeDocument/2006/relationships/hyperlink" Target="https://cs.wikipedia.org/wiki/%C4%8Cesk%C3%BD_st%C3%A1tn%C3%AD_sv%C3%A1tek#cite_note-199" TargetMode="External"/><Relationship Id="rId21" Type="http://schemas.openxmlformats.org/officeDocument/2006/relationships/hyperlink" Target="https://cs.wikipedia.org/wiki/%C4%8Cesk%C3%BD_st%C3%A1tn%C3%AD_sv%C3%A1tek#cite_note-207" TargetMode="External"/><Relationship Id="rId7" Type="http://schemas.openxmlformats.org/officeDocument/2006/relationships/hyperlink" Target="https://cs.wikipedia.org/wiki/Sokol_(spolek)" TargetMode="External"/><Relationship Id="rId12" Type="http://schemas.openxmlformats.org/officeDocument/2006/relationships/hyperlink" Target="https://cs.wikipedia.org/wiki/Mnichovsk%C3%A1_dohoda" TargetMode="External"/><Relationship Id="rId17" Type="http://schemas.openxmlformats.org/officeDocument/2006/relationships/hyperlink" Target="https://cs.wikipedia.org/wiki/Invaze_vojsk_Var%C5%A1avsk%C3%A9_smlouvy_do_%C4%8Ceskoslovenska" TargetMode="External"/><Relationship Id="rId2" Type="http://schemas.openxmlformats.org/officeDocument/2006/relationships/hyperlink" Target="https://cs.wikipedia.org/wiki/%C4%8Cesk%C3%BD_st%C3%A1tn%C3%AD_sv%C3%A1tek#cite_note-198" TargetMode="External"/><Relationship Id="rId16" Type="http://schemas.openxmlformats.org/officeDocument/2006/relationships/hyperlink" Target="https://cs.wikipedia.org/wiki/%C4%8Cesk%C3%BD_st%C3%A1tn%C3%AD_sv%C3%A1tek#cite_note-205" TargetMode="External"/><Relationship Id="rId20" Type="http://schemas.openxmlformats.org/officeDocument/2006/relationships/hyperlink" Target="https://cs.wikipedia.org/w/index.php?title=Den_mate%C5%99sk%C3%BDch_%C5%A1kol&amp;action=edit&amp;redlink=1" TargetMode="External"/><Relationship Id="rId1" Type="http://schemas.openxmlformats.org/officeDocument/2006/relationships/slideLayout" Target="../slideLayouts/slideLayout2.xml"/><Relationship Id="rId6" Type="http://schemas.openxmlformats.org/officeDocument/2006/relationships/hyperlink" Target="https://cs.wikipedia.org/wiki/8._%C5%99%C3%ADjen" TargetMode="External"/><Relationship Id="rId11" Type="http://schemas.openxmlformats.org/officeDocument/2006/relationships/hyperlink" Target="https://cs.wikipedia.org/wiki/Dominik_Feri" TargetMode="External"/><Relationship Id="rId5" Type="http://schemas.openxmlformats.org/officeDocument/2006/relationships/hyperlink" Target="https://cs.wikipedia.org/wiki/V%C3%A1clav_Klaus_mlad%C5%A1%C3%AD" TargetMode="External"/><Relationship Id="rId15" Type="http://schemas.openxmlformats.org/officeDocument/2006/relationships/hyperlink" Target="https://cs.wikipedia.org/wiki/%C4%8Cesk%C3%BD_st%C3%A1tn%C3%AD_sv%C3%A1tek#cite_note-204" TargetMode="External"/><Relationship Id="rId23" Type="http://schemas.openxmlformats.org/officeDocument/2006/relationships/hyperlink" Target="https://cs.wikipedia.org/wiki/V%C3%ADt_Raku%C5%A1an" TargetMode="External"/><Relationship Id="rId10" Type="http://schemas.openxmlformats.org/officeDocument/2006/relationships/hyperlink" Target="https://cs.wikipedia.org/wiki/%C4%8Cesk%C3%BD_st%C3%A1tn%C3%AD_sv%C3%A1tek#cite_note-203" TargetMode="External"/><Relationship Id="rId19" Type="http://schemas.openxmlformats.org/officeDocument/2006/relationships/hyperlink" Target="https://cs.wikipedia.org/wiki/17._leden" TargetMode="External"/><Relationship Id="rId4" Type="http://schemas.openxmlformats.org/officeDocument/2006/relationships/hyperlink" Target="https://cs.wikipedia.org/wiki/%C4%8Cesk%C3%BD_st%C3%A1tn%C3%AD_sv%C3%A1tek#cite_note-200" TargetMode="External"/><Relationship Id="rId9" Type="http://schemas.openxmlformats.org/officeDocument/2006/relationships/hyperlink" Target="https://cs.wikipedia.org/wiki/%C4%8Cesk%C3%BD_st%C3%A1tn%C3%AD_sv%C3%A1tek#cite_note-202" TargetMode="External"/><Relationship Id="rId14" Type="http://schemas.openxmlformats.org/officeDocument/2006/relationships/hyperlink" Target="https://cs.wikipedia.org/wiki/Orel_(spolek)" TargetMode="External"/><Relationship Id="rId22" Type="http://schemas.openxmlformats.org/officeDocument/2006/relationships/hyperlink" Target="https://cs.wikipedia.org/wiki/Starostov%C3%A9_a_nez%C3%A1visl%C3%AD"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s.wikipedia.org/wiki/1991" TargetMode="External"/><Relationship Id="rId7" Type="http://schemas.openxmlformats.org/officeDocument/2006/relationships/hyperlink" Target="https://cs.wikipedia.org/wiki/%C4%8Cern%C3%ADnsk%C3%BD_pal%C3%A1c" TargetMode="External"/><Relationship Id="rId2" Type="http://schemas.openxmlformats.org/officeDocument/2006/relationships/hyperlink" Target="https://cs.wikipedia.org/wiki/25._%C3%BAnor" TargetMode="External"/><Relationship Id="rId1" Type="http://schemas.openxmlformats.org/officeDocument/2006/relationships/slideLayout" Target="../slideLayouts/slideLayout2.xml"/><Relationship Id="rId6" Type="http://schemas.openxmlformats.org/officeDocument/2006/relationships/hyperlink" Target="https://cs.wikipedia.org/wiki/Praha" TargetMode="External"/><Relationship Id="rId5" Type="http://schemas.openxmlformats.org/officeDocument/2006/relationships/hyperlink" Target="https://cs.wikipedia.org/wiki/1._%C4%8Dervenec" TargetMode="External"/><Relationship Id="rId4" Type="http://schemas.openxmlformats.org/officeDocument/2006/relationships/hyperlink" Target="https://cs.wikipedia.org/wiki/Budape%C5%A1%C5%A5"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8" Type="http://schemas.openxmlformats.org/officeDocument/2006/relationships/hyperlink" Target="https://cs.wikipedia.org/wiki/T%C5%99eb%C3%AD%C4%8D" TargetMode="External"/><Relationship Id="rId13" Type="http://schemas.openxmlformats.org/officeDocument/2006/relationships/hyperlink" Target="https://cs.wikipedia.org/wiki/Seznam_n%C3%A1rodn%C3%ADch_kulturn%C3%ADch_pam%C3%A1tek_%C4%8Cesk%C3%A9_republiky#cite_note-4" TargetMode="External"/><Relationship Id="rId18" Type="http://schemas.openxmlformats.org/officeDocument/2006/relationships/hyperlink" Target="https://cs.wikipedia.org/wiki/Duchcov" TargetMode="External"/><Relationship Id="rId26" Type="http://schemas.openxmlformats.org/officeDocument/2006/relationships/hyperlink" Target="https://cs.wikipedia.org/wiki/Mnich_(okres_Pelh%C5%99imov)" TargetMode="External"/><Relationship Id="rId3" Type="http://schemas.openxmlformats.org/officeDocument/2006/relationships/hyperlink" Target="https://cs.wikipedia.org/wiki/Kladno" TargetMode="External"/><Relationship Id="rId21" Type="http://schemas.openxmlformats.org/officeDocument/2006/relationships/hyperlink" Target="https://cs.wikipedia.org/wiki/Sv%C3%A1rovsk%C3%A1_st%C3%A1vka" TargetMode="External"/><Relationship Id="rId7" Type="http://schemas.openxmlformats.org/officeDocument/2006/relationships/hyperlink" Target="https://cs.wikipedia.org/wiki/Bohum%C3%ADr_%C5%A0meral" TargetMode="External"/><Relationship Id="rId12" Type="http://schemas.openxmlformats.org/officeDocument/2006/relationships/hyperlink" Target="https://cs.wikipedia.org/wiki/T%C3%A1bor" TargetMode="External"/><Relationship Id="rId17" Type="http://schemas.openxmlformats.org/officeDocument/2006/relationships/hyperlink" Target="https://cs.wikipedia.org/wiki/Plze%C5%88" TargetMode="External"/><Relationship Id="rId25" Type="http://schemas.openxmlformats.org/officeDocument/2006/relationships/hyperlink" Target="https://cs.wikipedia.org/wiki/Le%C5%A1kovice" TargetMode="External"/><Relationship Id="rId2" Type="http://schemas.openxmlformats.org/officeDocument/2006/relationships/hyperlink" Target="https://cs.wikipedia.org/wiki/Vila_Tereza" TargetMode="External"/><Relationship Id="rId16" Type="http://schemas.openxmlformats.org/officeDocument/2006/relationships/hyperlink" Target="https://cs.wikipedia.org/wiki/Bechy%C5%88sk%C3%A1_br%C3%A1na" TargetMode="External"/><Relationship Id="rId20" Type="http://schemas.openxmlformats.org/officeDocument/2006/relationships/hyperlink" Target="https://cs.wikipedia.org/wiki/Rumburk" TargetMode="External"/><Relationship Id="rId29" Type="http://schemas.openxmlformats.org/officeDocument/2006/relationships/hyperlink" Target="https://cs.wikipedia.org/wiki/Lipov%C3%A1-l%C3%A1zn%C4%9B" TargetMode="External"/><Relationship Id="rId1" Type="http://schemas.openxmlformats.org/officeDocument/2006/relationships/slideLayout" Target="../slideLayouts/slideLayout4.xml"/><Relationship Id="rId6" Type="http://schemas.openxmlformats.org/officeDocument/2006/relationships/hyperlink" Target="https://cs.wikipedia.org/wiki/Liberec" TargetMode="External"/><Relationship Id="rId11" Type="http://schemas.openxmlformats.org/officeDocument/2006/relationships/hyperlink" Target="https://cs.wikipedia.org/wiki/Tank_%C4%8D%C3%ADslo_23" TargetMode="External"/><Relationship Id="rId24" Type="http://schemas.openxmlformats.org/officeDocument/2006/relationships/hyperlink" Target="https://cs.wikipedia.org/wiki/Da%C5%A1ice" TargetMode="External"/><Relationship Id="rId5" Type="http://schemas.openxmlformats.org/officeDocument/2006/relationships/hyperlink" Target="https://cs.wikipedia.org/wiki/Z%C3%A1kolany" TargetMode="External"/><Relationship Id="rId15" Type="http://schemas.openxmlformats.org/officeDocument/2006/relationships/hyperlink" Target="https://cs.wikipedia.org/wiki/Kotnov" TargetMode="External"/><Relationship Id="rId23" Type="http://schemas.openxmlformats.org/officeDocument/2006/relationships/hyperlink" Target="https://cs.wikipedia.org/wiki/Josef_Hybe%C5%A1" TargetMode="External"/><Relationship Id="rId28" Type="http://schemas.openxmlformats.org/officeDocument/2006/relationships/hyperlink" Target="https://cs.wikipedia.org/wiki/Hroznat%C3%ADn" TargetMode="External"/><Relationship Id="rId10" Type="http://schemas.openxmlformats.org/officeDocument/2006/relationships/hyperlink" Target="https://cs.wikipedia.org/wiki/D%C4%9Bdice_(Vy%C5%A1kov)" TargetMode="External"/><Relationship Id="rId19" Type="http://schemas.openxmlformats.org/officeDocument/2006/relationships/hyperlink" Target="https://cs.wikipedia.org/wiki/Seznam_n%C3%A1rodn%C3%ADch_kulturn%C3%ADch_pam%C3%A1tek_%C4%8Cesk%C3%A9_republiky#cite_note-5" TargetMode="External"/><Relationship Id="rId31" Type="http://schemas.openxmlformats.org/officeDocument/2006/relationships/hyperlink" Target="https://cs.wikipedia.org/wiki/Hrabyn%C4%9B" TargetMode="External"/><Relationship Id="rId4" Type="http://schemas.openxmlformats.org/officeDocument/2006/relationships/hyperlink" Target="https://cs.wikipedia.org/wiki/Anton%C3%ADn_Z%C3%A1potock%C3%BD" TargetMode="External"/><Relationship Id="rId9" Type="http://schemas.openxmlformats.org/officeDocument/2006/relationships/hyperlink" Target="https://cs.wikipedia.org/wiki/Klement_Gottwald" TargetMode="External"/><Relationship Id="rId14" Type="http://schemas.openxmlformats.org/officeDocument/2006/relationships/hyperlink" Target="https://cs.wikipedia.org/wiki/Star%C3%A1_radnice_(T%C3%A1bor)" TargetMode="External"/><Relationship Id="rId22" Type="http://schemas.openxmlformats.org/officeDocument/2006/relationships/hyperlink" Target="https://cs.wikipedia.org/wiki/Velk%C3%A9_Hamry" TargetMode="External"/><Relationship Id="rId27" Type="http://schemas.openxmlformats.org/officeDocument/2006/relationships/hyperlink" Target="https://cs.wikipedia.org/wiki/Ludv%C3%ADk_Svoboda" TargetMode="External"/><Relationship Id="rId30" Type="http://schemas.openxmlformats.org/officeDocument/2006/relationships/hyperlink" Target="https://cs.wikipedia.org/wiki/N%C3%A1rodn%C3%AD_pam%C3%A1tn%C3%ADk_II._sv%C4%9Btov%C3%A9_v%C3%A1lky"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cs.wikipedia.org/wiki/Klaus_Kinkel" TargetMode="External"/><Relationship Id="rId3" Type="http://schemas.openxmlformats.org/officeDocument/2006/relationships/hyperlink" Target="https://cs.wikipedia.org/wiki/%C4%8Cesko" TargetMode="External"/><Relationship Id="rId7" Type="http://schemas.openxmlformats.org/officeDocument/2006/relationships/hyperlink" Target="https://cs.wikipedia.org/wiki/Helmut_Kohl" TargetMode="External"/><Relationship Id="rId12" Type="http://schemas.openxmlformats.org/officeDocument/2006/relationships/hyperlink" Target="https://cs.wikipedia.org/wiki/Mnichovsk%C3%A1_dohoda" TargetMode="External"/><Relationship Id="rId2" Type="http://schemas.openxmlformats.org/officeDocument/2006/relationships/hyperlink" Target="https://cs.wikipedia.org/wiki/1997" TargetMode="External"/><Relationship Id="rId1" Type="http://schemas.openxmlformats.org/officeDocument/2006/relationships/slideLayout" Target="../slideLayouts/slideLayout2.xml"/><Relationship Id="rId6" Type="http://schemas.openxmlformats.org/officeDocument/2006/relationships/hyperlink" Target="https://cs.wikipedia.org/wiki/N%C4%9Bmecko" TargetMode="External"/><Relationship Id="rId11" Type="http://schemas.openxmlformats.org/officeDocument/2006/relationships/hyperlink" Target="https://cs.wikipedia.org/wiki/Vys%C3%ADdlen%C3%AD_N%C4%9Bmc%C5%AF_z_%C4%8Ceskoslovenska" TargetMode="External"/><Relationship Id="rId5" Type="http://schemas.openxmlformats.org/officeDocument/2006/relationships/hyperlink" Target="https://cs.wikipedia.org/wiki/Josef_Zieleniec" TargetMode="External"/><Relationship Id="rId10" Type="http://schemas.openxmlformats.org/officeDocument/2006/relationships/hyperlink" Target="https://cs.wikipedia.org/wiki/Nacismus" TargetMode="External"/><Relationship Id="rId4" Type="http://schemas.openxmlformats.org/officeDocument/2006/relationships/hyperlink" Target="https://cs.wikipedia.org/wiki/V%C3%A1clav_Klaus" TargetMode="External"/><Relationship Id="rId9" Type="http://schemas.openxmlformats.org/officeDocument/2006/relationships/hyperlink" Target="https://cs.wikipedia.org/wiki/Druh%C3%A1_sv%C4%9Btov%C3%A1_v%C3%A1lka"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336176" y="1290918"/>
            <a:ext cx="11855824" cy="2219045"/>
          </a:xfrm>
          <a:solidFill>
            <a:srgbClr val="FFFF00"/>
          </a:solidFill>
        </p:spPr>
        <p:txBody>
          <a:bodyPr>
            <a:normAutofit/>
          </a:bodyPr>
          <a:lstStyle/>
          <a:p>
            <a:r>
              <a:rPr lang="cs-CZ" sz="3600" b="1" dirty="0" smtClean="0"/>
              <a:t>Zákonodárci k dějinám. </a:t>
            </a:r>
            <a:br>
              <a:rPr lang="cs-CZ" sz="3600" b="1" dirty="0" smtClean="0"/>
            </a:br>
            <a:r>
              <a:rPr lang="cs-CZ" sz="3600" b="1" dirty="0" smtClean="0"/>
              <a:t>Návrhy a usnesení s historickou problematikou v legislativním procesu a jednání Poslanecké sněmovny po roce 1989.</a:t>
            </a:r>
            <a:endParaRPr lang="cs-CZ" sz="3600" b="1" dirty="0"/>
          </a:p>
        </p:txBody>
      </p:sp>
      <p:sp>
        <p:nvSpPr>
          <p:cNvPr id="3" name="Podnadpis 2"/>
          <p:cNvSpPr>
            <a:spLocks noGrp="1"/>
          </p:cNvSpPr>
          <p:nvPr>
            <p:ph type="subTitle" idx="1"/>
          </p:nvPr>
        </p:nvSpPr>
        <p:spPr>
          <a:xfrm>
            <a:off x="242047" y="3294529"/>
            <a:ext cx="11456893" cy="2850777"/>
          </a:xfrm>
        </p:spPr>
        <p:txBody>
          <a:bodyPr>
            <a:normAutofit/>
          </a:bodyPr>
          <a:lstStyle/>
          <a:p>
            <a:endParaRPr lang="cs-CZ" sz="4000" dirty="0" smtClean="0"/>
          </a:p>
          <a:p>
            <a:endParaRPr lang="cs-CZ" sz="4000" dirty="0"/>
          </a:p>
          <a:p>
            <a:r>
              <a:rPr lang="cs-CZ" sz="4000" dirty="0" smtClean="0"/>
              <a:t>Mgr. Jiří Mihola, Ph.D.</a:t>
            </a:r>
            <a:endParaRPr lang="cs-CZ" sz="4000" dirty="0"/>
          </a:p>
        </p:txBody>
      </p:sp>
    </p:spTree>
    <p:extLst>
      <p:ext uri="{BB962C8B-B14F-4D97-AF65-F5344CB8AC3E}">
        <p14:creationId xmlns:p14="http://schemas.microsoft.com/office/powerpoint/2010/main" val="27958963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 roce 1948</a:t>
            </a:r>
            <a:endParaRPr lang="cs-CZ" dirty="0"/>
          </a:p>
        </p:txBody>
      </p:sp>
      <p:sp>
        <p:nvSpPr>
          <p:cNvPr id="3" name="Zástupný symbol pro obsah 2"/>
          <p:cNvSpPr>
            <a:spLocks noGrp="1"/>
          </p:cNvSpPr>
          <p:nvPr>
            <p:ph idx="1"/>
          </p:nvPr>
        </p:nvSpPr>
        <p:spPr>
          <a:xfrm>
            <a:off x="269966" y="1367246"/>
            <a:ext cx="11922034" cy="5573485"/>
          </a:xfrm>
        </p:spPr>
        <p:txBody>
          <a:bodyPr>
            <a:normAutofit/>
          </a:bodyPr>
          <a:lstStyle/>
          <a:p>
            <a:r>
              <a:rPr lang="cs-CZ" dirty="0" smtClean="0"/>
              <a:t>Další změny přinesl zákon č. 93/1951 Sb., který nahradil předchozí právní úpravu. Rozlišoval mezi státními svátky, dny pracovního klidu a památnými a významnými dny. Za státní svátky prohlásil dny: „8. květen (den osvobození od fašismu), 5. červenec (den slovanských věrozvěstů Cyrila a Metoděje) a 28. říjen (den vzniku samostatného československého státu), 6. červenec (den upálení mistra Jana Husa)“. Dny pracovního klidu, mezi které se řadily i státní svátky, stanovil „1. leden (Nový rok), pondělí velikonoční, 1. květen (Svátek práce), 24. prosinec (Štědrý den), 25. prosinec (první svátek vánoční) a 26. prosinec druhý svátek vánoční “. Zákon č. 56/1975 Sb. upravuje státní svátek: 9. květen (den osvobození od fašismu) jako den pracovního klidu, ostatní dny pracovního klidu jsou 1. květen (Svátek práce), 25. prosinec (první svátek vánoční), 26. prosinec (druhý svátek vánoční), 1. leden (Nový rok). 41/1988 Sb. Zákonné opatření předsednictva Federálního shromáždění ze dne 21. září 1988 doplňuje navíc státní svátek 28. říjen (den vzniku samostatného československého státu)</a:t>
            </a:r>
            <a:endParaRPr lang="cs-CZ" dirty="0"/>
          </a:p>
        </p:txBody>
      </p:sp>
    </p:spTree>
    <p:extLst>
      <p:ext uri="{BB962C8B-B14F-4D97-AF65-F5344CB8AC3E}">
        <p14:creationId xmlns:p14="http://schemas.microsoft.com/office/powerpoint/2010/main" val="12277177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 roce 1989</a:t>
            </a:r>
            <a:br>
              <a:rPr lang="cs-CZ" dirty="0" smtClean="0"/>
            </a:br>
            <a:endParaRPr lang="cs-CZ" dirty="0"/>
          </a:p>
        </p:txBody>
      </p:sp>
      <p:sp>
        <p:nvSpPr>
          <p:cNvPr id="3" name="Zástupný symbol pro obsah 2"/>
          <p:cNvSpPr>
            <a:spLocks noGrp="1"/>
          </p:cNvSpPr>
          <p:nvPr>
            <p:ph idx="1"/>
          </p:nvPr>
        </p:nvSpPr>
        <p:spPr>
          <a:xfrm>
            <a:off x="95794" y="1201782"/>
            <a:ext cx="12096206" cy="5590903"/>
          </a:xfrm>
        </p:spPr>
        <p:txBody>
          <a:bodyPr>
            <a:normAutofit fontScale="92500"/>
          </a:bodyPr>
          <a:lstStyle/>
          <a:p>
            <a:r>
              <a:rPr lang="cs-CZ" dirty="0" smtClean="0"/>
              <a:t>Zákon 167/1990 Sb. vyhlašuje za svátky </a:t>
            </a:r>
            <a:r>
              <a:rPr lang="cs-CZ" dirty="0" err="1" smtClean="0"/>
              <a:t>svátky</a:t>
            </a:r>
            <a:r>
              <a:rPr lang="cs-CZ" dirty="0" smtClean="0"/>
              <a:t> 9. květen (den osvobození od fašismu), 5. červenec (den slovanských věrozvěstů Cyrila a Metoděje) a 28. říjen (den vzniku samostatného československého státu), dále jsou svátky 1. leden (Nový rok), pondělí velikonoční, 1. květen (Svátek práce),) 24. prosinec (Štědrý den), 25. prosinec (1. svátek vánoční), 26. prosinec (2. svátek vánoční). Zákon 204/1990 přidává svátek 6. července (den upálení mistra Jana Husa), dále pak zákon č. 218/1991 svátek 9. května nahrazuje svátkem 8. května. Socialistická úprava byla nahrazena stále platným zákonem č. 245/2000 Sb. Upravuje státní svátky, ostatní svátky, dny pracovního klidu a významné dny. Za dna pracovního klidu prohlašuje státní a ostatní svátky, jejichž výčet je: 1. leden (Den obnovy samostatného českého státu), 8. květen (Den vítězství), 5. červenec (Den slovanských věrozvěstů Cyrila a Metoděje), 6. červenec (Den upálení mistra Jana Husa), 28. září (Den české státnosti), 28. říjen (Den vzniku samostatného československého státu), 17. listopad (Den boje za svobodu a demokracii) a dále ostatními svátky jsou 1. leden (Nový rok), Velikonoční pondělí, 1. květen (Svátek práce), 24. prosinec (Štědrý den), 25. prosinec (1. svátek vánoční)a 26. prosinec (2. svátek vánoční )</a:t>
            </a:r>
            <a:endParaRPr lang="cs-CZ" dirty="0"/>
          </a:p>
        </p:txBody>
      </p:sp>
    </p:spTree>
    <p:extLst>
      <p:ext uri="{BB962C8B-B14F-4D97-AF65-F5344CB8AC3E}">
        <p14:creationId xmlns:p14="http://schemas.microsoft.com/office/powerpoint/2010/main" val="2192324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Samostatná ČR</a:t>
            </a:r>
            <a:br>
              <a:rPr lang="cs-CZ" dirty="0" smtClean="0"/>
            </a:br>
            <a:endParaRPr lang="cs-CZ" dirty="0"/>
          </a:p>
        </p:txBody>
      </p:sp>
      <p:sp>
        <p:nvSpPr>
          <p:cNvPr id="3" name="Zástupný symbol pro obsah 2"/>
          <p:cNvSpPr>
            <a:spLocks noGrp="1"/>
          </p:cNvSpPr>
          <p:nvPr>
            <p:ph idx="1"/>
          </p:nvPr>
        </p:nvSpPr>
        <p:spPr>
          <a:xfrm>
            <a:off x="426721" y="1428206"/>
            <a:ext cx="11695610" cy="5429793"/>
          </a:xfrm>
        </p:spPr>
        <p:txBody>
          <a:bodyPr>
            <a:normAutofit fontScale="92500" lnSpcReduction="20000"/>
          </a:bodyPr>
          <a:lstStyle/>
          <a:p>
            <a:r>
              <a:rPr lang="cs-CZ" dirty="0"/>
              <a:t>V prvním volebním období nově ustaveného </a:t>
            </a:r>
            <a:r>
              <a:rPr lang="cs-CZ" dirty="0">
                <a:hlinkClick r:id="rId2" tooltip="Parlament České republiky"/>
              </a:rPr>
              <a:t>Parlamentu České republiky</a:t>
            </a:r>
            <a:r>
              <a:rPr lang="cs-CZ" dirty="0"/>
              <a:t> připravili poslanci </a:t>
            </a:r>
            <a:r>
              <a:rPr lang="cs-CZ" dirty="0" err="1">
                <a:hlinkClick r:id="rId3" tooltip="Pavel Tollner"/>
              </a:rPr>
              <a:t>Tollner</a:t>
            </a:r>
            <a:r>
              <a:rPr lang="cs-CZ" dirty="0"/>
              <a:t> a </a:t>
            </a:r>
            <a:r>
              <a:rPr lang="cs-CZ" dirty="0">
                <a:hlinkClick r:id="rId4" tooltip="Jiří Drápela"/>
              </a:rPr>
              <a:t>Drápela</a:t>
            </a:r>
            <a:r>
              <a:rPr lang="cs-CZ" dirty="0"/>
              <a:t> návrh nového svátkového </a:t>
            </a:r>
            <a:r>
              <a:rPr lang="cs-CZ" dirty="0" err="1" smtClean="0"/>
              <a:t>zákona.Podle</a:t>
            </a:r>
            <a:r>
              <a:rPr lang="cs-CZ" dirty="0" smtClean="0"/>
              <a:t> </a:t>
            </a:r>
            <a:r>
              <a:rPr lang="cs-CZ" dirty="0"/>
              <a:t>předkladatelů bylo Česko počtem svátků na jednom z posledních míst v Evropě, navrhovali proto zvýšit počet dnů pracovního klidu z deseti na třináct. Návrh jednak přeřadil svátky Cyrila a Metoděje a Mistra Jana Husa z kategorie státních svátků mezi svátky ostatní, jednak zaváděl tři nové svátky: </a:t>
            </a:r>
            <a:r>
              <a:rPr lang="cs-CZ" dirty="0">
                <a:hlinkClick r:id="rId5" tooltip="6. leden"/>
              </a:rPr>
              <a:t>6. leden</a:t>
            </a:r>
            <a:r>
              <a:rPr lang="cs-CZ" dirty="0"/>
              <a:t> (Zjevení Páně, Třech králů a vánoční svátek pravoslavných křesťanů), pondělí svatodušní a </a:t>
            </a:r>
            <a:r>
              <a:rPr lang="cs-CZ" dirty="0">
                <a:hlinkClick r:id="rId6" tooltip="1. listopad"/>
              </a:rPr>
              <a:t>1. listopad</a:t>
            </a:r>
            <a:r>
              <a:rPr lang="cs-CZ" dirty="0"/>
              <a:t> (Všech svatých). Dále pak mezi významné dny zařadil </a:t>
            </a:r>
            <a:r>
              <a:rPr lang="cs-CZ" dirty="0">
                <a:hlinkClick r:id="rId7" tooltip="Den matek"/>
              </a:rPr>
              <a:t>Den matek</a:t>
            </a:r>
            <a:r>
              <a:rPr lang="cs-CZ" dirty="0"/>
              <a:t> (druhou neděli v květnu) a </a:t>
            </a:r>
            <a:r>
              <a:rPr lang="cs-CZ" dirty="0">
                <a:hlinkClick r:id="rId8" tooltip="10. prosinec"/>
              </a:rPr>
              <a:t>10. prosinec</a:t>
            </a:r>
            <a:r>
              <a:rPr lang="cs-CZ" dirty="0"/>
              <a:t> jako </a:t>
            </a:r>
            <a:r>
              <a:rPr lang="cs-CZ" dirty="0">
                <a:hlinkClick r:id="rId9" tooltip="Den lidských práv"/>
              </a:rPr>
              <a:t>Den lidských práv</a:t>
            </a:r>
            <a:r>
              <a:rPr lang="cs-CZ" dirty="0"/>
              <a:t>; zrušil naopak významný den </a:t>
            </a:r>
            <a:r>
              <a:rPr lang="cs-CZ" dirty="0">
                <a:hlinkClick r:id="rId10" tooltip="29. srpen"/>
              </a:rPr>
              <a:t>29. srpna</a:t>
            </a:r>
            <a:r>
              <a:rPr lang="cs-CZ" dirty="0"/>
              <a:t>. Navíc vytvořil nový seznam památných dnů, do kterého zahrnul sedm významných historických dat: </a:t>
            </a:r>
            <a:r>
              <a:rPr lang="cs-CZ" dirty="0">
                <a:hlinkClick r:id="rId11" tooltip="16. leden"/>
              </a:rPr>
              <a:t>16. leden</a:t>
            </a:r>
            <a:r>
              <a:rPr lang="cs-CZ" dirty="0"/>
              <a:t> (sebeupálení </a:t>
            </a:r>
            <a:r>
              <a:rPr lang="cs-CZ" dirty="0">
                <a:hlinkClick r:id="rId12" tooltip="Jan Palach"/>
              </a:rPr>
              <a:t>Jana Palacha</a:t>
            </a:r>
            <a:r>
              <a:rPr lang="cs-CZ" dirty="0"/>
              <a:t>), </a:t>
            </a:r>
            <a:r>
              <a:rPr lang="cs-CZ" dirty="0">
                <a:hlinkClick r:id="rId13" tooltip="7. březen"/>
              </a:rPr>
              <a:t>7. březen</a:t>
            </a:r>
            <a:r>
              <a:rPr lang="cs-CZ" dirty="0"/>
              <a:t> (narození </a:t>
            </a:r>
            <a:r>
              <a:rPr lang="cs-CZ" dirty="0">
                <a:hlinkClick r:id="rId14" tooltip="T. G. Masaryk"/>
              </a:rPr>
              <a:t>T. G. Masaryka</a:t>
            </a:r>
            <a:r>
              <a:rPr lang="cs-CZ" dirty="0"/>
              <a:t>), </a:t>
            </a:r>
            <a:r>
              <a:rPr lang="cs-CZ" dirty="0">
                <a:hlinkClick r:id="rId15" tooltip="9. březen"/>
              </a:rPr>
              <a:t>9. březen</a:t>
            </a:r>
            <a:r>
              <a:rPr lang="cs-CZ" dirty="0"/>
              <a:t> (úmrtí </a:t>
            </a:r>
            <a:r>
              <a:rPr lang="cs-CZ" dirty="0">
                <a:hlinkClick r:id="rId16" tooltip="Svatopluk I."/>
              </a:rPr>
              <a:t>Svatopluka I.</a:t>
            </a:r>
            <a:r>
              <a:rPr lang="cs-CZ" dirty="0"/>
              <a:t>), </a:t>
            </a:r>
            <a:r>
              <a:rPr lang="cs-CZ" dirty="0">
                <a:hlinkClick r:id="rId17" tooltip="28. březen"/>
              </a:rPr>
              <a:t>28. březen</a:t>
            </a:r>
            <a:r>
              <a:rPr lang="cs-CZ" dirty="0"/>
              <a:t> (narození </a:t>
            </a:r>
            <a:r>
              <a:rPr lang="cs-CZ" dirty="0">
                <a:hlinkClick r:id="rId18" tooltip="Jan Amos Komenský"/>
              </a:rPr>
              <a:t>J. A. Komenského</a:t>
            </a:r>
            <a:r>
              <a:rPr lang="cs-CZ" dirty="0"/>
              <a:t>), </a:t>
            </a:r>
            <a:r>
              <a:rPr lang="cs-CZ" dirty="0">
                <a:hlinkClick r:id="rId19" tooltip="7. duben"/>
              </a:rPr>
              <a:t>7. duben</a:t>
            </a:r>
            <a:r>
              <a:rPr lang="cs-CZ" dirty="0"/>
              <a:t> (založení </a:t>
            </a:r>
            <a:r>
              <a:rPr lang="cs-CZ" dirty="0">
                <a:hlinkClick r:id="rId20" tooltip="Univerzita Karlova"/>
              </a:rPr>
              <a:t>Karlovy univerzity</a:t>
            </a:r>
            <a:r>
              <a:rPr lang="cs-CZ" dirty="0"/>
              <a:t>), </a:t>
            </a:r>
            <a:r>
              <a:rPr lang="cs-CZ" dirty="0">
                <a:hlinkClick r:id="rId21" tooltip="27. červen"/>
              </a:rPr>
              <a:t>27. červen</a:t>
            </a:r>
            <a:r>
              <a:rPr lang="cs-CZ" dirty="0"/>
              <a:t> (poprava </a:t>
            </a:r>
            <a:r>
              <a:rPr lang="cs-CZ" dirty="0">
                <a:hlinkClick r:id="rId22" tooltip="Milada Horáková"/>
              </a:rPr>
              <a:t>Milady Horákové</a:t>
            </a:r>
            <a:r>
              <a:rPr lang="cs-CZ" dirty="0"/>
              <a:t>) a </a:t>
            </a:r>
            <a:r>
              <a:rPr lang="cs-CZ" dirty="0">
                <a:hlinkClick r:id="rId23" tooltip="28. září"/>
              </a:rPr>
              <a:t>28. září</a:t>
            </a:r>
            <a:r>
              <a:rPr lang="cs-CZ" dirty="0"/>
              <a:t> (úmrtí </a:t>
            </a:r>
            <a:r>
              <a:rPr lang="cs-CZ" dirty="0">
                <a:hlinkClick r:id="rId24" tooltip="Kníže Václav"/>
              </a:rPr>
              <a:t>knížete Václava</a:t>
            </a:r>
            <a:r>
              <a:rPr lang="cs-CZ" dirty="0"/>
              <a:t>). S návrhem nesouhlasila </a:t>
            </a:r>
            <a:r>
              <a:rPr lang="cs-CZ" dirty="0">
                <a:hlinkClick r:id="rId25" tooltip="První vláda Václava Klause"/>
              </a:rPr>
              <a:t>vláda</a:t>
            </a:r>
            <a:r>
              <a:rPr lang="cs-CZ" dirty="0"/>
              <a:t>, podle jejíhož stanoviska neexistovala potřeba počet svátků zvyšovat, ale přitom by takové zvýšení mělo negativní ekonomický dopad, který návrh zákona ani dostatečně </a:t>
            </a:r>
            <a:r>
              <a:rPr lang="cs-CZ" dirty="0" err="1" smtClean="0"/>
              <a:t>nehodnotnil</a:t>
            </a:r>
            <a:r>
              <a:rPr lang="cs-CZ" dirty="0" smtClean="0"/>
              <a:t>.</a:t>
            </a:r>
            <a:endParaRPr lang="cs-CZ" dirty="0"/>
          </a:p>
        </p:txBody>
      </p:sp>
    </p:spTree>
    <p:extLst>
      <p:ext uri="{BB962C8B-B14F-4D97-AF65-F5344CB8AC3E}">
        <p14:creationId xmlns:p14="http://schemas.microsoft.com/office/powerpoint/2010/main" val="13623750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0"/>
            <a:ext cx="12287793" cy="6857999"/>
          </a:xfrm>
        </p:spPr>
        <p:txBody>
          <a:bodyPr>
            <a:normAutofit fontScale="55000" lnSpcReduction="20000"/>
          </a:bodyPr>
          <a:lstStyle/>
          <a:p>
            <a:r>
              <a:rPr lang="cs-CZ" dirty="0"/>
              <a:t>V roce 1999 připravila skupina poslanců vedená </a:t>
            </a:r>
            <a:r>
              <a:rPr lang="cs-CZ" dirty="0">
                <a:hlinkClick r:id="rId2" tooltip="Vlastimil Tlustý"/>
              </a:rPr>
              <a:t>Vlastimilem Tlustým</a:t>
            </a:r>
            <a:r>
              <a:rPr lang="cs-CZ" dirty="0"/>
              <a:t> návrh zcela nového svátkového zákona, neboť stále platil svátkový zákon z roku 1951, byť předchozími novelami zcela změněný. Věcně jeho návrh obsahoval jen dvě změny: měnil památný den 17. listopadu na státní svátek (avšak z jeho názvu odebral „studentů“) a rušil významný den 29. srpna, zavedený před </a:t>
            </a:r>
            <a:r>
              <a:rPr lang="cs-CZ" dirty="0">
                <a:hlinkClick r:id="rId3" tooltip="Rozpad Československa"/>
              </a:rPr>
              <a:t>rozdělením federace</a:t>
            </a:r>
            <a:r>
              <a:rPr lang="cs-CZ" dirty="0"/>
              <a:t> a oslavující </a:t>
            </a:r>
            <a:r>
              <a:rPr lang="cs-CZ" u="sng" dirty="0">
                <a:hlinkClick r:id="rId4" tooltip="Slovenské národní povstání"/>
              </a:rPr>
              <a:t>Slovenské národní povstání</a:t>
            </a:r>
            <a:r>
              <a:rPr lang="cs-CZ" dirty="0"/>
              <a:t>.</a:t>
            </a:r>
            <a:r>
              <a:rPr lang="cs-CZ" baseline="30000" dirty="0">
                <a:hlinkClick r:id="rId5"/>
              </a:rPr>
              <a:t>[100]</a:t>
            </a:r>
            <a:r>
              <a:rPr lang="cs-CZ" dirty="0"/>
              <a:t> </a:t>
            </a:r>
            <a:r>
              <a:rPr lang="cs-CZ" dirty="0">
                <a:hlinkClick r:id="rId6" tooltip="Vláda Miloše Zemana"/>
              </a:rPr>
              <a:t>Vláda</a:t>
            </a:r>
            <a:r>
              <a:rPr lang="cs-CZ" dirty="0"/>
              <a:t> se záměrem souhlasila.</a:t>
            </a:r>
            <a:r>
              <a:rPr lang="cs-CZ" baseline="30000" dirty="0">
                <a:hlinkClick r:id="rId7"/>
              </a:rPr>
              <a:t>[101]</a:t>
            </a:r>
            <a:r>
              <a:rPr lang="cs-CZ" dirty="0"/>
              <a:t> Při prvním čtení poslanec </a:t>
            </a:r>
            <a:r>
              <a:rPr lang="cs-CZ" dirty="0">
                <a:hlinkClick r:id="rId8" tooltip="Pavel Tollner"/>
              </a:rPr>
              <a:t>Pavel </a:t>
            </a:r>
            <a:r>
              <a:rPr lang="cs-CZ" dirty="0" err="1">
                <a:hlinkClick r:id="rId8" tooltip="Pavel Tollner"/>
              </a:rPr>
              <a:t>Tollner</a:t>
            </a:r>
            <a:r>
              <a:rPr lang="cs-CZ" dirty="0"/>
              <a:t> zmínil, že by bylo vhodné zavést další významné či památné dny, jmenovitě </a:t>
            </a:r>
            <a:r>
              <a:rPr lang="cs-CZ" dirty="0">
                <a:hlinkClick r:id="rId9" tooltip="27. leden"/>
              </a:rPr>
              <a:t>27. leden</a:t>
            </a:r>
            <a:r>
              <a:rPr lang="cs-CZ" dirty="0"/>
              <a:t> jako „den obětí holocaustu a den boje proti násilí a rasismu, antisemitismu a xenofobii“. Poslanec </a:t>
            </a:r>
            <a:r>
              <a:rPr lang="cs-CZ" dirty="0">
                <a:hlinkClick r:id="rId10" tooltip="Jiří Payne"/>
              </a:rPr>
              <a:t>Jiří </a:t>
            </a:r>
            <a:r>
              <a:rPr lang="cs-CZ" dirty="0" err="1">
                <a:hlinkClick r:id="rId10" tooltip="Jiří Payne"/>
              </a:rPr>
              <a:t>Payne</a:t>
            </a:r>
            <a:r>
              <a:rPr lang="cs-CZ" dirty="0"/>
              <a:t> podotkl, že poté, co se jako státní svátek slaví výročí popravy Jana Husa, se navrhuje přidat ještě den zabití studenta </a:t>
            </a:r>
            <a:r>
              <a:rPr lang="cs-CZ" dirty="0">
                <a:hlinkClick r:id="rId11" tooltip="Jan Opletal"/>
              </a:rPr>
              <a:t>Opletala</a:t>
            </a:r>
            <a:r>
              <a:rPr lang="cs-CZ" dirty="0"/>
              <a:t> a den, „kdy byli </a:t>
            </a:r>
            <a:r>
              <a:rPr lang="cs-CZ" dirty="0">
                <a:hlinkClick r:id="rId12" tooltip="Sametová revoluce"/>
              </a:rPr>
              <a:t>zmláceni mladí lidé</a:t>
            </a:r>
            <a:r>
              <a:rPr lang="cs-CZ" dirty="0"/>
              <a:t> na Národní třídě“, s tím, že podle něj je to den národní hanby, na kterém není co slavit (na to posléze jako předkladatel reagoval Vlastimil Tlustý s tím, že se má slavit odvaha lidí, kteří se postavili totalitě, což je potřeba odlišit od následků). </a:t>
            </a:r>
            <a:r>
              <a:rPr lang="cs-CZ" dirty="0">
                <a:hlinkClick r:id="rId13" tooltip="Vojtěch Filip"/>
              </a:rPr>
              <a:t>Vojtěch Filip</a:t>
            </a:r>
            <a:r>
              <a:rPr lang="cs-CZ" dirty="0"/>
              <a:t> se vyslovil proti vypuštění významného dne 29. srpna.</a:t>
            </a:r>
            <a:r>
              <a:rPr lang="cs-CZ" baseline="30000" dirty="0">
                <a:hlinkClick r:id="rId14"/>
              </a:rPr>
              <a:t>[102]</a:t>
            </a:r>
            <a:endParaRPr lang="cs-CZ" dirty="0"/>
          </a:p>
          <a:p>
            <a:r>
              <a:rPr lang="cs-CZ" dirty="0"/>
              <a:t>Při projednávání ve výboru pro vědu, vzdělání, kulturu, mládež a tělovýchovu byl návrh zákona doplněn o </a:t>
            </a:r>
            <a:r>
              <a:rPr lang="cs-CZ" dirty="0">
                <a:hlinkClick r:id="rId15" tooltip="28. září"/>
              </a:rPr>
              <a:t>28. září</a:t>
            </a:r>
            <a:r>
              <a:rPr lang="cs-CZ" dirty="0"/>
              <a:t> jako státní svátek „Den české státnosti – </a:t>
            </a:r>
            <a:r>
              <a:rPr lang="cs-CZ" dirty="0">
                <a:hlinkClick r:id="rId16" tooltip="Svatý Václav"/>
              </a:rPr>
              <a:t>Svatý Václav</a:t>
            </a:r>
            <a:r>
              <a:rPr lang="cs-CZ" dirty="0"/>
              <a:t>“ a </a:t>
            </a:r>
            <a:r>
              <a:rPr lang="cs-CZ" dirty="0">
                <a:hlinkClick r:id="rId17" tooltip="12. březen"/>
              </a:rPr>
              <a:t>12. březen</a:t>
            </a:r>
            <a:r>
              <a:rPr lang="cs-CZ" dirty="0"/>
              <a:t> jako významný den (výročí vstupu republiky do </a:t>
            </a:r>
            <a:r>
              <a:rPr lang="cs-CZ" dirty="0">
                <a:hlinkClick r:id="rId18" tooltip="Severoatlantická aliance"/>
              </a:rPr>
              <a:t>NATO</a:t>
            </a:r>
            <a:r>
              <a:rPr lang="cs-CZ" dirty="0"/>
              <a:t>).</a:t>
            </a:r>
            <a:r>
              <a:rPr lang="cs-CZ" baseline="30000" dirty="0">
                <a:hlinkClick r:id="rId19"/>
              </a:rPr>
              <a:t>[103]</a:t>
            </a:r>
            <a:r>
              <a:rPr lang="cs-CZ" dirty="0"/>
              <a:t> Petiční výbor pak připravil mnohem komplexněji upravenou verzi návrhu, ve které také ke státním svátkům přidal 28. září, ale dále přesunul státní svátky 5. a 6. července do kategorie „tradičních svátků“ a zavedl devět památných dnů: </a:t>
            </a:r>
            <a:r>
              <a:rPr lang="cs-CZ" dirty="0">
                <a:hlinkClick r:id="rId9" tooltip="27. leden"/>
              </a:rPr>
              <a:t>27. leden</a:t>
            </a:r>
            <a:r>
              <a:rPr lang="cs-CZ" dirty="0"/>
              <a:t> (</a:t>
            </a:r>
            <a:r>
              <a:rPr lang="cs-CZ" dirty="0">
                <a:hlinkClick r:id="rId20" tooltip="Mezinárodní den památky obětí holocaustu"/>
              </a:rPr>
              <a:t>Den boje proti násilí, rasismu, antisemitismu a xenofobii</a:t>
            </a:r>
            <a:r>
              <a:rPr lang="cs-CZ" dirty="0"/>
              <a:t>), </a:t>
            </a:r>
            <a:r>
              <a:rPr lang="cs-CZ" dirty="0">
                <a:hlinkClick r:id="rId21" tooltip="7. březen"/>
              </a:rPr>
              <a:t>7. březen</a:t>
            </a:r>
            <a:r>
              <a:rPr lang="cs-CZ" dirty="0"/>
              <a:t> (Výročí narození </a:t>
            </a:r>
            <a:r>
              <a:rPr lang="cs-CZ" dirty="0">
                <a:hlinkClick r:id="rId22" tooltip="Tomáš Garrigue Masaryk"/>
              </a:rPr>
              <a:t>Tomáše G. Masaryka</a:t>
            </a:r>
            <a:r>
              <a:rPr lang="cs-CZ" dirty="0"/>
              <a:t>), </a:t>
            </a:r>
            <a:r>
              <a:rPr lang="cs-CZ" dirty="0">
                <a:hlinkClick r:id="rId23" tooltip="28. březen"/>
              </a:rPr>
              <a:t>28. březen</a:t>
            </a:r>
            <a:r>
              <a:rPr lang="cs-CZ" dirty="0"/>
              <a:t> (Výročí narození </a:t>
            </a:r>
            <a:r>
              <a:rPr lang="cs-CZ" dirty="0">
                <a:hlinkClick r:id="rId24" tooltip="Jan Amos Komenský"/>
              </a:rPr>
              <a:t>Jana Ámose Komenského</a:t>
            </a:r>
            <a:r>
              <a:rPr lang="cs-CZ" dirty="0"/>
              <a:t>), </a:t>
            </a:r>
            <a:r>
              <a:rPr lang="cs-CZ" dirty="0">
                <a:hlinkClick r:id="rId25" tooltip="2. květen"/>
              </a:rPr>
              <a:t>2. květen</a:t>
            </a:r>
            <a:r>
              <a:rPr lang="cs-CZ" dirty="0"/>
              <a:t> (</a:t>
            </a:r>
            <a:r>
              <a:rPr lang="cs-CZ" dirty="0">
                <a:hlinkClick r:id="rId26" tooltip="Koncentrační tábor Neuengamme"/>
              </a:rPr>
              <a:t>Den obětí holocaustu</a:t>
            </a:r>
            <a:r>
              <a:rPr lang="cs-CZ" dirty="0"/>
              <a:t>), </a:t>
            </a:r>
            <a:r>
              <a:rPr lang="cs-CZ" dirty="0">
                <a:hlinkClick r:id="rId27" tooltip="5. květen"/>
              </a:rPr>
              <a:t>5. května</a:t>
            </a:r>
            <a:r>
              <a:rPr lang="cs-CZ" dirty="0"/>
              <a:t> (</a:t>
            </a:r>
            <a:r>
              <a:rPr lang="cs-CZ" dirty="0">
                <a:hlinkClick r:id="rId28" tooltip="Květnové povstání českého lidu"/>
              </a:rPr>
              <a:t>Povstání českého lidu</a:t>
            </a:r>
            <a:r>
              <a:rPr lang="cs-CZ" dirty="0"/>
              <a:t>), </a:t>
            </a:r>
            <a:r>
              <a:rPr lang="cs-CZ" dirty="0">
                <a:hlinkClick r:id="rId29" tooltip="29. srpen"/>
              </a:rPr>
              <a:t>29. srpen</a:t>
            </a:r>
            <a:r>
              <a:rPr lang="cs-CZ" dirty="0"/>
              <a:t> (Den </a:t>
            </a:r>
            <a:r>
              <a:rPr lang="cs-CZ" dirty="0">
                <a:hlinkClick r:id="rId4" tooltip="Slovenské národní povstání"/>
              </a:rPr>
              <a:t>Slovenského národního povstání</a:t>
            </a:r>
            <a:r>
              <a:rPr lang="cs-CZ" dirty="0"/>
              <a:t>), </a:t>
            </a:r>
            <a:r>
              <a:rPr lang="cs-CZ" dirty="0">
                <a:hlinkClick r:id="rId30" tooltip="26. září"/>
              </a:rPr>
              <a:t>26. září</a:t>
            </a:r>
            <a:r>
              <a:rPr lang="cs-CZ" dirty="0"/>
              <a:t> (vydání </a:t>
            </a:r>
            <a:r>
              <a:rPr lang="cs-CZ" dirty="0">
                <a:hlinkClick r:id="rId31" tooltip="Zlatá bula sicilská"/>
              </a:rPr>
              <a:t>Zlaté buly sicilské</a:t>
            </a:r>
            <a:r>
              <a:rPr lang="cs-CZ" dirty="0"/>
              <a:t>), </a:t>
            </a:r>
            <a:r>
              <a:rPr lang="cs-CZ" dirty="0">
                <a:hlinkClick r:id="rId32" tooltip="13. říjen"/>
              </a:rPr>
              <a:t>13. říjen</a:t>
            </a:r>
            <a:r>
              <a:rPr lang="cs-CZ" dirty="0"/>
              <a:t> (vydání </a:t>
            </a:r>
            <a:r>
              <a:rPr lang="cs-CZ" dirty="0">
                <a:hlinkClick r:id="rId33" tooltip="Toleranční patent"/>
              </a:rPr>
              <a:t>Tolerančního patentu</a:t>
            </a:r>
            <a:r>
              <a:rPr lang="cs-CZ" dirty="0"/>
              <a:t> </a:t>
            </a:r>
            <a:r>
              <a:rPr lang="cs-CZ" dirty="0">
                <a:hlinkClick r:id="rId34" tooltip="Josef II."/>
              </a:rPr>
              <a:t>Josefa II.</a:t>
            </a:r>
            <a:r>
              <a:rPr lang="cs-CZ" dirty="0"/>
              <a:t>) a </a:t>
            </a:r>
            <a:r>
              <a:rPr lang="cs-CZ" dirty="0">
                <a:hlinkClick r:id="rId35" tooltip="2. listopad"/>
              </a:rPr>
              <a:t>2. listopad</a:t>
            </a:r>
            <a:r>
              <a:rPr lang="cs-CZ" dirty="0"/>
              <a:t> (</a:t>
            </a:r>
            <a:r>
              <a:rPr lang="cs-CZ" dirty="0">
                <a:hlinkClick r:id="rId36" tooltip="Dušičky"/>
              </a:rPr>
              <a:t>Vzpomínka všech zemřelých</a:t>
            </a:r>
            <a:r>
              <a:rPr lang="cs-CZ" dirty="0"/>
              <a:t> a obětí válek).</a:t>
            </a:r>
            <a:r>
              <a:rPr lang="cs-CZ" baseline="30000" dirty="0">
                <a:hlinkClick r:id="rId37"/>
              </a:rPr>
              <a:t>[104]</a:t>
            </a:r>
            <a:r>
              <a:rPr lang="cs-CZ" dirty="0"/>
              <a:t> Při druhém čtení byl ale za základ projednávání vzat návrh kulturního výboru.</a:t>
            </a:r>
          </a:p>
          <a:p>
            <a:r>
              <a:rPr lang="cs-CZ" dirty="0"/>
              <a:t>V rozpravě se proti zařazení svatováclavského svátku vyslovil premiér </a:t>
            </a:r>
            <a:r>
              <a:rPr lang="cs-CZ" dirty="0">
                <a:hlinkClick r:id="rId38" tooltip="Miloš Zeman"/>
              </a:rPr>
              <a:t>Miloš Zeman</a:t>
            </a:r>
            <a:r>
              <a:rPr lang="cs-CZ" dirty="0"/>
              <a:t>, podle kterého by oslava svatého Václava byla „oslavou servility a kolaborace“ a svatováclavskou tradici označil za tradici </a:t>
            </a:r>
            <a:r>
              <a:rPr lang="cs-CZ" dirty="0">
                <a:hlinkClick r:id="rId39" tooltip="Druhá republika"/>
              </a:rPr>
              <a:t>druhé republiky</a:t>
            </a:r>
            <a:r>
              <a:rPr lang="cs-CZ" dirty="0"/>
              <a:t> a </a:t>
            </a:r>
            <a:r>
              <a:rPr lang="cs-CZ" dirty="0">
                <a:hlinkClick r:id="rId40" tooltip="Protektorát Čechy a Morava"/>
              </a:rPr>
              <a:t>protektorátu</a:t>
            </a:r>
            <a:r>
              <a:rPr lang="cs-CZ" dirty="0"/>
              <a:t>;</a:t>
            </a:r>
            <a:r>
              <a:rPr lang="cs-CZ" baseline="30000" dirty="0">
                <a:hlinkClick r:id="rId41"/>
              </a:rPr>
              <a:t>[105]</a:t>
            </a:r>
            <a:r>
              <a:rPr lang="cs-CZ" dirty="0"/>
              <a:t> tento názor vyvolal rozhořčené reakce dalších poslanců, ale i souhlasné stanovisko poslance </a:t>
            </a:r>
            <a:r>
              <a:rPr lang="cs-CZ" dirty="0">
                <a:hlinkClick r:id="rId42" tooltip="Zdeněk Jičínský"/>
              </a:rPr>
              <a:t>Zdeňka Jičínského</a:t>
            </a:r>
            <a:r>
              <a:rPr lang="cs-CZ" dirty="0"/>
              <a:t>; později poslanec Tlustý navrhl kompromisní variantu tím, že z názvu svátku vypustil odkaz na svatého Václava a ponechal jen „Den české státnosti“. Dále se objevily pozměňovací návrhy na zavedení dalších svátků: poslanec </a:t>
            </a:r>
            <a:r>
              <a:rPr lang="cs-CZ" dirty="0">
                <a:hlinkClick r:id="rId43" tooltip="Jiří Karas"/>
              </a:rPr>
              <a:t>Jiří Karas</a:t>
            </a:r>
            <a:r>
              <a:rPr lang="cs-CZ" dirty="0"/>
              <a:t> (</a:t>
            </a:r>
            <a:r>
              <a:rPr lang="cs-CZ" dirty="0">
                <a:hlinkClick r:id="rId44" tooltip="KDU-ČSL"/>
              </a:rPr>
              <a:t>KDU-ČSL</a:t>
            </a:r>
            <a:r>
              <a:rPr lang="cs-CZ" dirty="0"/>
              <a:t>) navrhl mezi svátky zařadit </a:t>
            </a:r>
            <a:r>
              <a:rPr lang="cs-CZ" dirty="0">
                <a:hlinkClick r:id="rId45" tooltip="1. listopad"/>
              </a:rPr>
              <a:t>1. listopad</a:t>
            </a:r>
            <a:r>
              <a:rPr lang="cs-CZ" dirty="0"/>
              <a:t> (</a:t>
            </a:r>
            <a:r>
              <a:rPr lang="cs-CZ" dirty="0">
                <a:hlinkClick r:id="rId46" tooltip="Slavnost Všech svatých"/>
              </a:rPr>
              <a:t>Slavnost Všech svatých</a:t>
            </a:r>
            <a:r>
              <a:rPr lang="cs-CZ" dirty="0"/>
              <a:t>) a přejmenovat první a druhý svátek vánoční na tradiční názvy Boží hod vánoční a svátek sv. Štěpána, </a:t>
            </a:r>
            <a:r>
              <a:rPr lang="cs-CZ" dirty="0">
                <a:hlinkClick r:id="rId47" tooltip="Pavel Němec"/>
              </a:rPr>
              <a:t>Pavel Němec</a:t>
            </a:r>
            <a:r>
              <a:rPr lang="cs-CZ" dirty="0"/>
              <a:t> (</a:t>
            </a:r>
            <a:r>
              <a:rPr lang="cs-CZ" dirty="0">
                <a:hlinkClick r:id="rId48" tooltip="Unie svobody – Demokratická unie"/>
              </a:rPr>
              <a:t>US-DEU</a:t>
            </a:r>
            <a:r>
              <a:rPr lang="cs-CZ" dirty="0"/>
              <a:t>) navrhl zavést jako pohyblivý občanský svátek </a:t>
            </a:r>
            <a:r>
              <a:rPr lang="cs-CZ" dirty="0">
                <a:hlinkClick r:id="rId49" tooltip="Den daňové svobody"/>
              </a:rPr>
              <a:t>Den daňové svobody</a:t>
            </a:r>
            <a:r>
              <a:rPr lang="cs-CZ" dirty="0"/>
              <a:t>, </a:t>
            </a:r>
            <a:r>
              <a:rPr lang="cs-CZ" dirty="0">
                <a:hlinkClick r:id="rId50" tooltip="Cyril Svoboda"/>
              </a:rPr>
              <a:t>Cyril Svoboda</a:t>
            </a:r>
            <a:r>
              <a:rPr lang="cs-CZ" dirty="0"/>
              <a:t> (KDU-ČSL) navrhl, aby se </a:t>
            </a:r>
            <a:r>
              <a:rPr lang="cs-CZ" dirty="0">
                <a:hlinkClick r:id="rId51" tooltip="1. leden"/>
              </a:rPr>
              <a:t>1. leden</a:t>
            </a:r>
            <a:r>
              <a:rPr lang="cs-CZ" dirty="0"/>
              <a:t> slavil jako státní svátek „Den obnovy samostatného českého státu“ (a z názvu státního svátku 8. května se vypustila slova „od fašismu“).</a:t>
            </a:r>
            <a:r>
              <a:rPr lang="cs-CZ" baseline="30000" dirty="0">
                <a:hlinkClick r:id="rId52"/>
              </a:rPr>
              <a:t>[106]</a:t>
            </a:r>
            <a:r>
              <a:rPr lang="cs-CZ" dirty="0"/>
              <a:t> Poslanec </a:t>
            </a:r>
            <a:r>
              <a:rPr lang="cs-CZ" dirty="0">
                <a:hlinkClick r:id="rId8" tooltip="Pavel Tollner"/>
              </a:rPr>
              <a:t>Pavel </a:t>
            </a:r>
            <a:r>
              <a:rPr lang="cs-CZ" dirty="0" err="1">
                <a:hlinkClick r:id="rId8" tooltip="Pavel Tollner"/>
              </a:rPr>
              <a:t>Tollner</a:t>
            </a:r>
            <a:r>
              <a:rPr lang="cs-CZ" dirty="0"/>
              <a:t> (KDU-ČSL) navrhl přijmout památné dny navrhované petičním výborem a dále, aby byl 1. květen vypuštěn ze seznamu svátků, neboť „máloco v období komunismu bylo tak zneužito jako 1. květen“. </a:t>
            </a:r>
            <a:r>
              <a:rPr lang="cs-CZ" dirty="0">
                <a:hlinkClick r:id="rId13" tooltip="Vojtěch Filip"/>
              </a:rPr>
              <a:t>Vojtěch Filip</a:t>
            </a:r>
            <a:r>
              <a:rPr lang="cs-CZ" dirty="0"/>
              <a:t> (KSČM) navrhl přesunout státní svátek zpět z 8. na 9. května, nezavádět svátek sv. Václava, v názvu svátku 17. listopadu „Den boje za svobodu a demokracii“ připojit „a proti fašismu“, byl proti zavedení 12. března jako významného dne (v tom ho posléze podpořili poslanci Jičínský (ČSSD) a </a:t>
            </a:r>
            <a:r>
              <a:rPr lang="cs-CZ" dirty="0" err="1">
                <a:hlinkClick r:id="rId53" tooltip="Svatomír Recman"/>
              </a:rPr>
              <a:t>Recman</a:t>
            </a:r>
            <a:r>
              <a:rPr lang="cs-CZ" dirty="0"/>
              <a:t> (KSČM)) a naopak chtěl jako významný den zachovat 29. srpen.</a:t>
            </a:r>
            <a:r>
              <a:rPr lang="cs-CZ" baseline="30000" dirty="0">
                <a:hlinkClick r:id="rId54"/>
              </a:rPr>
              <a:t>[107]</a:t>
            </a:r>
            <a:r>
              <a:rPr lang="cs-CZ" dirty="0"/>
              <a:t> Poslanec </a:t>
            </a:r>
            <a:r>
              <a:rPr lang="cs-CZ" dirty="0" err="1"/>
              <a:t>Recman</a:t>
            </a:r>
            <a:r>
              <a:rPr lang="cs-CZ" dirty="0"/>
              <a:t> navrhl jako významný den zařadit </a:t>
            </a:r>
            <a:r>
              <a:rPr lang="cs-CZ" dirty="0">
                <a:hlinkClick r:id="rId55" tooltip="8. březen"/>
              </a:rPr>
              <a:t>8. březen</a:t>
            </a:r>
            <a:r>
              <a:rPr lang="cs-CZ" dirty="0"/>
              <a:t>. </a:t>
            </a:r>
            <a:r>
              <a:rPr lang="cs-CZ" dirty="0">
                <a:hlinkClick r:id="rId56" tooltip="Václav Brousek"/>
              </a:rPr>
              <a:t>Václav Brousek</a:t>
            </a:r>
            <a:r>
              <a:rPr lang="cs-CZ" dirty="0"/>
              <a:t> (ODS) navrhl místo státního svátku 1. května slavit významný den „Den lásky“ (s přesunem 1. května mezi významné dny souhlasili i poslanci </a:t>
            </a:r>
            <a:r>
              <a:rPr lang="cs-CZ" dirty="0" err="1"/>
              <a:t>Tollner</a:t>
            </a:r>
            <a:r>
              <a:rPr lang="cs-CZ" dirty="0"/>
              <a:t> a </a:t>
            </a:r>
            <a:r>
              <a:rPr lang="cs-CZ" dirty="0">
                <a:hlinkClick r:id="rId57" tooltip="Vladimír Doležal"/>
              </a:rPr>
              <a:t>Doležal</a:t>
            </a:r>
            <a:r>
              <a:rPr lang="cs-CZ" dirty="0"/>
              <a:t> (ODS)). </a:t>
            </a:r>
            <a:r>
              <a:rPr lang="cs-CZ" dirty="0">
                <a:hlinkClick r:id="rId58" tooltip="Augustin Bubník"/>
              </a:rPr>
              <a:t>Augustin Bubník</a:t>
            </a:r>
            <a:r>
              <a:rPr lang="cs-CZ" dirty="0"/>
              <a:t> (ODS) posléze kritizoval projednávání jako frašku a navrhl jako svátek slavit den, kdy </a:t>
            </a:r>
            <a:r>
              <a:rPr lang="cs-CZ" dirty="0">
                <a:hlinkClick r:id="rId59" tooltip="Lední hokej mužů na Zimních olympijských hrách 1998"/>
              </a:rPr>
              <a:t>Česko vyhrálo olympiádu v Naganu</a:t>
            </a:r>
            <a:r>
              <a:rPr lang="cs-CZ" dirty="0"/>
              <a:t>, a dále, aby „pokaždé když naši sportovci vyhrají mistrovství světa, měli bychom ten další den, kdy celá republika je na nohou, zařadit do svátků a dnů pracovního klidu, protože stejně nikdo nepracuje“.</a:t>
            </a:r>
            <a:r>
              <a:rPr lang="cs-CZ" baseline="30000" dirty="0">
                <a:hlinkClick r:id="rId60"/>
              </a:rPr>
              <a:t>[108]</a:t>
            </a:r>
            <a:r>
              <a:rPr lang="cs-CZ" dirty="0"/>
              <a:t> Jelikož se nashromáždilo velké množství pozměňovacích návrhů,</a:t>
            </a:r>
            <a:r>
              <a:rPr lang="cs-CZ" baseline="30000" dirty="0">
                <a:hlinkClick r:id="rId61"/>
              </a:rPr>
              <a:t>[109]</a:t>
            </a:r>
            <a:r>
              <a:rPr lang="cs-CZ" dirty="0"/>
              <a:t> hlasovalo se o nich ve třetím čtení jednotlivě; vůči verzi kulturního výboru byly schváleny jen dva pozměňovací návrhy: vypuštění sv. Václava z názvu nového svátku a zavedení státního svátku 1. ledna spolu s úpravou jména svátku 8. května. V takto upravené verzi byl zákon schválen.</a:t>
            </a:r>
          </a:p>
          <a:p>
            <a:endParaRPr lang="cs-CZ" dirty="0"/>
          </a:p>
        </p:txBody>
      </p:sp>
    </p:spTree>
    <p:extLst>
      <p:ext uri="{BB962C8B-B14F-4D97-AF65-F5344CB8AC3E}">
        <p14:creationId xmlns:p14="http://schemas.microsoft.com/office/powerpoint/2010/main" val="6801272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Sv. Václav aneb Den české státnosti</a:t>
            </a:r>
            <a:endParaRPr lang="cs-CZ" b="1" dirty="0"/>
          </a:p>
        </p:txBody>
      </p:sp>
      <p:pic>
        <p:nvPicPr>
          <p:cNvPr id="5" name="Zástupný symbol pro obsah 4"/>
          <p:cNvPicPr>
            <a:picLocks noGrp="1" noChangeAspect="1"/>
          </p:cNvPicPr>
          <p:nvPr>
            <p:ph sz="half" idx="1"/>
          </p:nvPr>
        </p:nvPicPr>
        <p:blipFill>
          <a:blip r:embed="rId2" cstate="print">
            <a:extLst>
              <a:ext uri="{28A0092B-C50C-407E-A947-70E740481C1C}">
                <a14:useLocalDpi xmlns:a14="http://schemas.microsoft.com/office/drawing/2010/main" val="0"/>
              </a:ext>
            </a:extLst>
          </a:blip>
          <a:stretch>
            <a:fillRect/>
          </a:stretch>
        </p:blipFill>
        <p:spPr>
          <a:xfrm>
            <a:off x="1411942" y="1311882"/>
            <a:ext cx="4159588" cy="5546118"/>
          </a:xfrm>
        </p:spPr>
      </p:pic>
      <p:sp>
        <p:nvSpPr>
          <p:cNvPr id="4" name="Zástupný symbol pro obsah 3"/>
          <p:cNvSpPr>
            <a:spLocks noGrp="1"/>
          </p:cNvSpPr>
          <p:nvPr>
            <p:ph sz="half" idx="2"/>
          </p:nvPr>
        </p:nvSpPr>
        <p:spPr/>
        <p:txBody>
          <a:bodyPr>
            <a:normAutofit fontScale="77500" lnSpcReduction="20000"/>
          </a:bodyPr>
          <a:lstStyle/>
          <a:p>
            <a:r>
              <a:rPr lang="cs-CZ" dirty="0"/>
              <a:t>Vyhlášení dne státním svátkem bylo navrženo na základě usnesení výboru pro vědu, vzdělání, kulturu, mládež a tělovýchovu </a:t>
            </a:r>
            <a:r>
              <a:rPr lang="cs-CZ" dirty="0">
                <a:hlinkClick r:id="rId3" tooltip="Poslanecká sněmovna Parlamentu České republiky"/>
              </a:rPr>
              <a:t>Poslanecké sněmovny Parlamentu České republiky</a:t>
            </a:r>
            <a:r>
              <a:rPr lang="cs-CZ" dirty="0"/>
              <a:t> z 24. března 2000. Výbor zvolil pro státní svátek označení „</a:t>
            </a:r>
            <a:r>
              <a:rPr lang="cs-CZ" i="1" dirty="0"/>
              <a:t>Den české státnosti – Svatý Václav</a:t>
            </a:r>
            <a:r>
              <a:rPr lang="cs-CZ" dirty="0"/>
              <a:t>“.</a:t>
            </a:r>
            <a:r>
              <a:rPr lang="cs-CZ" baseline="30000" dirty="0">
                <a:hlinkClick r:id="rId4"/>
              </a:rPr>
              <a:t>[5]</a:t>
            </a:r>
            <a:r>
              <a:rPr lang="cs-CZ" dirty="0"/>
              <a:t> Při druhém čtení návrhu zákona se k tomuto dni vyjádřil nejprve tehdejší premiér </a:t>
            </a:r>
            <a:r>
              <a:rPr lang="cs-CZ" dirty="0">
                <a:hlinkClick r:id="rId5" tooltip="Miloš Zeman"/>
              </a:rPr>
              <a:t>Miloš Zeman</a:t>
            </a:r>
            <a:r>
              <a:rPr lang="cs-CZ" dirty="0"/>
              <a:t>, který svátek s ohledem na historický kontext nepřímo označil za symbol </a:t>
            </a:r>
            <a:r>
              <a:rPr lang="cs-CZ" dirty="0">
                <a:hlinkClick r:id="rId6" tooltip="Servilita (stránka neexistuje)"/>
              </a:rPr>
              <a:t>servility</a:t>
            </a:r>
            <a:r>
              <a:rPr lang="cs-CZ" dirty="0"/>
              <a:t> a </a:t>
            </a:r>
            <a:r>
              <a:rPr lang="cs-CZ" dirty="0">
                <a:hlinkClick r:id="rId7" tooltip="Kolaborace"/>
              </a:rPr>
              <a:t>kolaborace</a:t>
            </a:r>
            <a:r>
              <a:rPr lang="cs-CZ" dirty="0"/>
              <a:t>.</a:t>
            </a:r>
            <a:r>
              <a:rPr lang="cs-CZ" baseline="30000" dirty="0">
                <a:hlinkClick r:id="rId8"/>
              </a:rPr>
              <a:t>[6]</a:t>
            </a:r>
            <a:r>
              <a:rPr lang="cs-CZ" dirty="0"/>
              <a:t> Poslanec </a:t>
            </a:r>
            <a:r>
              <a:rPr lang="cs-CZ" dirty="0">
                <a:hlinkClick r:id="rId9" tooltip="Vojtěch Filip"/>
              </a:rPr>
              <a:t>Vojtěch Filip</a:t>
            </a:r>
            <a:r>
              <a:rPr lang="cs-CZ" dirty="0"/>
              <a:t> poté navrhl vypuštění tohoto dne ze seznamu státních svátků uvedených v návrhu zákona.</a:t>
            </a:r>
            <a:r>
              <a:rPr lang="cs-CZ" baseline="30000" dirty="0">
                <a:hlinkClick r:id="rId10"/>
              </a:rPr>
              <a:t>[7]</a:t>
            </a:r>
            <a:r>
              <a:rPr lang="cs-CZ" dirty="0"/>
              <a:t> Nakonec navrhl poslanec </a:t>
            </a:r>
            <a:r>
              <a:rPr lang="cs-CZ" dirty="0">
                <a:hlinkClick r:id="rId11" tooltip="Vlastimil Tlustý"/>
              </a:rPr>
              <a:t>Vlastimil Tlustý</a:t>
            </a:r>
            <a:r>
              <a:rPr lang="cs-CZ" dirty="0"/>
              <a:t>, aby svátek nesl označení „</a:t>
            </a:r>
            <a:r>
              <a:rPr lang="cs-CZ" i="1" dirty="0"/>
              <a:t>Den české státnosti</a:t>
            </a:r>
            <a:r>
              <a:rPr lang="cs-CZ" dirty="0"/>
              <a:t>“</a:t>
            </a:r>
          </a:p>
        </p:txBody>
      </p:sp>
    </p:spTree>
    <p:extLst>
      <p:ext uri="{BB962C8B-B14F-4D97-AF65-F5344CB8AC3E}">
        <p14:creationId xmlns:p14="http://schemas.microsoft.com/office/powerpoint/2010/main" val="15913346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fontScale="55000" lnSpcReduction="20000"/>
          </a:bodyPr>
          <a:lstStyle/>
          <a:p>
            <a:r>
              <a:rPr lang="cs-CZ" dirty="0"/>
              <a:t>Po sněmovních volbách Senát znovu schválil svůj návrh zavést Velký pátek a vyřadit MDŽ v nezměněné verzi, když senátorům údajně nebylo zjevné, co po nich sněmovna chce přepracovávat;</a:t>
            </a:r>
            <a:r>
              <a:rPr lang="cs-CZ" baseline="30000" dirty="0">
                <a:hlinkClick r:id="rId2"/>
              </a:rPr>
              <a:t>[137]</a:t>
            </a:r>
            <a:r>
              <a:rPr lang="cs-CZ" dirty="0"/>
              <a:t> </a:t>
            </a:r>
            <a:r>
              <a:rPr lang="cs-CZ" dirty="0">
                <a:hlinkClick r:id="rId3" tooltip="První vláda Mirka Topolánka"/>
              </a:rPr>
              <a:t>nová vláda</a:t>
            </a:r>
            <a:r>
              <a:rPr lang="cs-CZ" dirty="0"/>
              <a:t> ve svém stanovisku z ekonomických důvodů podmínila souhlas zrušením jiného dne volna.</a:t>
            </a:r>
            <a:r>
              <a:rPr lang="cs-CZ" baseline="30000" dirty="0">
                <a:hlinkClick r:id="rId4"/>
              </a:rPr>
              <a:t>[138]</a:t>
            </a:r>
            <a:r>
              <a:rPr lang="cs-CZ" dirty="0"/>
              <a:t> Při prvním čtení sněmovna opět kritizovala zejména rušení MDŽ a zákon zamítla, přičemž senátor Mejstřík poznamenal „já tady nejsem s Velkým pátkem naposledy“.</a:t>
            </a:r>
            <a:r>
              <a:rPr lang="cs-CZ" baseline="30000" dirty="0">
                <a:hlinkClick r:id="rId5"/>
              </a:rPr>
              <a:t>[139]</a:t>
            </a:r>
            <a:endParaRPr lang="cs-CZ" dirty="0"/>
          </a:p>
          <a:p>
            <a:r>
              <a:rPr lang="cs-CZ" dirty="0"/>
              <a:t>V roce 2007 navrhl senátor Mejstřík novelu, která by Mezinárodní den žen nahradila mezi významnými dny Dnem matek.</a:t>
            </a:r>
            <a:r>
              <a:rPr lang="cs-CZ" baseline="30000" dirty="0">
                <a:hlinkClick r:id="rId6"/>
              </a:rPr>
              <a:t>[140]</a:t>
            </a:r>
            <a:r>
              <a:rPr lang="cs-CZ" dirty="0"/>
              <a:t> Při projednávání ve výborech vznikly komplexní pozměňovací návrhy; podle jednoho se měl Den matek stát dokonce svátkem (ale jelikož připadá vždy na neděli, nemělo by to vliv na počet volných dnů) a vedle MDŽ vyřadit i Den vzdělanosti a Den rodin, druhý by dokonce novelu změnil zcela tak, že z ní Den matek vypustil, ale rušil Svátek práce, MDŽ, Den vzdělanosti, Den rodin a připomínku vyhlazení obce Lidice.</a:t>
            </a:r>
            <a:r>
              <a:rPr lang="cs-CZ" baseline="30000" dirty="0">
                <a:hlinkClick r:id="rId7"/>
              </a:rPr>
              <a:t>[141]</a:t>
            </a:r>
            <a:r>
              <a:rPr lang="cs-CZ" dirty="0"/>
              <a:t> Návrhy byly proto vráceny k projednání výborům,</a:t>
            </a:r>
            <a:r>
              <a:rPr lang="cs-CZ" baseline="30000" dirty="0">
                <a:hlinkClick r:id="rId8"/>
              </a:rPr>
              <a:t>[142]</a:t>
            </a:r>
            <a:r>
              <a:rPr lang="cs-CZ" dirty="0"/>
              <a:t> po kterém vznikl návrh Svátek práce zachovat, ale přejmenovat na „Svátek jara a práce“, Den matek zavést jako svátek a zrušit významné dny MDŽ, Den vzdělanosti a Den rodin;</a:t>
            </a:r>
            <a:r>
              <a:rPr lang="cs-CZ" baseline="30000" dirty="0">
                <a:hlinkClick r:id="rId9"/>
              </a:rPr>
              <a:t>[143]</a:t>
            </a:r>
            <a:r>
              <a:rPr lang="cs-CZ" dirty="0"/>
              <a:t> přes další pozměňovací návrhy pak v této podobě Senát zákon schválil.</a:t>
            </a:r>
            <a:r>
              <a:rPr lang="cs-CZ" baseline="30000" dirty="0">
                <a:hlinkClick r:id="rId10"/>
              </a:rPr>
              <a:t>[144]</a:t>
            </a:r>
            <a:r>
              <a:rPr lang="cs-CZ" dirty="0"/>
              <a:t> Vláda ve svém stanovisku návrh označila za bezdůvodný</a:t>
            </a:r>
            <a:r>
              <a:rPr lang="cs-CZ" baseline="30000" dirty="0">
                <a:hlinkClick r:id="rId11"/>
              </a:rPr>
              <a:t>[145]</a:t>
            </a:r>
            <a:r>
              <a:rPr lang="cs-CZ" dirty="0"/>
              <a:t> a sněmovna ho v prvním čtení zamítla.</a:t>
            </a:r>
            <a:r>
              <a:rPr lang="cs-CZ" baseline="30000" dirty="0">
                <a:hlinkClick r:id="rId12"/>
              </a:rPr>
              <a:t>[146]</a:t>
            </a:r>
            <a:endParaRPr lang="cs-CZ" dirty="0"/>
          </a:p>
          <a:p>
            <a:r>
              <a:rPr lang="cs-CZ" dirty="0"/>
              <a:t>V roce 2008 připravila poslanecká skupina vedená </a:t>
            </a:r>
            <a:r>
              <a:rPr lang="cs-CZ" dirty="0">
                <a:hlinkClick r:id="rId13" tooltip="Kateřina Jacques"/>
              </a:rPr>
              <a:t>Kateřinou Jacques</a:t>
            </a:r>
            <a:r>
              <a:rPr lang="cs-CZ" dirty="0"/>
              <a:t> návrh na vytvoření nového významného dne </a:t>
            </a:r>
            <a:r>
              <a:rPr lang="cs-CZ" dirty="0">
                <a:hlinkClick r:id="rId14" tooltip="30. červen"/>
              </a:rPr>
              <a:t>30. června</a:t>
            </a:r>
            <a:r>
              <a:rPr lang="cs-CZ" dirty="0"/>
              <a:t> jakožto dne odchodu </a:t>
            </a:r>
            <a:r>
              <a:rPr lang="cs-CZ" dirty="0">
                <a:hlinkClick r:id="rId15" tooltip="Střední skupina vojsk"/>
              </a:rPr>
              <a:t>okupačních armád</a:t>
            </a:r>
            <a:r>
              <a:rPr lang="cs-CZ" dirty="0"/>
              <a:t> z území ČSFR. S návrhem souhlasila vláda</a:t>
            </a:r>
            <a:r>
              <a:rPr lang="cs-CZ" baseline="30000" dirty="0">
                <a:hlinkClick r:id="rId16"/>
              </a:rPr>
              <a:t>[147]</a:t>
            </a:r>
            <a:r>
              <a:rPr lang="cs-CZ" dirty="0"/>
              <a:t> i kulturní výbor sněmovny,</a:t>
            </a:r>
            <a:r>
              <a:rPr lang="cs-CZ" baseline="30000" dirty="0">
                <a:hlinkClick r:id="rId17"/>
              </a:rPr>
              <a:t>[148]</a:t>
            </a:r>
            <a:r>
              <a:rPr lang="cs-CZ" dirty="0"/>
              <a:t> avšak až do </a:t>
            </a:r>
            <a:r>
              <a:rPr lang="cs-CZ" dirty="0">
                <a:hlinkClick r:id="rId18" tooltip="Volby do Poslanecké sněmovny Parlamentu České republiky 2010"/>
              </a:rPr>
              <a:t>konce volebního období</a:t>
            </a:r>
            <a:r>
              <a:rPr lang="cs-CZ" dirty="0"/>
              <a:t> neproběhlo druhé čtení.</a:t>
            </a:r>
            <a:r>
              <a:rPr lang="cs-CZ" baseline="30000" dirty="0">
                <a:hlinkClick r:id="rId19"/>
              </a:rPr>
              <a:t>[149]</a:t>
            </a:r>
            <a:endParaRPr lang="cs-CZ" dirty="0"/>
          </a:p>
          <a:p>
            <a:r>
              <a:rPr lang="cs-CZ" dirty="0"/>
              <a:t>Ve stejném roce také senátor Mejstřík spolu se senátorem </a:t>
            </a:r>
            <a:r>
              <a:rPr lang="cs-CZ" dirty="0">
                <a:hlinkClick r:id="rId20" tooltip="Jaromír Štětina"/>
              </a:rPr>
              <a:t>Štětinou</a:t>
            </a:r>
            <a:r>
              <a:rPr lang="cs-CZ" dirty="0"/>
              <a:t> opět navrhovali přidat Velký pátek mezi svátky, tentokráte i se </a:t>
            </a:r>
            <a:r>
              <a:rPr lang="cs-CZ" dirty="0">
                <a:hlinkClick r:id="rId21" tooltip="Zelený čtvrtek"/>
              </a:rPr>
              <a:t>Zeleným čtvrtkem</a:t>
            </a:r>
            <a:r>
              <a:rPr lang="cs-CZ" dirty="0"/>
              <a:t>;</a:t>
            </a:r>
            <a:r>
              <a:rPr lang="cs-CZ" baseline="30000" dirty="0">
                <a:hlinkClick r:id="rId22"/>
              </a:rPr>
              <a:t>[150]</a:t>
            </a:r>
            <a:r>
              <a:rPr lang="cs-CZ" dirty="0"/>
              <a:t> ve výborech pak vznikla varianta omezující novelu jen na Velký pátek.</a:t>
            </a:r>
            <a:r>
              <a:rPr lang="cs-CZ" baseline="30000" dirty="0">
                <a:hlinkClick r:id="rId23"/>
              </a:rPr>
              <a:t>[151]</a:t>
            </a:r>
            <a:r>
              <a:rPr lang="cs-CZ" dirty="0"/>
              <a:t> Při projednávání zákona pak senátor </a:t>
            </a:r>
            <a:r>
              <a:rPr lang="cs-CZ" dirty="0">
                <a:hlinkClick r:id="rId24" tooltip="Jaroslav Kubera"/>
              </a:rPr>
              <a:t>Kubera</a:t>
            </a:r>
            <a:r>
              <a:rPr lang="cs-CZ" dirty="0"/>
              <a:t> předložil pozměňovací návrh, podle kterého by se svátky připadající na sobotu či neděli přesouvaly na nejbližší pracovní den a jednodenní svátky připadající doprostřed pracovního týdne přesouvaly na pondělí, resp. pátek, tento návrh byl však zamítnut a návrh novely byl schválen v podobě z výborů, tzn. zařazení Velkého pátku. Vláda ve svém stanovisku poukazovala na ekonomické dopady novely,</a:t>
            </a:r>
            <a:r>
              <a:rPr lang="cs-CZ" baseline="30000" dirty="0">
                <a:hlinkClick r:id="rId25"/>
              </a:rPr>
              <a:t>[152]</a:t>
            </a:r>
            <a:r>
              <a:rPr lang="cs-CZ" dirty="0"/>
              <a:t> ve sněmovně však u novely do konce volebního období neproběhlo ani první čtení.</a:t>
            </a:r>
          </a:p>
          <a:p>
            <a:endParaRPr lang="cs-CZ" dirty="0"/>
          </a:p>
        </p:txBody>
      </p:sp>
    </p:spTree>
    <p:extLst>
      <p:ext uri="{BB962C8B-B14F-4D97-AF65-F5344CB8AC3E}">
        <p14:creationId xmlns:p14="http://schemas.microsoft.com/office/powerpoint/2010/main" val="1499208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226423" y="200296"/>
            <a:ext cx="11965577" cy="6657703"/>
          </a:xfrm>
        </p:spPr>
        <p:txBody>
          <a:bodyPr>
            <a:normAutofit fontScale="70000" lnSpcReduction="20000"/>
          </a:bodyPr>
          <a:lstStyle/>
          <a:p>
            <a:r>
              <a:rPr lang="cs-CZ" dirty="0"/>
              <a:t>V souvislosti s 67. výročím </a:t>
            </a:r>
            <a:r>
              <a:rPr lang="cs-CZ" dirty="0">
                <a:hlinkClick r:id="rId2" tooltip="Květnové povstání českého lidu"/>
              </a:rPr>
              <a:t>květnového povstání</a:t>
            </a:r>
            <a:r>
              <a:rPr lang="cs-CZ" dirty="0"/>
              <a:t> připravila v roce 2012 skupina senátorů návrh speciálního „zákona o Českém národním povstání“ vyjadřujícího uznání jeho účastníkům a také měnící oficiální název památného dne 5. května „Květnové povstání českého lidu“ na „České národní povstání</a:t>
            </a:r>
            <a:r>
              <a:rPr lang="cs-CZ" dirty="0" smtClean="0"/>
              <a:t>“.</a:t>
            </a:r>
            <a:r>
              <a:rPr lang="cs-CZ" baseline="30000" dirty="0"/>
              <a:t> </a:t>
            </a:r>
            <a:r>
              <a:rPr lang="cs-CZ" dirty="0" smtClean="0">
                <a:hlinkClick r:id="rId3" tooltip="Vláda Petra Nečase"/>
              </a:rPr>
              <a:t>Vláda</a:t>
            </a:r>
            <a:r>
              <a:rPr lang="cs-CZ" dirty="0"/>
              <a:t> ve svých připomínkách zpochybnila zavádění zcela nového označení namísto zažitého pojmu</a:t>
            </a:r>
            <a:r>
              <a:rPr lang="cs-CZ" dirty="0" smtClean="0"/>
              <a:t>,</a:t>
            </a:r>
            <a:r>
              <a:rPr lang="cs-CZ" dirty="0"/>
              <a:t> které se setkalo s kritikou i při projednávání ve sněmovně, kde bylo také pozměňovacím návrhem toto přejmenování ze zákona vyňato. Při projednávání se také objevil další pozměňovací návrh, kterým poslankyně </a:t>
            </a:r>
            <a:r>
              <a:rPr lang="cs-CZ" dirty="0">
                <a:hlinkClick r:id="rId4" tooltip="Kateřina Konečná"/>
              </a:rPr>
              <a:t>Konečná</a:t>
            </a:r>
            <a:r>
              <a:rPr lang="cs-CZ" dirty="0"/>
              <a:t> navrhovala do označení významného dne </a:t>
            </a:r>
            <a:r>
              <a:rPr lang="cs-CZ" dirty="0">
                <a:hlinkClick r:id="rId5" tooltip="17. listopad"/>
              </a:rPr>
              <a:t>17. listopadu</a:t>
            </a:r>
            <a:r>
              <a:rPr lang="cs-CZ" dirty="0"/>
              <a:t> doplnit označení „</a:t>
            </a:r>
            <a:r>
              <a:rPr lang="cs-CZ" dirty="0">
                <a:hlinkClick r:id="rId6" tooltip="Mezinárodní den studentstva"/>
              </a:rPr>
              <a:t>Mezinárodní den studentstva</a:t>
            </a:r>
            <a:r>
              <a:rPr lang="cs-CZ" dirty="0" smtClean="0"/>
              <a:t>“,</a:t>
            </a:r>
            <a:r>
              <a:rPr lang="cs-CZ" dirty="0"/>
              <a:t> ten však přijat nebyl, takže se svátkový zákon nakonec vůbec neměnil</a:t>
            </a:r>
            <a:r>
              <a:rPr lang="cs-CZ" dirty="0" smtClean="0"/>
              <a:t>.</a:t>
            </a:r>
            <a:endParaRPr lang="cs-CZ" dirty="0"/>
          </a:p>
          <a:p>
            <a:r>
              <a:rPr lang="cs-CZ" dirty="0"/>
              <a:t>Na konci roku 2012 připravila skupina poslanců </a:t>
            </a:r>
            <a:r>
              <a:rPr lang="cs-CZ" dirty="0">
                <a:hlinkClick r:id="rId7" tooltip="Občanská demokratická strana"/>
              </a:rPr>
              <a:t>ODS</a:t>
            </a:r>
            <a:r>
              <a:rPr lang="cs-CZ" dirty="0"/>
              <a:t>, </a:t>
            </a:r>
            <a:r>
              <a:rPr lang="cs-CZ" dirty="0">
                <a:hlinkClick r:id="rId8" tooltip="TOP09"/>
              </a:rPr>
              <a:t>TOP09</a:t>
            </a:r>
            <a:r>
              <a:rPr lang="cs-CZ" dirty="0"/>
              <a:t> a </a:t>
            </a:r>
            <a:r>
              <a:rPr lang="cs-CZ" dirty="0">
                <a:hlinkClick r:id="rId9" tooltip="Věci veřejné"/>
              </a:rPr>
              <a:t>Věcí veřejných</a:t>
            </a:r>
            <a:r>
              <a:rPr lang="cs-CZ" dirty="0"/>
              <a:t> návrh zákona zavádějícího nový významný den </a:t>
            </a:r>
            <a:r>
              <a:rPr lang="cs-CZ" dirty="0">
                <a:hlinkClick r:id="rId10" tooltip="16. leden"/>
              </a:rPr>
              <a:t>16. ledna</a:t>
            </a:r>
            <a:r>
              <a:rPr lang="cs-CZ" dirty="0"/>
              <a:t> jako „Den památky </a:t>
            </a:r>
            <a:r>
              <a:rPr lang="cs-CZ" dirty="0">
                <a:hlinkClick r:id="rId11" tooltip="Jan Palach"/>
              </a:rPr>
              <a:t>Jana Palacha</a:t>
            </a:r>
            <a:r>
              <a:rPr lang="cs-CZ" dirty="0"/>
              <a:t>“. Při prvním čtení kritizovali poslanci KSČM důvodovou zprávu k zákonu s tím, že Jan Palach není symbolem boje proti totalitní komunistické moci, což se setkalo s nesouhlasem dalších stran ve sněmovně i veřejnosti, která to chápala jako neúctu k Palachově </a:t>
            </a:r>
            <a:r>
              <a:rPr lang="cs-CZ" dirty="0" err="1" smtClean="0"/>
              <a:t>památce.Školský</a:t>
            </a:r>
            <a:r>
              <a:rPr lang="cs-CZ" dirty="0" smtClean="0"/>
              <a:t> </a:t>
            </a:r>
            <a:r>
              <a:rPr lang="cs-CZ" dirty="0"/>
              <a:t>výbor doporučil schválení zákona, ovšem poslankyně </a:t>
            </a:r>
            <a:r>
              <a:rPr lang="cs-CZ" dirty="0">
                <a:hlinkClick r:id="rId12" tooltip="Vlasta Bohdalová"/>
              </a:rPr>
              <a:t>Bohdalová</a:t>
            </a:r>
            <a:r>
              <a:rPr lang="cs-CZ" dirty="0"/>
              <a:t> (ČSSD) navrhla přidat ještě i významný den </a:t>
            </a:r>
            <a:r>
              <a:rPr lang="cs-CZ" dirty="0">
                <a:hlinkClick r:id="rId13" tooltip="28. březen"/>
              </a:rPr>
              <a:t>28. března</a:t>
            </a:r>
            <a:r>
              <a:rPr lang="cs-CZ" dirty="0"/>
              <a:t> jako „Den narození Jana Ámose Komenského</a:t>
            </a:r>
            <a:r>
              <a:rPr lang="cs-CZ" dirty="0" smtClean="0"/>
              <a:t>“.</a:t>
            </a:r>
            <a:r>
              <a:rPr lang="cs-CZ" dirty="0"/>
              <a:t> I ve druhém čtení se rozprava věnovala zejména polemice s názory KSČM prezentovanými </a:t>
            </a:r>
            <a:r>
              <a:rPr lang="cs-CZ" dirty="0">
                <a:hlinkClick r:id="rId14" tooltip="Miroslav Grebeníček"/>
              </a:rPr>
              <a:t>Miroslavem Grebeníčkem</a:t>
            </a:r>
            <a:r>
              <a:rPr lang="cs-CZ" dirty="0"/>
              <a:t>. Vedle toho poslanec </a:t>
            </a:r>
            <a:r>
              <a:rPr lang="cs-CZ" dirty="0" err="1">
                <a:hlinkClick r:id="rId15" tooltip="Ladislav Šincl"/>
              </a:rPr>
              <a:t>Šincl</a:t>
            </a:r>
            <a:r>
              <a:rPr lang="cs-CZ" dirty="0"/>
              <a:t> (ČSSD) navrhl do novely přidat přesouvání svátků připadajících na víkend na sousední pracovní den (s alternativním návrhem týkajících se jen vánočních svátků) a poslanec </a:t>
            </a:r>
            <a:r>
              <a:rPr lang="cs-CZ" dirty="0">
                <a:hlinkClick r:id="rId16" tooltip="Josef Šenfeld"/>
              </a:rPr>
              <a:t>Josef </a:t>
            </a:r>
            <a:r>
              <a:rPr lang="cs-CZ" dirty="0" err="1">
                <a:hlinkClick r:id="rId16" tooltip="Josef Šenfeld"/>
              </a:rPr>
              <a:t>Šenfeld</a:t>
            </a:r>
            <a:r>
              <a:rPr lang="cs-CZ" dirty="0"/>
              <a:t> zopakoval návrh </a:t>
            </a:r>
            <a:r>
              <a:rPr lang="cs-CZ" dirty="0">
                <a:hlinkClick r:id="rId4" tooltip="Kateřina Konečná"/>
              </a:rPr>
              <a:t>Kateřiny Konečné</a:t>
            </a:r>
            <a:r>
              <a:rPr lang="cs-CZ" dirty="0"/>
              <a:t> (oba KSČM) přidat k označení svátku 17. listopadu přídomek „Mezinárodní den studentstva</a:t>
            </a:r>
            <a:r>
              <a:rPr lang="cs-CZ" dirty="0" smtClean="0"/>
              <a:t>“.</a:t>
            </a:r>
            <a:r>
              <a:rPr lang="cs-CZ" dirty="0"/>
              <a:t> Zákon byl ve sněmovně posléze schválen v podobě navrhované školským výborem. Po přijetí návrhu v </a:t>
            </a:r>
            <a:r>
              <a:rPr lang="cs-CZ" dirty="0" smtClean="0"/>
              <a:t>Senátu</a:t>
            </a:r>
            <a:r>
              <a:rPr lang="cs-CZ" dirty="0"/>
              <a:t> a podpisu prezidenta </a:t>
            </a:r>
            <a:r>
              <a:rPr lang="cs-CZ" dirty="0" smtClean="0"/>
              <a:t>republiky</a:t>
            </a:r>
            <a:r>
              <a:rPr lang="cs-CZ" dirty="0"/>
              <a:t> tak novela zavádějící dva nové významné dny začala platit, s účinností od symbolicky zvoleného data 11. srpna 2013 (výročí Palachova narození</a:t>
            </a:r>
            <a:r>
              <a:rPr lang="cs-CZ" dirty="0" smtClean="0"/>
              <a:t>).</a:t>
            </a:r>
            <a:endParaRPr lang="cs-CZ" dirty="0"/>
          </a:p>
          <a:p>
            <a:r>
              <a:rPr lang="cs-CZ" dirty="0"/>
              <a:t>V březnu 2013 navrhla skupina poslanců zavést nový významný den 7. března jako „Den památky obětí pronásledování Romů za 2. světové války“, neboť 7. března 1943 byl vypraven první </a:t>
            </a:r>
            <a:r>
              <a:rPr lang="cs-CZ" dirty="0">
                <a:hlinkClick r:id="rId17" tooltip="Romský holokaust"/>
              </a:rPr>
              <a:t>transport</a:t>
            </a:r>
            <a:r>
              <a:rPr lang="cs-CZ" dirty="0"/>
              <a:t> českých a moravských </a:t>
            </a:r>
            <a:r>
              <a:rPr lang="cs-CZ" dirty="0">
                <a:hlinkClick r:id="rId18" tooltip="Romové"/>
              </a:rPr>
              <a:t>Romů</a:t>
            </a:r>
            <a:r>
              <a:rPr lang="cs-CZ" dirty="0"/>
              <a:t> do </a:t>
            </a:r>
            <a:r>
              <a:rPr lang="cs-CZ" dirty="0">
                <a:hlinkClick r:id="rId19" tooltip="Auschwitz"/>
              </a:rPr>
              <a:t>Osvětimi</a:t>
            </a:r>
            <a:r>
              <a:rPr lang="cs-CZ" dirty="0"/>
              <a:t>. Vláda ve svém </a:t>
            </a:r>
            <a:r>
              <a:rPr lang="cs-CZ" dirty="0" smtClean="0"/>
              <a:t>stanovisku</a:t>
            </a:r>
            <a:r>
              <a:rPr lang="cs-CZ" dirty="0"/>
              <a:t> poznamenala, že již existuje významný den památky obětí holocaustu, který zahrnuje i holocaust Romů, a vyjádřila nejistotu o vhodnosti zavádění významného dne pouze pro jistou skupinu lidí. Návrh zákona se však do </a:t>
            </a:r>
            <a:r>
              <a:rPr lang="cs-CZ" dirty="0">
                <a:hlinkClick r:id="rId20" tooltip="Volby do Poslanecké sněmovny Parlamentu České republiky 2013"/>
              </a:rPr>
              <a:t>předčasných voleb 2013</a:t>
            </a:r>
            <a:r>
              <a:rPr lang="cs-CZ" dirty="0"/>
              <a:t> nestihl projednat ani v prvním </a:t>
            </a:r>
            <a:r>
              <a:rPr lang="cs-CZ" dirty="0" smtClean="0"/>
              <a:t>čtení.</a:t>
            </a:r>
            <a:endParaRPr lang="cs-CZ" dirty="0"/>
          </a:p>
          <a:p>
            <a:endParaRPr lang="cs-CZ" dirty="0"/>
          </a:p>
        </p:txBody>
      </p:sp>
    </p:spTree>
    <p:extLst>
      <p:ext uri="{BB962C8B-B14F-4D97-AF65-F5344CB8AC3E}">
        <p14:creationId xmlns:p14="http://schemas.microsoft.com/office/powerpoint/2010/main" val="3092467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0"/>
            <a:ext cx="12374880" cy="6975566"/>
          </a:xfrm>
        </p:spPr>
        <p:txBody>
          <a:bodyPr>
            <a:normAutofit fontScale="47500" lnSpcReduction="20000"/>
          </a:bodyPr>
          <a:lstStyle/>
          <a:p>
            <a:r>
              <a:rPr lang="cs-CZ" dirty="0"/>
              <a:t>V novém volebním období skupina poslanců KSČM znovu navrhla do názvu státního svátku 17. listopadu přidat „Mezinárodní den studentstva“, aby se zdůraznila připomínka </a:t>
            </a:r>
            <a:r>
              <a:rPr lang="cs-CZ" dirty="0">
                <a:hlinkClick r:id="rId2" tooltip="Uzavření českých vysokých škol 17. listopadu 1939"/>
              </a:rPr>
              <a:t>událostí roku 1939</a:t>
            </a:r>
            <a:r>
              <a:rPr lang="cs-CZ" dirty="0"/>
              <a:t>.</a:t>
            </a:r>
            <a:r>
              <a:rPr lang="cs-CZ" baseline="30000" dirty="0">
                <a:hlinkClick r:id="rId3"/>
              </a:rPr>
              <a:t>[168]</a:t>
            </a:r>
            <a:r>
              <a:rPr lang="cs-CZ" dirty="0"/>
              <a:t> </a:t>
            </a:r>
            <a:r>
              <a:rPr lang="cs-CZ" dirty="0">
                <a:hlinkClick r:id="rId4" tooltip="Vláda Jiřího Rusnoka"/>
              </a:rPr>
              <a:t>Vláda</a:t>
            </a:r>
            <a:r>
              <a:rPr lang="cs-CZ" dirty="0"/>
              <a:t> s návrhem nesouhlasila,</a:t>
            </a:r>
            <a:r>
              <a:rPr lang="cs-CZ" baseline="30000" dirty="0">
                <a:hlinkClick r:id="rId5"/>
              </a:rPr>
              <a:t>[169]</a:t>
            </a:r>
            <a:r>
              <a:rPr lang="cs-CZ" dirty="0"/>
              <a:t> při projednávání ve sněmovně byl návrh označován za pokus o relativizaci komunistické historie a byl zamítnut v prvním čtení.</a:t>
            </a:r>
            <a:r>
              <a:rPr lang="cs-CZ" baseline="30000" dirty="0">
                <a:hlinkClick r:id="rId6"/>
              </a:rPr>
              <a:t>[170]</a:t>
            </a:r>
            <a:r>
              <a:rPr lang="cs-CZ" dirty="0"/>
              <a:t> Stejný návrh v roce 2015 připravila </a:t>
            </a:r>
            <a:r>
              <a:rPr lang="cs-CZ" dirty="0">
                <a:hlinkClick r:id="rId7" tooltip="Helena Válková"/>
              </a:rPr>
              <a:t>Helena Válková</a:t>
            </a:r>
            <a:r>
              <a:rPr lang="cs-CZ" dirty="0"/>
              <a:t> (</a:t>
            </a:r>
            <a:r>
              <a:rPr lang="cs-CZ" dirty="0">
                <a:hlinkClick r:id="rId8" tooltip="ANO 2011"/>
              </a:rPr>
              <a:t>ANO 2011</a:t>
            </a:r>
            <a:r>
              <a:rPr lang="cs-CZ" dirty="0"/>
              <a:t>). Tento konkrétní návrh vůbec nebyl zařazen do prvního čtení.</a:t>
            </a:r>
            <a:r>
              <a:rPr lang="cs-CZ" baseline="30000" dirty="0">
                <a:hlinkClick r:id="rId9"/>
              </a:rPr>
              <a:t>[171]</a:t>
            </a:r>
            <a:endParaRPr lang="cs-CZ" dirty="0"/>
          </a:p>
          <a:p>
            <a:r>
              <a:rPr lang="cs-CZ" dirty="0"/>
              <a:t>Skupina 93 poslanců napříč politickým spektrem (s výjimkou poslanců KSČM), zastupovaná </a:t>
            </a:r>
            <a:r>
              <a:rPr lang="cs-CZ" dirty="0">
                <a:hlinkClick r:id="rId10" tooltip="Jiří Mihola"/>
              </a:rPr>
              <a:t>Jiřím </a:t>
            </a:r>
            <a:r>
              <a:rPr lang="cs-CZ" dirty="0" err="1">
                <a:hlinkClick r:id="rId10" tooltip="Jiří Mihola"/>
              </a:rPr>
              <a:t>Miholou</a:t>
            </a:r>
            <a:r>
              <a:rPr lang="cs-CZ" dirty="0"/>
              <a:t> (KDU-ČSL), předložila další návrh na zařazení Velkého pátku mezi svátky,</a:t>
            </a:r>
            <a:r>
              <a:rPr lang="cs-CZ" baseline="30000" dirty="0">
                <a:hlinkClick r:id="rId11"/>
              </a:rPr>
              <a:t>[172]</a:t>
            </a:r>
            <a:r>
              <a:rPr lang="cs-CZ" dirty="0"/>
              <a:t> se kterým souhlasila i </a:t>
            </a:r>
            <a:r>
              <a:rPr lang="cs-CZ" dirty="0">
                <a:hlinkClick r:id="rId12" tooltip="Vláda Bohuslava Sobotky"/>
              </a:rPr>
              <a:t>vláda</a:t>
            </a:r>
            <a:r>
              <a:rPr lang="cs-CZ" dirty="0"/>
              <a:t>.</a:t>
            </a:r>
            <a:r>
              <a:rPr lang="cs-CZ" baseline="30000" dirty="0">
                <a:hlinkClick r:id="rId13"/>
              </a:rPr>
              <a:t>[173]</a:t>
            </a:r>
            <a:r>
              <a:rPr lang="cs-CZ" dirty="0"/>
              <a:t> Tentokrát se již návrh dostal do prvního čtení, kde jej sněmovna bez dlouhého projednávání zrychleným postupem schválila.</a:t>
            </a:r>
            <a:r>
              <a:rPr lang="cs-CZ" baseline="30000" dirty="0">
                <a:hlinkClick r:id="rId14"/>
              </a:rPr>
              <a:t>[174]</a:t>
            </a:r>
            <a:r>
              <a:rPr lang="cs-CZ" dirty="0"/>
              <a:t> Senátní výbor sice doporučil vrátit zákon sněmovně s pozměňovacím návrhem, který předložili senátoři </a:t>
            </a:r>
            <a:r>
              <a:rPr lang="cs-CZ" dirty="0">
                <a:hlinkClick r:id="rId15" tooltip="Ivo Bárek"/>
              </a:rPr>
              <a:t>Bárka</a:t>
            </a:r>
            <a:r>
              <a:rPr lang="cs-CZ" dirty="0"/>
              <a:t> a </a:t>
            </a:r>
            <a:r>
              <a:rPr lang="cs-CZ" dirty="0" err="1">
                <a:hlinkClick r:id="rId16" tooltip="Jaromír Jermář"/>
              </a:rPr>
              <a:t>Jermáře</a:t>
            </a:r>
            <a:r>
              <a:rPr lang="cs-CZ" dirty="0"/>
              <a:t> (oba ČSSD) i s ohledem na výše zmíněný návrh poslankyně Válkové, spočívajícím opět v doplnění „Mezinárodní den studentstva“ do názvu 17. listopadu, a při projednávání navrhl </a:t>
            </a:r>
            <a:r>
              <a:rPr lang="cs-CZ" dirty="0">
                <a:hlinkClick r:id="rId17" tooltip="Zdeněk Škromach"/>
              </a:rPr>
              <a:t>Zdeněk Škromach</a:t>
            </a:r>
            <a:r>
              <a:rPr lang="cs-CZ" dirty="0"/>
              <a:t> (ČSSD) zavést jako významný den </a:t>
            </a:r>
            <a:r>
              <a:rPr lang="cs-CZ" dirty="0">
                <a:hlinkClick r:id="rId18" tooltip="1. říjen"/>
              </a:rPr>
              <a:t>1. říjen</a:t>
            </a:r>
            <a:r>
              <a:rPr lang="cs-CZ" dirty="0"/>
              <a:t> jako </a:t>
            </a:r>
            <a:r>
              <a:rPr lang="cs-CZ" dirty="0">
                <a:hlinkClick r:id="rId19" tooltip="Mezinárodní den seniorů"/>
              </a:rPr>
              <a:t>Mezinárodní den seniorů</a:t>
            </a:r>
            <a:r>
              <a:rPr lang="cs-CZ" dirty="0"/>
              <a:t>, avšak senát zákon odsouhlasil v podobě schválené poslanci, přičemž se opakovaně stejně jako ve sněmovně zmínila potřeba „zrovna v této době“ připomínat křesťanské základy evropské kultury.</a:t>
            </a:r>
            <a:r>
              <a:rPr lang="cs-CZ" baseline="30000" dirty="0">
                <a:hlinkClick r:id="rId20"/>
              </a:rPr>
              <a:t>[175]</a:t>
            </a:r>
            <a:r>
              <a:rPr lang="cs-CZ" dirty="0"/>
              <a:t> Po podpisu prezidenta tak mezi ostatní svátky počínaje rokem 2016 znovu patří Velký pátek.</a:t>
            </a:r>
            <a:r>
              <a:rPr lang="cs-CZ" baseline="30000" dirty="0">
                <a:hlinkClick r:id="rId21"/>
              </a:rPr>
              <a:t>[176]</a:t>
            </a:r>
            <a:endParaRPr lang="cs-CZ" dirty="0"/>
          </a:p>
          <a:p>
            <a:r>
              <a:rPr lang="cs-CZ" dirty="0"/>
              <a:t>Skupina 33 poslanců vedená </a:t>
            </a:r>
            <a:r>
              <a:rPr lang="cs-CZ" dirty="0">
                <a:hlinkClick r:id="rId22" tooltip="Augustin Karel Andrle Sylor"/>
              </a:rPr>
              <a:t>Augustinem </a:t>
            </a:r>
            <a:r>
              <a:rPr lang="cs-CZ" dirty="0" err="1">
                <a:hlinkClick r:id="rId22" tooltip="Augustin Karel Andrle Sylor"/>
              </a:rPr>
              <a:t>Sylorem</a:t>
            </a:r>
            <a:r>
              <a:rPr lang="cs-CZ" dirty="0"/>
              <a:t> navrhla zavést </a:t>
            </a:r>
            <a:r>
              <a:rPr lang="cs-CZ" dirty="0">
                <a:hlinkClick r:id="rId23" tooltip="31. srpen"/>
              </a:rPr>
              <a:t>31. srpen</a:t>
            </a:r>
            <a:r>
              <a:rPr lang="cs-CZ" dirty="0"/>
              <a:t> jako významný den „Spojení přemyslovské a lucemburské dynastie“ jakožto připomínku 31. srpna a 1. září </a:t>
            </a:r>
            <a:r>
              <a:rPr lang="cs-CZ" dirty="0">
                <a:hlinkClick r:id="rId24" tooltip="1310"/>
              </a:rPr>
              <a:t>1310</a:t>
            </a:r>
            <a:r>
              <a:rPr lang="cs-CZ" dirty="0"/>
              <a:t>, kdy byli oddáni </a:t>
            </a:r>
            <a:r>
              <a:rPr lang="cs-CZ" dirty="0">
                <a:hlinkClick r:id="rId25" tooltip="Jan Lucemburský"/>
              </a:rPr>
              <a:t>Jan Lucemburský</a:t>
            </a:r>
            <a:r>
              <a:rPr lang="cs-CZ" dirty="0"/>
              <a:t> a </a:t>
            </a:r>
            <a:r>
              <a:rPr lang="cs-CZ" dirty="0">
                <a:hlinkClick r:id="rId26" tooltip="Eliška Přemyslovna"/>
              </a:rPr>
              <a:t>Eliška Přemyslovna</a:t>
            </a:r>
            <a:r>
              <a:rPr lang="cs-CZ" dirty="0"/>
              <a:t> a byly tak spojeny panovnické rody </a:t>
            </a:r>
            <a:r>
              <a:rPr lang="cs-CZ" dirty="0">
                <a:hlinkClick r:id="rId27" tooltip="Lucemburkové"/>
              </a:rPr>
              <a:t>Lucemburků</a:t>
            </a:r>
            <a:r>
              <a:rPr lang="cs-CZ" dirty="0"/>
              <a:t> a </a:t>
            </a:r>
            <a:r>
              <a:rPr lang="cs-CZ" dirty="0">
                <a:hlinkClick r:id="rId28" tooltip="Přemyslovci"/>
              </a:rPr>
              <a:t>Přemyslovců</a:t>
            </a:r>
            <a:r>
              <a:rPr lang="cs-CZ" dirty="0"/>
              <a:t>.</a:t>
            </a:r>
            <a:r>
              <a:rPr lang="cs-CZ" baseline="30000" dirty="0">
                <a:hlinkClick r:id="rId29"/>
              </a:rPr>
              <a:t>[177]</a:t>
            </a:r>
            <a:r>
              <a:rPr lang="cs-CZ" dirty="0"/>
              <a:t> Vláda s návrhem vyjádřila nesouhlas, protože podle ní mají významné dny připomínat události relativně nedávné historie, zatímco v navrhovaném případě jde o historickou událost bez hlubšího soudobého významu; navrhla také zvážit, zda by nebylo lepší připomenout spíše </a:t>
            </a:r>
            <a:r>
              <a:rPr lang="cs-CZ" dirty="0">
                <a:hlinkClick r:id="rId30" tooltip="Karel IV."/>
              </a:rPr>
              <a:t>Karla IV.</a:t>
            </a:r>
            <a:r>
              <a:rPr lang="cs-CZ" baseline="30000" dirty="0">
                <a:hlinkClick r:id="rId31"/>
              </a:rPr>
              <a:t>[178]</a:t>
            </a:r>
            <a:r>
              <a:rPr lang="cs-CZ" dirty="0"/>
              <a:t> Tato varianta se diskutovala také při projednávání ve sněmovně,</a:t>
            </a:r>
            <a:r>
              <a:rPr lang="cs-CZ" baseline="30000" dirty="0">
                <a:hlinkClick r:id="rId32"/>
              </a:rPr>
              <a:t>[179]</a:t>
            </a:r>
            <a:r>
              <a:rPr lang="cs-CZ" dirty="0"/>
              <a:t> při projednávání v kulturním výboru pak navrhovatel připravil alternativní podobu, podle které by památným dnem byl prohlášen </a:t>
            </a:r>
            <a:r>
              <a:rPr lang="cs-CZ" dirty="0">
                <a:hlinkClick r:id="rId33" tooltip="14. květen"/>
              </a:rPr>
              <a:t>14. květen</a:t>
            </a:r>
            <a:r>
              <a:rPr lang="cs-CZ" dirty="0"/>
              <a:t> (výročí narození Karla IV.) jako „Den Elišky Přemyslovny a Karla IV.“, a tuto podobu výbor doporučil přijmout.</a:t>
            </a:r>
            <a:r>
              <a:rPr lang="cs-CZ" baseline="30000" dirty="0">
                <a:hlinkClick r:id="rId34"/>
              </a:rPr>
              <a:t>[180]</a:t>
            </a:r>
            <a:r>
              <a:rPr lang="cs-CZ" dirty="0"/>
              <a:t> Ve druhém čtení byl návrh doplněn dvěma pozměňovacími návrhy: Helena Válková opět navrhla v rámci této novely doplnit název svátku 17. listopadu o „Mezinárodní den studentstva“ a </a:t>
            </a:r>
            <a:r>
              <a:rPr lang="cs-CZ" dirty="0">
                <a:hlinkClick r:id="rId35" tooltip="Roman Sklenák"/>
              </a:rPr>
              <a:t>Roman </a:t>
            </a:r>
            <a:r>
              <a:rPr lang="cs-CZ" dirty="0" err="1">
                <a:hlinkClick r:id="rId35" tooltip="Roman Sklenák"/>
              </a:rPr>
              <a:t>Sklenák</a:t>
            </a:r>
            <a:r>
              <a:rPr lang="cs-CZ" dirty="0"/>
              <a:t> (ČSSD) předložil další návrh mezi významné dny přidat Mezinárodní den seniorů;</a:t>
            </a:r>
            <a:r>
              <a:rPr lang="cs-CZ" baseline="30000" dirty="0">
                <a:hlinkClick r:id="rId36"/>
              </a:rPr>
              <a:t>[181]</a:t>
            </a:r>
            <a:r>
              <a:rPr lang="cs-CZ" dirty="0"/>
              <a:t> ve třetím čtení pak </a:t>
            </a:r>
            <a:r>
              <a:rPr lang="cs-CZ" dirty="0">
                <a:hlinkClick r:id="rId37" tooltip="Petr Bendl"/>
              </a:rPr>
              <a:t>Petr Bendl</a:t>
            </a:r>
            <a:r>
              <a:rPr lang="cs-CZ" dirty="0"/>
              <a:t> s připomenutím blížícího 700. výročí navrhl označení upravit jen na „Den Karla IV.“ Se všemi těmito úpravami pak sněmovna návrh schválila; i po schválení se rozpoutala diskuse předsedů stran a klubů (nikdo jiný už podle jednacího řádu vystupovat nemohl) o vhodnosti schváleného přejmenování svátku 17. listopadu.</a:t>
            </a:r>
            <a:r>
              <a:rPr lang="cs-CZ" baseline="30000" dirty="0">
                <a:hlinkClick r:id="rId38"/>
              </a:rPr>
              <a:t>[182]</a:t>
            </a:r>
            <a:r>
              <a:rPr lang="cs-CZ" dirty="0"/>
              <a:t> Senát však i na základě žádosti předkládajícího poslance </a:t>
            </a:r>
            <a:r>
              <a:rPr lang="cs-CZ" dirty="0" err="1"/>
              <a:t>Sylora</a:t>
            </a:r>
            <a:r>
              <a:rPr lang="cs-CZ" dirty="0"/>
              <a:t>, se kterou se ztotožnil i kulturní výbor, rozhodl vrátit zákon sněmovně s návrhem na změnu názvu nového významného dne zpět na „Den Karla IV. a Elišky Přemyslovny“.</a:t>
            </a:r>
            <a:r>
              <a:rPr lang="cs-CZ" baseline="30000" dirty="0">
                <a:hlinkClick r:id="rId39"/>
              </a:rPr>
              <a:t>[183]</a:t>
            </a:r>
            <a:r>
              <a:rPr lang="cs-CZ" dirty="0"/>
              <a:t> Při opakovaném projednávání ve sněmovně se opět diskutovalo zejména o přejmenování 17. listopadu, avšak ve finále nebyl návrh Senátu přijat a k </a:t>
            </a:r>
            <a:r>
              <a:rPr lang="cs-CZ" dirty="0" err="1"/>
              <a:t>prohlasování</a:t>
            </a:r>
            <a:r>
              <a:rPr lang="cs-CZ" dirty="0"/>
              <a:t> původního sněmovního návrhu nebylo dostatek hlasů, takže byl návrh zákona zamítnut.</a:t>
            </a:r>
            <a:r>
              <a:rPr lang="cs-CZ" baseline="30000" dirty="0">
                <a:hlinkClick r:id="rId40"/>
              </a:rPr>
              <a:t>[184]</a:t>
            </a:r>
            <a:r>
              <a:rPr lang="cs-CZ" dirty="0"/>
              <a:t> Po tomto neúspěchu se pokusil Augustin </a:t>
            </a:r>
            <a:r>
              <a:rPr lang="cs-CZ" dirty="0" err="1"/>
              <a:t>Sylor</a:t>
            </a:r>
            <a:r>
              <a:rPr lang="cs-CZ" dirty="0"/>
              <a:t> s třinácti dalšími poslanci návrh na Den Karla IV. a Elišky Přemyslovny prosadit znovu, ten však už nebyl zařazen ani do prvního čtení.</a:t>
            </a:r>
            <a:r>
              <a:rPr lang="cs-CZ" baseline="30000" dirty="0">
                <a:hlinkClick r:id="rId41"/>
              </a:rPr>
              <a:t>[185]</a:t>
            </a:r>
            <a:endParaRPr lang="cs-CZ" dirty="0"/>
          </a:p>
          <a:p>
            <a:r>
              <a:rPr lang="cs-CZ" dirty="0"/>
              <a:t>Po výše zmíněném zamítnutí úpravy označení 17. listopadu vznikl v říjnu 2016 další obdobný návrh skupiny poslanců vedené </a:t>
            </a:r>
            <a:r>
              <a:rPr lang="cs-CZ" dirty="0">
                <a:hlinkClick r:id="rId42" tooltip="Karel Rais"/>
              </a:rPr>
              <a:t>Karlem Raisem</a:t>
            </a:r>
            <a:r>
              <a:rPr lang="cs-CZ" dirty="0"/>
              <a:t> (ANO 2011), ke kterému se následně připojila i Helena Válková; tento návrh však přídomek doplňoval na konec názvu svátku místo jeho začátku.</a:t>
            </a:r>
            <a:r>
              <a:rPr lang="cs-CZ" baseline="30000" dirty="0">
                <a:hlinkClick r:id="rId43"/>
              </a:rPr>
              <a:t>[186]</a:t>
            </a:r>
            <a:r>
              <a:rPr lang="cs-CZ" dirty="0"/>
              <a:t> Tento návrh se dostal do prvního čtení (den po prvním čtení jiného návrhu novely předložené </a:t>
            </a:r>
            <a:r>
              <a:rPr lang="cs-CZ" dirty="0">
                <a:hlinkClick r:id="rId44" tooltip="Robin Böhnisch"/>
              </a:rPr>
              <a:t>Robinem </a:t>
            </a:r>
            <a:r>
              <a:rPr lang="cs-CZ" dirty="0" err="1">
                <a:hlinkClick r:id="rId44" tooltip="Robin Böhnisch"/>
              </a:rPr>
              <a:t>Böhnischem</a:t>
            </a:r>
            <a:r>
              <a:rPr lang="cs-CZ" dirty="0"/>
              <a:t>, viz níže</a:t>
            </a:r>
            <a:r>
              <a:rPr lang="cs-CZ" baseline="30000" dirty="0">
                <a:hlinkClick r:id="rId45"/>
              </a:rPr>
              <a:t>[187]</a:t>
            </a:r>
            <a:r>
              <a:rPr lang="cs-CZ" dirty="0"/>
              <a:t>), nebyl však schválen v prvním čtení</a:t>
            </a:r>
            <a:r>
              <a:rPr lang="cs-CZ" baseline="30000" dirty="0">
                <a:hlinkClick r:id="rId46"/>
              </a:rPr>
              <a:t>[188]</a:t>
            </a:r>
            <a:r>
              <a:rPr lang="cs-CZ" dirty="0"/>
              <a:t> a přes doporučení kulturního výboru návrh schválit</a:t>
            </a:r>
            <a:r>
              <a:rPr lang="cs-CZ" baseline="30000" dirty="0">
                <a:hlinkClick r:id="rId47"/>
              </a:rPr>
              <a:t>[189]</a:t>
            </a:r>
            <a:r>
              <a:rPr lang="cs-CZ" dirty="0"/>
              <a:t> už nestihl být do </a:t>
            </a:r>
            <a:r>
              <a:rPr lang="cs-CZ" dirty="0">
                <a:hlinkClick r:id="rId48" tooltip="Volby do Poslanecké sněmovny Parlamentu České republiky 2017"/>
              </a:rPr>
              <a:t>konce volebního období</a:t>
            </a:r>
            <a:r>
              <a:rPr lang="cs-CZ" dirty="0"/>
              <a:t> zařazen do druhého čtení.</a:t>
            </a:r>
            <a:r>
              <a:rPr lang="cs-CZ" baseline="30000" dirty="0">
                <a:hlinkClick r:id="rId49"/>
              </a:rPr>
              <a:t>[190]</a:t>
            </a:r>
            <a:endParaRPr lang="cs-CZ" dirty="0"/>
          </a:p>
          <a:p>
            <a:r>
              <a:rPr lang="cs-CZ" dirty="0"/>
              <a:t>Na začátku roku 2017 předložila skupina 101 poslanců vedená poslancem </a:t>
            </a:r>
            <a:r>
              <a:rPr lang="cs-CZ" dirty="0" err="1">
                <a:hlinkClick r:id="rId44" tooltip="Robin Böhnisch"/>
              </a:rPr>
              <a:t>Böhnischem</a:t>
            </a:r>
            <a:r>
              <a:rPr lang="cs-CZ" dirty="0"/>
              <a:t> návrh na zavedení dvou nových významných dnů: </a:t>
            </a:r>
            <a:r>
              <a:rPr lang="cs-CZ" dirty="0">
                <a:hlinkClick r:id="rId50" tooltip="9. březen"/>
              </a:rPr>
              <a:t>9. března</a:t>
            </a:r>
            <a:r>
              <a:rPr lang="cs-CZ" dirty="0"/>
              <a:t> jako „Vyhlazení </a:t>
            </a:r>
            <a:r>
              <a:rPr lang="cs-CZ" dirty="0">
                <a:hlinkClick r:id="rId51" tooltip="Terezínský rodinný tábor"/>
              </a:rPr>
              <a:t>terezínského rodinného tábora</a:t>
            </a:r>
            <a:r>
              <a:rPr lang="cs-CZ" dirty="0"/>
              <a:t> v </a:t>
            </a:r>
            <a:r>
              <a:rPr lang="cs-CZ" dirty="0" err="1">
                <a:hlinkClick r:id="rId52" tooltip="Birkenau"/>
              </a:rPr>
              <a:t>Auschwitz</a:t>
            </a:r>
            <a:r>
              <a:rPr lang="cs-CZ" dirty="0">
                <a:hlinkClick r:id="rId52" tooltip="Birkenau"/>
              </a:rPr>
              <a:t> II – </a:t>
            </a:r>
            <a:r>
              <a:rPr lang="cs-CZ" dirty="0" err="1">
                <a:hlinkClick r:id="rId52" tooltip="Birkenau"/>
              </a:rPr>
              <a:t>Birkenau</a:t>
            </a:r>
            <a:r>
              <a:rPr lang="cs-CZ" dirty="0"/>
              <a:t>“ (připomínající událost z roku 1944) a </a:t>
            </a:r>
            <a:r>
              <a:rPr lang="cs-CZ" dirty="0">
                <a:hlinkClick r:id="rId53" tooltip="18. červen"/>
              </a:rPr>
              <a:t>18. června</a:t>
            </a:r>
            <a:r>
              <a:rPr lang="cs-CZ" dirty="0"/>
              <a:t> jako „Den hrdinů </a:t>
            </a:r>
            <a:r>
              <a:rPr lang="cs-CZ" dirty="0">
                <a:hlinkClick r:id="rId54" tooltip="Československý odboj (1939–1945)"/>
              </a:rPr>
              <a:t>druhého odboje</a:t>
            </a:r>
            <a:r>
              <a:rPr lang="cs-CZ" dirty="0"/>
              <a:t>“ (jako výročí </a:t>
            </a:r>
            <a:r>
              <a:rPr lang="cs-CZ" dirty="0">
                <a:hlinkClick r:id="rId55" tooltip="Boj v kostele svatých Cyrila a Metoděje"/>
              </a:rPr>
              <a:t>boje parašutistů</a:t>
            </a:r>
            <a:r>
              <a:rPr lang="cs-CZ" dirty="0"/>
              <a:t> po </a:t>
            </a:r>
            <a:r>
              <a:rPr lang="cs-CZ" dirty="0">
                <a:hlinkClick r:id="rId56" tooltip="Atentát na Heydricha"/>
              </a:rPr>
              <a:t>atentátu na Heydricha</a:t>
            </a:r>
            <a:r>
              <a:rPr lang="cs-CZ" dirty="0"/>
              <a:t> v roce 1942).</a:t>
            </a:r>
            <a:r>
              <a:rPr lang="cs-CZ" baseline="30000" dirty="0">
                <a:hlinkClick r:id="rId57"/>
              </a:rPr>
              <a:t>[191]</a:t>
            </a:r>
            <a:r>
              <a:rPr lang="cs-CZ" dirty="0"/>
              <a:t> Vláda ve svém souhlasném stanovisku doporučila úpravu názvu tábora na český název a přejmenování významného dne připomínající vyvraždění Lidic, aby odpovídal nově zaváděnému významnému dnu; předkladatel sice souhlasil s druhou navrhovanou úpravou, ale kvůli zrychlenému projednání ji slíbil projednat v Senátu. Sněmovna následně návrh schválila beze změn v prvním čtení, přičemž ho doplnila usnesením odsuzujícím „</a:t>
            </a:r>
            <a:r>
              <a:rPr lang="cs-CZ" dirty="0">
                <a:hlinkClick r:id="rId58" tooltip="Zločin proti lidskosti"/>
              </a:rPr>
              <a:t>zločiny proti lidskosti</a:t>
            </a:r>
            <a:r>
              <a:rPr lang="cs-CZ" dirty="0"/>
              <a:t> prováděné nacisty […] na židovském, romském a slovanském obyvatelstvu […], </a:t>
            </a:r>
            <a:r>
              <a:rPr lang="cs-CZ" dirty="0">
                <a:hlinkClick r:id="rId59" tooltip="Arménská genocida"/>
              </a:rPr>
              <a:t>genocidu Arménů</a:t>
            </a:r>
            <a:r>
              <a:rPr lang="cs-CZ" dirty="0"/>
              <a:t> a dalších […] menšin na území Osmanské říše […], jakož i další </a:t>
            </a:r>
            <a:r>
              <a:rPr lang="cs-CZ" dirty="0">
                <a:hlinkClick r:id="rId60" tooltip="Genocida"/>
              </a:rPr>
              <a:t>genocidní</a:t>
            </a:r>
            <a:r>
              <a:rPr lang="cs-CZ" dirty="0"/>
              <a:t> násilí kdekoliv na Zemi“ a vyzývajícím „mezinárodní společenství k účinné prevenci porušování lidských a občanských práv ve světě a k řešení sporů mírovými prostředky“.</a:t>
            </a:r>
            <a:r>
              <a:rPr lang="cs-CZ" baseline="30000" dirty="0">
                <a:hlinkClick r:id="rId61"/>
              </a:rPr>
              <a:t>[192]</a:t>
            </a:r>
            <a:r>
              <a:rPr lang="cs-CZ" dirty="0"/>
              <a:t> Při projednávání v Senátu se pak na základě návrhu kulturního výboru připravil pozměňovací návrh obsahující přejmenování podle návrhu vlády a zákon byl vrácen sněmovně;</a:t>
            </a:r>
            <a:r>
              <a:rPr lang="cs-CZ" baseline="30000" dirty="0">
                <a:hlinkClick r:id="rId62"/>
              </a:rPr>
              <a:t>[193]</a:t>
            </a:r>
            <a:r>
              <a:rPr lang="cs-CZ" dirty="0"/>
              <a:t> ta pak v této podobě zákon bez další diskuse přijala.</a:t>
            </a:r>
            <a:r>
              <a:rPr lang="cs-CZ" baseline="30000" dirty="0">
                <a:hlinkClick r:id="rId63"/>
              </a:rPr>
              <a:t>[194]</a:t>
            </a:r>
            <a:r>
              <a:rPr lang="cs-CZ" dirty="0"/>
              <a:t> Od roku 2018 tedy přibyly dva nové významné dny, „Den památky obětí vyhlazení terezínského rodinného tábora v Osvětimi-</a:t>
            </a:r>
            <a:r>
              <a:rPr lang="cs-CZ" dirty="0" err="1"/>
              <a:t>Březince</a:t>
            </a:r>
            <a:r>
              <a:rPr lang="cs-CZ" dirty="0"/>
              <a:t>“ a „Den hrdinů druhého odboje“, přičemž stávající významný den 10. června se přejmenoval na „Den památky obětí vyhlazení obce Lidice“.</a:t>
            </a:r>
            <a:r>
              <a:rPr lang="cs-CZ" baseline="30000" dirty="0">
                <a:hlinkClick r:id="rId64"/>
              </a:rPr>
              <a:t>[195]</a:t>
            </a:r>
            <a:endParaRPr lang="cs-CZ" dirty="0"/>
          </a:p>
          <a:p>
            <a:r>
              <a:rPr lang="cs-CZ" dirty="0"/>
              <a:t>Nejvýraznější změnou týkající se svátků, která proběhla v tomto volebním období, však bylo schválení jiného zákona: Na základě senátního návrhu vznikl nový zákon </a:t>
            </a:r>
            <a:r>
              <a:rPr lang="cs-CZ" i="1" dirty="0"/>
              <a:t>o prodejní době v maloobchodě a velkoobchodě</a:t>
            </a:r>
            <a:r>
              <a:rPr lang="cs-CZ" dirty="0"/>
              <a:t>, který zakázal prodejní dobu ve vybraných svátcích a omezil dovolenou prodejní dobu na Štědrý den. Obchody s prodejní plochou nad 200 m² tak (s jistými výjimkami) nesmějí mít otevřeno 1. ledna, na Velikonoční pondělí, 8. května, 28. září, 28. října, 25. a 26. prosince a na Štědrý den smějí mít otevřeno nejdéle do poledne</a:t>
            </a:r>
          </a:p>
          <a:p>
            <a:endParaRPr lang="cs-CZ" dirty="0"/>
          </a:p>
        </p:txBody>
      </p:sp>
    </p:spTree>
    <p:extLst>
      <p:ext uri="{BB962C8B-B14F-4D97-AF65-F5344CB8AC3E}">
        <p14:creationId xmlns:p14="http://schemas.microsoft.com/office/powerpoint/2010/main" val="14437847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13211" y="139336"/>
            <a:ext cx="12009120" cy="6718663"/>
          </a:xfrm>
        </p:spPr>
        <p:txBody>
          <a:bodyPr>
            <a:normAutofit fontScale="62500" lnSpcReduction="20000"/>
          </a:bodyPr>
          <a:lstStyle/>
          <a:p>
            <a:r>
              <a:rPr lang="cs-CZ" dirty="0"/>
              <a:t>Hned na začátku nového volebního období navrhla skupina poslanců ODS zrušit před rokem zavedený zákaz prodeje o některých svátcích, tento návrh však sněmovna zamítla v prvním čtení.</a:t>
            </a:r>
            <a:r>
              <a:rPr lang="cs-CZ" baseline="30000" dirty="0">
                <a:hlinkClick r:id="rId2"/>
              </a:rPr>
              <a:t>[198]</a:t>
            </a:r>
            <a:r>
              <a:rPr lang="cs-CZ" dirty="0"/>
              <a:t> Stejný návrh za necelý rok předložila skupina poslanců TOP 09,</a:t>
            </a:r>
            <a:r>
              <a:rPr lang="cs-CZ" baseline="30000" dirty="0">
                <a:hlinkClick r:id="rId3"/>
              </a:rPr>
              <a:t>[199]</a:t>
            </a:r>
            <a:r>
              <a:rPr lang="cs-CZ" dirty="0"/>
              <a:t> vedle něj se projednává také návrh novely tohoto zákona vyjímající z jeho působnosti velkoobchod, který byl sněmovnou schválen, ale vrácen senátem s pozměňovacím návrhem spočívajícím v úplném zrušení tohoto zákona; sněmovna však zákon schválila v původní verzi, čímž se zákaz prodeje o svátcích přestal vztahovat na velkoobchod.</a:t>
            </a:r>
            <a:r>
              <a:rPr lang="cs-CZ" baseline="30000" dirty="0">
                <a:hlinkClick r:id="rId4"/>
              </a:rPr>
              <a:t>[200]</a:t>
            </a:r>
            <a:endParaRPr lang="cs-CZ" dirty="0"/>
          </a:p>
          <a:p>
            <a:r>
              <a:rPr lang="cs-CZ" dirty="0"/>
              <a:t>Skupina poslanců ODS zastoupená </a:t>
            </a:r>
            <a:r>
              <a:rPr lang="cs-CZ" dirty="0">
                <a:hlinkClick r:id="rId5" tooltip="Václav Klaus mladší"/>
              </a:rPr>
              <a:t>Václavem Klausem ml.</a:t>
            </a:r>
            <a:r>
              <a:rPr lang="cs-CZ" dirty="0"/>
              <a:t> navrhla zavést </a:t>
            </a:r>
            <a:r>
              <a:rPr lang="cs-CZ" dirty="0">
                <a:hlinkClick r:id="rId6" tooltip="8. říjen"/>
              </a:rPr>
              <a:t>8. říjen</a:t>
            </a:r>
            <a:r>
              <a:rPr lang="cs-CZ" dirty="0"/>
              <a:t> jako „Památný den </a:t>
            </a:r>
            <a:r>
              <a:rPr lang="cs-CZ" dirty="0">
                <a:hlinkClick r:id="rId7" tooltip="Sokol (spolek)"/>
              </a:rPr>
              <a:t>sokolstva</a:t>
            </a:r>
            <a:r>
              <a:rPr lang="cs-CZ" dirty="0"/>
              <a:t>“ (výročí „Akce Sokol“ z roku 1941, při které nacisté rozpustili Sokol a pozatýkali jeho představitele).</a:t>
            </a:r>
            <a:r>
              <a:rPr lang="cs-CZ" baseline="30000" dirty="0">
                <a:hlinkClick r:id="rId8"/>
              </a:rPr>
              <a:t>[201]</a:t>
            </a:r>
            <a:r>
              <a:rPr lang="cs-CZ" dirty="0"/>
              <a:t> Vláda ve svém neutrálním stanovisku upozornila na problém zavedení památného dne týkajícího se jednoho konkrétního spolku s ohledem na potenciální rozšiřování významných dnů věnovaných dalším spolkům či organizacím. Návrh zákona sněmovna schválila hned v prvním čtení, stejně snadno zákon schválil i senát a prezident, takže počínaje rokem 2019 existuje nový památný den 8. říjen „Památný den sokolstva“.</a:t>
            </a:r>
            <a:r>
              <a:rPr lang="cs-CZ" baseline="30000" dirty="0">
                <a:hlinkClick r:id="rId9"/>
              </a:rPr>
              <a:t>[202]</a:t>
            </a:r>
            <a:endParaRPr lang="cs-CZ" dirty="0"/>
          </a:p>
          <a:p>
            <a:r>
              <a:rPr lang="cs-CZ" dirty="0"/>
              <a:t>Další návrh na doplnění názvu svátku 17. listopadu o označení „Mezinárodní den studentstva“ podala skupina čtrnácti poslanců napříč politickými stranami;</a:t>
            </a:r>
            <a:r>
              <a:rPr lang="cs-CZ" baseline="30000" dirty="0">
                <a:hlinkClick r:id="rId10"/>
              </a:rPr>
              <a:t>[203]</a:t>
            </a:r>
            <a:r>
              <a:rPr lang="cs-CZ" dirty="0"/>
              <a:t> oproti původnímu záměru schválit zákon v prvním čtení se projednával běžným způsobem, přičemž se opět opakovaly argumenty z předchozích projednávání (poslanec </a:t>
            </a:r>
            <a:r>
              <a:rPr lang="cs-CZ" dirty="0" err="1">
                <a:hlinkClick r:id="rId11" tooltip="Dominik Feri"/>
              </a:rPr>
              <a:t>Feri</a:t>
            </a:r>
            <a:r>
              <a:rPr lang="cs-CZ" dirty="0"/>
              <a:t> (TOP09) se pokusil o kompromisní pozměňovací návrh s označením „Mezinárodní studentský den“), a jako obvykle se v rámci projednávání objevily pozměňovací návrhy na další úpravy svátkového zákona: poslanec Grebeníček navrhl zavést významný den 30. září jako „Den </a:t>
            </a:r>
            <a:r>
              <a:rPr lang="cs-CZ" dirty="0">
                <a:hlinkClick r:id="rId12" tooltip="Mnichovská dohoda"/>
              </a:rPr>
              <a:t>vyhnání Čechů z pohraničí</a:t>
            </a:r>
            <a:r>
              <a:rPr lang="cs-CZ" dirty="0"/>
              <a:t>“, </a:t>
            </a:r>
            <a:r>
              <a:rPr lang="cs-CZ" dirty="0">
                <a:hlinkClick r:id="rId13" tooltip="Věra Adámková"/>
              </a:rPr>
              <a:t>Věra Adámková</a:t>
            </a:r>
            <a:r>
              <a:rPr lang="cs-CZ" dirty="0"/>
              <a:t> (ANO 2011) navrhla označení 8. října za „Památný den </a:t>
            </a:r>
            <a:r>
              <a:rPr lang="cs-CZ" dirty="0">
                <a:hlinkClick r:id="rId7" tooltip="Sokol (spolek)"/>
              </a:rPr>
              <a:t>sokolstva</a:t>
            </a:r>
            <a:r>
              <a:rPr lang="cs-CZ" dirty="0"/>
              <a:t>“ (přestože již byl předložen samostatný návrh změny zákona se stejným obsahem, viz výše; ten byl následně schválen ještě před třetím čtením tohoto zákona), načež Jiří Mihola přidal návrh o přidání 30. srpna jako „Den </a:t>
            </a:r>
            <a:r>
              <a:rPr lang="cs-CZ" dirty="0" err="1">
                <a:hlinkClick r:id="rId14" tooltip="Orel (spolek)"/>
              </a:rPr>
              <a:t>orelstva</a:t>
            </a:r>
            <a:r>
              <a:rPr lang="cs-CZ" dirty="0"/>
              <a:t>“. Zákon byl ale ve třetím čtení schválen v původní podobě. Po schválení senátem</a:t>
            </a:r>
            <a:r>
              <a:rPr lang="cs-CZ" baseline="30000" dirty="0">
                <a:hlinkClick r:id="rId15"/>
              </a:rPr>
              <a:t>[204]</a:t>
            </a:r>
            <a:r>
              <a:rPr lang="cs-CZ" dirty="0"/>
              <a:t> a podpisu prezidentem zní od roku 2019 název významného dne 17. listopadu „Den boje za svobodu a demokracii a Mezinárodní den studentstva“.</a:t>
            </a:r>
            <a:r>
              <a:rPr lang="cs-CZ" baseline="30000" dirty="0">
                <a:hlinkClick r:id="rId16"/>
              </a:rPr>
              <a:t>[205]</a:t>
            </a:r>
            <a:endParaRPr lang="cs-CZ" dirty="0"/>
          </a:p>
          <a:p>
            <a:r>
              <a:rPr lang="cs-CZ" dirty="0"/>
              <a:t>Skupina 88 poslanců napříč politickými kluby zastoupená poslancem </a:t>
            </a:r>
            <a:r>
              <a:rPr lang="cs-CZ" dirty="0" err="1"/>
              <a:t>Miholou</a:t>
            </a:r>
            <a:r>
              <a:rPr lang="cs-CZ" dirty="0"/>
              <a:t> navrhla označit 21. srpen jako nový významný den „Památný den obětí </a:t>
            </a:r>
            <a:r>
              <a:rPr lang="cs-CZ" dirty="0">
                <a:hlinkClick r:id="rId17" tooltip="Invaze vojsk Varšavské smlouvy do Československa"/>
              </a:rPr>
              <a:t>invaze a následné okupace vojsky Varšavské smlouvy</a:t>
            </a:r>
            <a:r>
              <a:rPr lang="cs-CZ" dirty="0"/>
              <a:t>“; vláda se k návrhu vyjádřila souhlasně a sněmovna ho schválila v prvním čtení, </a:t>
            </a:r>
            <a:r>
              <a:rPr lang="cs-CZ" dirty="0" smtClean="0"/>
              <a:t>byl</a:t>
            </a:r>
            <a:r>
              <a:rPr lang="cs-CZ" dirty="0" smtClean="0"/>
              <a:t> </a:t>
            </a:r>
            <a:r>
              <a:rPr lang="cs-CZ" dirty="0"/>
              <a:t>projednán </a:t>
            </a:r>
            <a:r>
              <a:rPr lang="cs-CZ" dirty="0" smtClean="0"/>
              <a:t>senátem</a:t>
            </a:r>
            <a:r>
              <a:rPr lang="cs-CZ" dirty="0"/>
              <a:t> </a:t>
            </a:r>
            <a:r>
              <a:rPr lang="cs-CZ" dirty="0" smtClean="0"/>
              <a:t>a schválen.</a:t>
            </a:r>
            <a:endParaRPr lang="cs-CZ" dirty="0"/>
          </a:p>
          <a:p>
            <a:r>
              <a:rPr lang="cs-CZ" dirty="0"/>
              <a:t>Dále byl sněmovně předložen návrh skupiny poslanců zastoupené </a:t>
            </a:r>
            <a:r>
              <a:rPr lang="cs-CZ" dirty="0">
                <a:hlinkClick r:id="rId18" tooltip="Zuzana Majerová Zahradníková"/>
              </a:rPr>
              <a:t>Zuzana Majerovou Zahradníkovou</a:t>
            </a:r>
            <a:r>
              <a:rPr lang="cs-CZ" dirty="0"/>
              <a:t> (ODS) označit </a:t>
            </a:r>
            <a:r>
              <a:rPr lang="cs-CZ" dirty="0">
                <a:hlinkClick r:id="rId19" tooltip="17. leden"/>
              </a:rPr>
              <a:t>17. leden</a:t>
            </a:r>
            <a:r>
              <a:rPr lang="cs-CZ" dirty="0"/>
              <a:t> jako památný den „</a:t>
            </a:r>
            <a:r>
              <a:rPr lang="cs-CZ" dirty="0">
                <a:hlinkClick r:id="rId20" tooltip="Den mateřských škol (stránka neexistuje)"/>
              </a:rPr>
              <a:t>Den mateřských škol</a:t>
            </a:r>
            <a:r>
              <a:rPr lang="cs-CZ" dirty="0"/>
              <a:t>“.</a:t>
            </a:r>
            <a:r>
              <a:rPr lang="cs-CZ" baseline="30000" dirty="0">
                <a:hlinkClick r:id="rId21"/>
              </a:rPr>
              <a:t>[207]</a:t>
            </a:r>
            <a:endParaRPr lang="cs-CZ" dirty="0"/>
          </a:p>
          <a:p>
            <a:r>
              <a:rPr lang="cs-CZ" dirty="0"/>
              <a:t>Skupina poslanců </a:t>
            </a:r>
            <a:r>
              <a:rPr lang="cs-CZ" dirty="0">
                <a:hlinkClick r:id="rId22" tooltip="Starostové a nezávislí"/>
              </a:rPr>
              <a:t>STAN</a:t>
            </a:r>
            <a:r>
              <a:rPr lang="cs-CZ" dirty="0"/>
              <a:t> zastoupená </a:t>
            </a:r>
            <a:r>
              <a:rPr lang="cs-CZ" dirty="0">
                <a:hlinkClick r:id="rId23" tooltip="Vít Rakušan"/>
              </a:rPr>
              <a:t>Vítem Rakušanem</a:t>
            </a:r>
            <a:r>
              <a:rPr lang="cs-CZ" dirty="0"/>
              <a:t> navrhla doplnit název svátku 1. května o označení „Den vstupu České republiky do Evropské unie“; vláda ve svém neutrálním stanovisku podotkla, že by takový den měl být spíše významným dnem, popřípadě svátkem státním, protože „ostatní svátky“ jsou sváteční dny bez vazby na českou </a:t>
            </a:r>
            <a:r>
              <a:rPr lang="cs-CZ" dirty="0" err="1"/>
              <a:t>státnos</a:t>
            </a:r>
            <a:endParaRPr lang="cs-CZ" dirty="0"/>
          </a:p>
          <a:p>
            <a:endParaRPr lang="cs-CZ" dirty="0"/>
          </a:p>
        </p:txBody>
      </p:sp>
    </p:spTree>
    <p:extLst>
      <p:ext uri="{BB962C8B-B14F-4D97-AF65-F5344CB8AC3E}">
        <p14:creationId xmlns:p14="http://schemas.microsoft.com/office/powerpoint/2010/main" val="14158246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Duben 2017 – odsouzení genocidy </a:t>
            </a:r>
            <a:r>
              <a:rPr lang="cs-CZ" dirty="0"/>
              <a:t>A</a:t>
            </a:r>
            <a:r>
              <a:rPr lang="cs-CZ" dirty="0" smtClean="0"/>
              <a:t>rménů</a:t>
            </a:r>
            <a:endParaRPr lang="cs-CZ" dirty="0"/>
          </a:p>
        </p:txBody>
      </p:sp>
      <p:sp>
        <p:nvSpPr>
          <p:cNvPr id="3" name="Zástupný symbol pro obsah 2"/>
          <p:cNvSpPr>
            <a:spLocks noGrp="1"/>
          </p:cNvSpPr>
          <p:nvPr>
            <p:ph idx="1"/>
          </p:nvPr>
        </p:nvSpPr>
        <p:spPr/>
        <p:txBody>
          <a:bodyPr/>
          <a:lstStyle/>
          <a:p>
            <a:r>
              <a:rPr lang="cs-CZ" dirty="0"/>
              <a:t>Poslanecká sněmovna poprvé označila události v Arménii z let 1915 až 1918 za genocidu, když odsoudila genocidu Arménů stejně jako nacistické zločiny proti lidskosti na židovském, slovanském a romském obyvatelstvu</a:t>
            </a:r>
            <a:r>
              <a:rPr lang="cs-CZ" dirty="0" smtClean="0"/>
              <a:t>.</a:t>
            </a:r>
          </a:p>
          <a:p>
            <a:r>
              <a:rPr lang="cs-CZ" dirty="0"/>
              <a:t>I prezident Miloš Zeman pokládá masakr Arménů Osmanskou říší z roku 1915 za jedno z nejhorších zvěrstev moderní doby. Připomněl, že tehdejší události opakovaně označil za genocidu</a:t>
            </a:r>
            <a:r>
              <a:rPr lang="cs-CZ" dirty="0" smtClean="0"/>
              <a:t>.</a:t>
            </a:r>
            <a:endParaRPr lang="cs-CZ" dirty="0"/>
          </a:p>
        </p:txBody>
      </p:sp>
    </p:spTree>
    <p:extLst>
      <p:ext uri="{BB962C8B-B14F-4D97-AF65-F5344CB8AC3E}">
        <p14:creationId xmlns:p14="http://schemas.microsoft.com/office/powerpoint/2010/main" val="2325101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b="1" dirty="0" smtClean="0"/>
              <a:t>Rozpuštění Varšavské smlouvy</a:t>
            </a:r>
            <a:endParaRPr lang="cs-CZ" b="1" dirty="0"/>
          </a:p>
        </p:txBody>
      </p:sp>
      <p:sp>
        <p:nvSpPr>
          <p:cNvPr id="3" name="Zástupný symbol pro obsah 2"/>
          <p:cNvSpPr>
            <a:spLocks noGrp="1"/>
          </p:cNvSpPr>
          <p:nvPr>
            <p:ph idx="1"/>
          </p:nvPr>
        </p:nvSpPr>
        <p:spPr>
          <a:xfrm>
            <a:off x="282388" y="1398494"/>
            <a:ext cx="11779624" cy="5459506"/>
          </a:xfrm>
        </p:spPr>
        <p:txBody>
          <a:bodyPr>
            <a:noAutofit/>
          </a:bodyPr>
          <a:lstStyle/>
          <a:p>
            <a:r>
              <a:rPr lang="cs-CZ" sz="3600" dirty="0"/>
              <a:t>Nejprve bylo </a:t>
            </a:r>
            <a:r>
              <a:rPr lang="cs-CZ" sz="3600" dirty="0">
                <a:hlinkClick r:id="rId2" tooltip="25. únor"/>
              </a:rPr>
              <a:t>25. února</a:t>
            </a:r>
            <a:r>
              <a:rPr lang="cs-CZ" sz="3600" dirty="0"/>
              <a:t> </a:t>
            </a:r>
            <a:r>
              <a:rPr lang="cs-CZ" sz="3600" dirty="0">
                <a:hlinkClick r:id="rId3" tooltip="1991"/>
              </a:rPr>
              <a:t>1991</a:t>
            </a:r>
            <a:r>
              <a:rPr lang="cs-CZ" sz="3600" dirty="0"/>
              <a:t> na mimořádné schůzce Politického poradního výboru v </a:t>
            </a:r>
            <a:r>
              <a:rPr lang="cs-CZ" sz="3600" dirty="0">
                <a:hlinkClick r:id="rId4" tooltip="Budapešť"/>
              </a:rPr>
              <a:t>Budapešti</a:t>
            </a:r>
            <a:r>
              <a:rPr lang="cs-CZ" sz="3600" dirty="0"/>
              <a:t> rozhodnuto o rozpuštění vojenských struktur Varšavské smlouvy a po československém návrhu na úplné ukončení platnosti smlouvy, který byl ostatními členy přijat příznivě, byl příslušný protokol podepsán zástupci vlád šesti zbývajících členů na schůzce výboru </a:t>
            </a:r>
            <a:r>
              <a:rPr lang="cs-CZ" sz="3600" dirty="0">
                <a:hlinkClick r:id="rId5" tooltip="1. červenec"/>
              </a:rPr>
              <a:t>1. července</a:t>
            </a:r>
            <a:r>
              <a:rPr lang="cs-CZ" sz="3600" dirty="0"/>
              <a:t> 1991 v </a:t>
            </a:r>
            <a:r>
              <a:rPr lang="cs-CZ" sz="3600" dirty="0">
                <a:hlinkClick r:id="rId6" tooltip="Praha"/>
              </a:rPr>
              <a:t>Praze</a:t>
            </a:r>
            <a:r>
              <a:rPr lang="cs-CZ" sz="3600" dirty="0"/>
              <a:t> v </a:t>
            </a:r>
            <a:r>
              <a:rPr lang="cs-CZ" sz="3600" dirty="0">
                <a:hlinkClick r:id="rId7" tooltip="Černínský palác"/>
              </a:rPr>
              <a:t>Černínském paláci</a:t>
            </a:r>
            <a:r>
              <a:rPr lang="cs-CZ" sz="3600" dirty="0" smtClean="0"/>
              <a:t>.</a:t>
            </a:r>
            <a:endParaRPr lang="cs-CZ" sz="3600" dirty="0"/>
          </a:p>
        </p:txBody>
      </p:sp>
    </p:spTree>
    <p:extLst>
      <p:ext uri="{BB962C8B-B14F-4D97-AF65-F5344CB8AC3E}">
        <p14:creationId xmlns:p14="http://schemas.microsoft.com/office/powerpoint/2010/main" val="1715451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p:cNvSpPr/>
          <p:nvPr/>
        </p:nvSpPr>
        <p:spPr>
          <a:xfrm>
            <a:off x="1" y="147918"/>
            <a:ext cx="11335870" cy="5078313"/>
          </a:xfrm>
          <a:prstGeom prst="rect">
            <a:avLst/>
          </a:prstGeom>
        </p:spPr>
        <p:txBody>
          <a:bodyPr wrap="square">
            <a:spAutoFit/>
          </a:bodyPr>
          <a:lstStyle/>
          <a:p>
            <a:r>
              <a:rPr lang="cs-CZ" sz="4800" b="0" i="0" dirty="0" smtClean="0">
                <a:solidFill>
                  <a:srgbClr val="1E1E1E"/>
                </a:solidFill>
                <a:effectLst/>
                <a:latin typeface="karma"/>
              </a:rPr>
              <a:t>Únor 2012: </a:t>
            </a:r>
          </a:p>
          <a:p>
            <a:r>
              <a:rPr lang="pt-BR" sz="4800" b="0" i="0" dirty="0" smtClean="0">
                <a:solidFill>
                  <a:srgbClr val="1E1E1E"/>
                </a:solidFill>
                <a:effectLst/>
                <a:latin typeface="karma"/>
              </a:rPr>
              <a:t>"Václav Havel se zasloužil o svobodu a demokracii".</a:t>
            </a:r>
            <a:endParaRPr lang="cs-CZ" sz="4800" b="0" i="0" dirty="0" smtClean="0">
              <a:solidFill>
                <a:srgbClr val="1E1E1E"/>
              </a:solidFill>
              <a:effectLst/>
              <a:latin typeface="karma"/>
            </a:endParaRPr>
          </a:p>
          <a:p>
            <a:endParaRPr lang="cs-CZ" sz="4800" dirty="0">
              <a:solidFill>
                <a:srgbClr val="1E1E1E"/>
              </a:solidFill>
              <a:latin typeface="karma"/>
            </a:endParaRPr>
          </a:p>
          <a:p>
            <a:r>
              <a:rPr lang="cs-CZ" sz="2000" dirty="0"/>
              <a:t>Sněmovna v roce 100. výročí existence koruny ocenila význam prvorepublikového ministra financí Aloise Rašína. Přijala na návrh opoziční ODS slavnostní prohlášení, že Rašín se zasloužil o národní měnu. Předmětem sporu mezi poslanci byla pasáž o důležitosti národní měny</a:t>
            </a:r>
            <a:r>
              <a:rPr lang="cs-CZ" sz="2000" dirty="0" smtClean="0"/>
              <a:t/>
            </a:r>
            <a:br>
              <a:rPr lang="cs-CZ" sz="2000" dirty="0" smtClean="0"/>
            </a:br>
            <a:r>
              <a:rPr lang="cs-CZ" dirty="0" smtClean="0"/>
              <a:t/>
            </a:r>
            <a:br>
              <a:rPr lang="cs-CZ" dirty="0" smtClean="0"/>
            </a:br>
            <a:r>
              <a:rPr lang="pt-BR" dirty="0" smtClean="0"/>
              <a:t/>
            </a:r>
            <a:br>
              <a:rPr lang="pt-BR" dirty="0" smtClean="0"/>
            </a:br>
            <a:r>
              <a:rPr lang="pt-BR" dirty="0" smtClean="0"/>
              <a:t/>
            </a:r>
            <a:br>
              <a:rPr lang="pt-BR" dirty="0" smtClean="0"/>
            </a:br>
            <a:endParaRPr lang="cs-CZ" dirty="0"/>
          </a:p>
        </p:txBody>
      </p:sp>
    </p:spTree>
    <p:extLst>
      <p:ext uri="{BB962C8B-B14F-4D97-AF65-F5344CB8AC3E}">
        <p14:creationId xmlns:p14="http://schemas.microsoft.com/office/powerpoint/2010/main" val="3814590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Státní svátek – 8. květen – DEN VÍTĚZSTVÍ</a:t>
            </a:r>
            <a:endParaRPr lang="cs-CZ" dirty="0"/>
          </a:p>
        </p:txBody>
      </p:sp>
      <p:sp>
        <p:nvSpPr>
          <p:cNvPr id="3" name="Zástupný symbol pro obsah 2"/>
          <p:cNvSpPr>
            <a:spLocks noGrp="1"/>
          </p:cNvSpPr>
          <p:nvPr>
            <p:ph idx="1"/>
          </p:nvPr>
        </p:nvSpPr>
        <p:spPr/>
        <p:txBody>
          <a:bodyPr>
            <a:normAutofit fontScale="62500" lnSpcReduction="20000"/>
          </a:bodyPr>
          <a:lstStyle/>
          <a:p>
            <a:r>
              <a:rPr lang="cs-CZ" dirty="0"/>
              <a:t>Den osvobození od fašismu nastal ukončením druhé světové války v Evropě, tj. kapitulací německých vojsk v Remeši, která byla podepsána 7. 5. 1945 a vstoupila v platnost 8. 5. 1945. Téhož dne kapitulovala také německá vojska v Praze, a to kapitulací generála </a:t>
            </a:r>
            <a:r>
              <a:rPr lang="cs-CZ" dirty="0" err="1"/>
              <a:t>Touissanta</a:t>
            </a:r>
            <a:r>
              <a:rPr lang="cs-CZ" dirty="0"/>
              <a:t> do rukou České národní rady.</a:t>
            </a:r>
          </a:p>
          <a:p>
            <a:r>
              <a:rPr lang="cs-CZ" dirty="0"/>
              <a:t>Pražské povstání, zahájené 5. května 1945, mohlo být již následující den podpořeno americkou armádou, nacházející se v prostoru Plzně a Rokycan. Nestalo se tak na přímý zákaz sovětského velení, které z politických důvodů trvalo na tom, aby Praha byla osvobozena Rudou armádou. Toto rozhodnutí objektivně vedlo k prodlužování pražského povstání a ke zvýšení počtu jeho obětí.</a:t>
            </a:r>
          </a:p>
          <a:p>
            <a:r>
              <a:rPr lang="cs-CZ" dirty="0"/>
              <a:t>Jak známo, Rudá armáda vstoupila do Prahy až 9. května 1945, tedy následující den po přijetí německé kapitulace Českou národní radou. Nelze argumentovat tím, že tento den ještě pokračovaly sporadické boje s částí zfanatizovaných jednotek SS, které odmítly kapitulaci přijmout. Tyto boje ostatně probíhaly v českých zemích nejméně do 11. května. Kdybychom však definovali okamžik kapitulace jinak, než podpisem kapitulačního protokolu a jeho vstoupením v platnost, dostali bychom se do neřešitelných situací; je například známo, že japonské jednotky v některých případech bojovaly v jihovýchodní Asii ještě řadu let po oficiální japonské kapitulaci.</a:t>
            </a:r>
          </a:p>
          <a:p>
            <a:r>
              <a:rPr lang="cs-CZ" dirty="0"/>
              <a:t>Cílem předloženého návrhu není v žádném případě znehodnotit hrdinství sovětských vojáků, kteří padli na československém území včetně Prahy v průběhu druhé světové války. Jde jen o to, odstranit politicky motivovanou a často zneužívanou osvoboditelskou legendu a při označování státního svátku nadále respektovat historická fakta</a:t>
            </a:r>
          </a:p>
          <a:p>
            <a:endParaRPr lang="cs-CZ" dirty="0"/>
          </a:p>
        </p:txBody>
      </p:sp>
    </p:spTree>
    <p:extLst>
      <p:ext uri="{BB962C8B-B14F-4D97-AF65-F5344CB8AC3E}">
        <p14:creationId xmlns:p14="http://schemas.microsoft.com/office/powerpoint/2010/main" val="17805867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normAutofit lnSpcReduction="10000"/>
          </a:bodyPr>
          <a:lstStyle/>
          <a:p>
            <a:r>
              <a:rPr lang="cs-CZ" dirty="0"/>
              <a:t>Akce v Poslanecké sněmovně ke 100. výročí vzniku republiky 1918 - 2018</a:t>
            </a:r>
          </a:p>
          <a:p>
            <a:r>
              <a:rPr lang="cs-CZ" dirty="0"/>
              <a:t>Výstava "Slavná Sněmovno!"</a:t>
            </a:r>
          </a:p>
          <a:p>
            <a:r>
              <a:rPr lang="cs-CZ" dirty="0"/>
              <a:t>Podtitul: Osudové i všední události osmičkových roků ve světle sněmovních dokumentů</a:t>
            </a:r>
          </a:p>
          <a:p>
            <a:r>
              <a:rPr lang="cs-CZ" i="1" dirty="0"/>
              <a:t>Prezentace exkluzívních dokumentů ze zdrojů Archivu Poslanecké sněmovny, které budou ilustrovat významné události naší republiky v minulém století s důrazem na dějiny českého a československého parlamentarismu.</a:t>
            </a:r>
            <a:r>
              <a:rPr lang="cs-CZ" dirty="0"/>
              <a:t/>
            </a:r>
            <a:br>
              <a:rPr lang="cs-CZ" dirty="0"/>
            </a:br>
            <a:r>
              <a:rPr lang="cs-CZ" i="1"/>
              <a:t>Jednotlivá témata budou doplněna dokumenty z Parlamentního archivu Kanceláře Národní rady Slovenské republiky.</a:t>
            </a:r>
            <a:endParaRPr lang="cs-CZ"/>
          </a:p>
          <a:p>
            <a:endParaRPr lang="cs-CZ"/>
          </a:p>
        </p:txBody>
      </p:sp>
    </p:spTree>
    <p:extLst>
      <p:ext uri="{BB962C8B-B14F-4D97-AF65-F5344CB8AC3E}">
        <p14:creationId xmlns:p14="http://schemas.microsoft.com/office/powerpoint/2010/main" val="16104829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Smlouva o  přátelství a spolupráci s Ruskem</a:t>
            </a:r>
            <a:endParaRPr lang="cs-CZ" dirty="0"/>
          </a:p>
        </p:txBody>
      </p:sp>
      <p:sp>
        <p:nvSpPr>
          <p:cNvPr id="4" name="Rectangle 1"/>
          <p:cNvSpPr>
            <a:spLocks noGrp="1" noChangeArrowheads="1"/>
          </p:cNvSpPr>
          <p:nvPr>
            <p:ph idx="1"/>
          </p:nvPr>
        </p:nvSpPr>
        <p:spPr bwMode="auto">
          <a:xfrm>
            <a:off x="0" y="1940049"/>
            <a:ext cx="12245788"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lnSpc>
                <a:spcPct val="100000"/>
              </a:lnSpc>
              <a:buNone/>
            </a:pPr>
            <a:r>
              <a:rPr lang="cs-CZ" sz="2400" dirty="0" smtClean="0"/>
              <a:t>26. srpna 1993 byla v Praze podepsána Smlouva mezi Českou republikou a Ruskou federací o přátelských vztazích a spolupráci. Se Smlouvou vyslovil souhlas Parlament České republiky a prezident republiky ji ratifikoval. Ratifikační listiny byly vyměněny v Moskvě dne 5. března 1996. </a:t>
            </a:r>
            <a:r>
              <a:rPr kumimoji="0" lang="cs-CZ" altLang="cs-CZ" sz="2400" b="0" i="0" u="none" strike="noStrike" cap="none" normalizeH="0" baseline="0" dirty="0" smtClean="0">
                <a:ln>
                  <a:noFill/>
                </a:ln>
                <a:solidFill>
                  <a:srgbClr val="333333"/>
                </a:solidFill>
                <a:effectLst/>
                <a:latin typeface="Open Sans" panose="020B0606030504020204" pitchFamily="34" charset="0"/>
                <a:cs typeface="Open Sans" panose="020B0606030504020204" pitchFamily="34" charset="0"/>
              </a:rPr>
              <a:t>zdůrazňujíce význam bezvýhradné úcty k lidským právům a základním svobodám a k zásadám demokracie, humanismu a právního státu,</a:t>
            </a:r>
          </a:p>
          <a:p>
            <a:pPr marL="0" lvl="0" indent="0">
              <a:lnSpc>
                <a:spcPct val="100000"/>
              </a:lnSpc>
              <a:buNone/>
            </a:pPr>
            <a:endParaRPr kumimoji="0" lang="cs-CZ" altLang="cs-CZ" sz="2400" b="0" i="0" u="none" strike="noStrike" cap="none" normalizeH="0" baseline="0" dirty="0" smtClean="0">
              <a:ln>
                <a:noFill/>
              </a:ln>
              <a:solidFill>
                <a:schemeClr val="tx1"/>
              </a:solidFill>
              <a:effectLst/>
            </a:endParaRPr>
          </a:p>
          <a:p>
            <a:pPr marL="0" marR="0" lvl="0" indent="0" eaLnBrk="0" fontAlgn="base" latinLnBrk="0" hangingPunct="0">
              <a:lnSpc>
                <a:spcPct val="100000"/>
              </a:lnSpc>
              <a:spcBef>
                <a:spcPct val="0"/>
              </a:spcBef>
              <a:spcAft>
                <a:spcPct val="0"/>
              </a:spcAft>
              <a:tabLst/>
            </a:pPr>
            <a:r>
              <a:rPr kumimoji="0" lang="cs-CZ" altLang="cs-CZ" sz="2400" b="0" i="1" u="none" strike="noStrike" cap="none" normalizeH="0" baseline="0" dirty="0" smtClean="0">
                <a:ln>
                  <a:noFill/>
                </a:ln>
                <a:solidFill>
                  <a:srgbClr val="333333"/>
                </a:solidFill>
                <a:effectLst/>
                <a:latin typeface="Open Sans" panose="020B0606030504020204" pitchFamily="34" charset="0"/>
                <a:cs typeface="Open Sans" panose="020B0606030504020204" pitchFamily="34" charset="0"/>
              </a:rPr>
              <a:t>přejíce si definitivně skoncovat s totalitní minulostí spojenou s nepřípustným použitím síly proti Československu v roce 1968 a s dalším neospravedlnitelným setrváním sovětských vojsk na československém území, jehož materiální důsledky jsou řešeny příslušnou dohodou z 1. dubna 1992,</a:t>
            </a:r>
            <a:endParaRPr kumimoji="0" lang="cs-CZ" altLang="cs-CZ" sz="2400" b="0" i="1" u="none" strike="noStrike" cap="none" normalizeH="0" baseline="0" dirty="0" smtClean="0">
              <a:ln>
                <a:noFill/>
              </a:ln>
              <a:solidFill>
                <a:schemeClr val="tx1"/>
              </a:solidFill>
              <a:effectLst/>
            </a:endParaRPr>
          </a:p>
          <a:p>
            <a:pPr marL="0" marR="0" lvl="0" indent="0" eaLnBrk="0" fontAlgn="base" latinLnBrk="0" hangingPunct="0">
              <a:lnSpc>
                <a:spcPct val="100000"/>
              </a:lnSpc>
              <a:spcBef>
                <a:spcPct val="0"/>
              </a:spcBef>
              <a:spcAft>
                <a:spcPct val="0"/>
              </a:spcAft>
              <a:tabLst/>
            </a:pPr>
            <a:r>
              <a:rPr kumimoji="0" lang="cs-CZ" altLang="cs-CZ" sz="2400" b="0" i="1" u="none" strike="noStrike" cap="none" normalizeH="0" baseline="0" dirty="0" smtClean="0">
                <a:ln>
                  <a:noFill/>
                </a:ln>
                <a:solidFill>
                  <a:srgbClr val="333333"/>
                </a:solidFill>
                <a:effectLst/>
                <a:latin typeface="Open Sans" panose="020B0606030504020204" pitchFamily="34" charset="0"/>
                <a:cs typeface="Open Sans" panose="020B0606030504020204" pitchFamily="34" charset="0"/>
              </a:rPr>
              <a:t>navazujíce na zásady společné československo-ruské Deklarace o zásadách vzájemných vztahů a spolupráce ze 14. května 1991,</a:t>
            </a:r>
            <a:endParaRPr kumimoji="0" lang="cs-CZ" altLang="cs-CZ" sz="2400" b="0" i="1"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606009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Maršál KONĚV – Praha Bubeneč –osvoboditel a okupant</a:t>
            </a:r>
            <a:endParaRPr lang="cs-CZ" dirty="0"/>
          </a:p>
        </p:txBody>
      </p:sp>
      <p:pic>
        <p:nvPicPr>
          <p:cNvPr id="5" name="Zástupný symbol pro obsah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592183" y="1525114"/>
            <a:ext cx="3067534" cy="5454822"/>
          </a:xfrm>
        </p:spPr>
      </p:pic>
      <p:pic>
        <p:nvPicPr>
          <p:cNvPr id="6" name="Zástupný symbol pro obsah 5"/>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3935290" y="1281274"/>
            <a:ext cx="8256710" cy="4641669"/>
          </a:xfrm>
        </p:spPr>
      </p:pic>
      <p:pic>
        <p:nvPicPr>
          <p:cNvPr id="7" name="Obrázek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69530" y="5414334"/>
            <a:ext cx="3788229" cy="2129626"/>
          </a:xfrm>
          <a:prstGeom prst="rect">
            <a:avLst/>
          </a:prstGeom>
        </p:spPr>
      </p:pic>
    </p:spTree>
    <p:extLst>
      <p:ext uri="{BB962C8B-B14F-4D97-AF65-F5344CB8AC3E}">
        <p14:creationId xmlns:p14="http://schemas.microsoft.com/office/powerpoint/2010/main" val="2573808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1377" y="0"/>
            <a:ext cx="12102353" cy="1690688"/>
          </a:xfrm>
        </p:spPr>
        <p:txBody>
          <a:bodyPr/>
          <a:lstStyle/>
          <a:p>
            <a:pPr algn="ctr"/>
            <a:r>
              <a:rPr lang="cs-CZ" b="1" dirty="0" smtClean="0"/>
              <a:t>Bývalé národní kulturní památky</a:t>
            </a:r>
            <a:endParaRPr lang="cs-CZ" b="1" dirty="0"/>
          </a:p>
        </p:txBody>
      </p:sp>
      <p:sp>
        <p:nvSpPr>
          <p:cNvPr id="3" name="Zástupný symbol pro obsah 2"/>
          <p:cNvSpPr>
            <a:spLocks noGrp="1"/>
          </p:cNvSpPr>
          <p:nvPr>
            <p:ph sz="half" idx="1"/>
          </p:nvPr>
        </p:nvSpPr>
        <p:spPr>
          <a:xfrm>
            <a:off x="-134471" y="1304364"/>
            <a:ext cx="6172200" cy="5661211"/>
          </a:xfrm>
        </p:spPr>
        <p:txBody>
          <a:bodyPr>
            <a:normAutofit fontScale="47500" lnSpcReduction="20000"/>
          </a:bodyPr>
          <a:lstStyle/>
          <a:p>
            <a:r>
              <a:rPr lang="cs-CZ" sz="3800" b="1" dirty="0" smtClean="0"/>
              <a:t>1991</a:t>
            </a:r>
            <a:endParaRPr lang="cs-CZ" sz="3800" b="1" dirty="0"/>
          </a:p>
          <a:p>
            <a:r>
              <a:rPr lang="cs-CZ" sz="3800" dirty="0"/>
              <a:t>Ochrana zrušena nařízením vlády České republiky č. 112/1991 Sb.:</a:t>
            </a:r>
          </a:p>
          <a:p>
            <a:r>
              <a:rPr lang="cs-CZ" sz="3800" dirty="0"/>
              <a:t>Národní dům v Karlíně, Praha</a:t>
            </a:r>
          </a:p>
          <a:p>
            <a:r>
              <a:rPr lang="cs-CZ" sz="3800" dirty="0">
                <a:hlinkClick r:id="rId2" tooltip="Vila Tereza"/>
              </a:rPr>
              <a:t>vila Tereza</a:t>
            </a:r>
            <a:r>
              <a:rPr lang="cs-CZ" sz="3800" dirty="0"/>
              <a:t>, Praha</a:t>
            </a:r>
          </a:p>
          <a:p>
            <a:r>
              <a:rPr lang="cs-CZ" sz="3800" dirty="0"/>
              <a:t>Dělnický dům v </a:t>
            </a:r>
            <a:r>
              <a:rPr lang="cs-CZ" sz="3800" dirty="0">
                <a:hlinkClick r:id="rId3" tooltip="Kladno"/>
              </a:rPr>
              <a:t>Kladně</a:t>
            </a:r>
            <a:r>
              <a:rPr lang="cs-CZ" sz="3800" dirty="0"/>
              <a:t>, Středočeský kraj</a:t>
            </a:r>
          </a:p>
          <a:p>
            <a:r>
              <a:rPr lang="cs-CZ" sz="3800" dirty="0"/>
              <a:t>rodný dům </a:t>
            </a:r>
            <a:r>
              <a:rPr lang="cs-CZ" sz="3800" dirty="0">
                <a:hlinkClick r:id="rId4" tooltip="Antonín Zápotocký"/>
              </a:rPr>
              <a:t>Antonína Zápotockého</a:t>
            </a:r>
            <a:r>
              <a:rPr lang="cs-CZ" sz="3800" dirty="0"/>
              <a:t> v </a:t>
            </a:r>
            <a:r>
              <a:rPr lang="cs-CZ" sz="3800" dirty="0">
                <a:hlinkClick r:id="rId5" tooltip="Zákolany"/>
              </a:rPr>
              <a:t>Zákolanech</a:t>
            </a:r>
            <a:r>
              <a:rPr lang="cs-CZ" sz="3800" dirty="0"/>
              <a:t>, Středočeský kraj</a:t>
            </a:r>
          </a:p>
          <a:p>
            <a:r>
              <a:rPr lang="cs-CZ" sz="3800" dirty="0"/>
              <a:t>restaurace Koloseum v </a:t>
            </a:r>
            <a:r>
              <a:rPr lang="cs-CZ" sz="3800" dirty="0">
                <a:hlinkClick r:id="rId6" tooltip="Liberec"/>
              </a:rPr>
              <a:t>Liberci</a:t>
            </a:r>
            <a:r>
              <a:rPr lang="cs-CZ" sz="3800" dirty="0"/>
              <a:t>, Liberecký kraj</a:t>
            </a:r>
          </a:p>
          <a:p>
            <a:r>
              <a:rPr lang="cs-CZ" sz="3800" dirty="0"/>
              <a:t>rodný dům </a:t>
            </a:r>
            <a:r>
              <a:rPr lang="cs-CZ" sz="3800" dirty="0">
                <a:hlinkClick r:id="rId7" tooltip="Bohumír Šmeral"/>
              </a:rPr>
              <a:t>Bohumíra Šmerala</a:t>
            </a:r>
            <a:r>
              <a:rPr lang="cs-CZ" sz="3800" dirty="0"/>
              <a:t> v </a:t>
            </a:r>
            <a:r>
              <a:rPr lang="cs-CZ" sz="3800" dirty="0">
                <a:hlinkClick r:id="rId8" tooltip="Třebíč"/>
              </a:rPr>
              <a:t>Třebíči</a:t>
            </a:r>
            <a:r>
              <a:rPr lang="cs-CZ" sz="3800" dirty="0"/>
              <a:t>, kraj Vysočina</a:t>
            </a:r>
          </a:p>
          <a:p>
            <a:r>
              <a:rPr lang="cs-CZ" sz="3800" dirty="0"/>
              <a:t>rodný dům </a:t>
            </a:r>
            <a:r>
              <a:rPr lang="cs-CZ" sz="3800" dirty="0">
                <a:hlinkClick r:id="rId9" tooltip="Klement Gottwald"/>
              </a:rPr>
              <a:t>Klementa Gottwalda</a:t>
            </a:r>
            <a:r>
              <a:rPr lang="cs-CZ" sz="3800" dirty="0"/>
              <a:t> v </a:t>
            </a:r>
            <a:r>
              <a:rPr lang="cs-CZ" sz="3800" dirty="0">
                <a:hlinkClick r:id="rId10" tooltip="Dědice (Vyškov)"/>
              </a:rPr>
              <a:t>Dědicích</a:t>
            </a:r>
            <a:r>
              <a:rPr lang="cs-CZ" sz="3800" dirty="0"/>
              <a:t>, Jihomoravský kraj</a:t>
            </a:r>
          </a:p>
          <a:p>
            <a:r>
              <a:rPr lang="cs-CZ" sz="3800" dirty="0"/>
              <a:t>Někdy v roce 1991 byl status odebrán též </a:t>
            </a:r>
            <a:r>
              <a:rPr lang="cs-CZ" sz="3800" dirty="0">
                <a:hlinkClick r:id="rId11" tooltip="Tank číslo 23"/>
              </a:rPr>
              <a:t>památníku sovětských tankistů</a:t>
            </a:r>
            <a:r>
              <a:rPr lang="cs-CZ" sz="3800" dirty="0"/>
              <a:t> v Praze na Smíchově.</a:t>
            </a:r>
          </a:p>
          <a:p>
            <a:r>
              <a:rPr lang="cs-CZ" sz="3800" b="1" dirty="0" smtClean="0"/>
              <a:t>1992</a:t>
            </a:r>
            <a:endParaRPr lang="cs-CZ" sz="3800" b="1" dirty="0"/>
          </a:p>
          <a:p>
            <a:r>
              <a:rPr lang="cs-CZ" sz="3800" dirty="0"/>
              <a:t>Historické centrum města </a:t>
            </a:r>
            <a:r>
              <a:rPr lang="cs-CZ" sz="3800" dirty="0">
                <a:hlinkClick r:id="rId12" tooltip="Tábor"/>
              </a:rPr>
              <a:t>Tábor</a:t>
            </a:r>
            <a:r>
              <a:rPr lang="cs-CZ" sz="3800" dirty="0"/>
              <a:t> – celé staré město včetně tří domů z vilové čtvrti (ochrana zrušena roku 1992)</a:t>
            </a:r>
            <a:r>
              <a:rPr lang="cs-CZ" sz="3800" baseline="30000" dirty="0">
                <a:hlinkClick r:id="rId13"/>
              </a:rPr>
              <a:t>[2]</a:t>
            </a:r>
            <a:r>
              <a:rPr lang="cs-CZ" sz="3800" dirty="0"/>
              <a:t> Vyhlášeno usnesením vlády ČSR č. 251/1962 ze dne 30. 3. 1962, zrušeno nařízením vlády ČR č. 404/1992 Sb. Nařízením vlády ČR č. 404/1992 Sb. byly na NKP povýšeny dosavadní kulturní památky </a:t>
            </a:r>
            <a:r>
              <a:rPr lang="cs-CZ" sz="3800" dirty="0">
                <a:hlinkClick r:id="rId14" tooltip="Stará radnice (Tábor)"/>
              </a:rPr>
              <a:t>Stará radnice</a:t>
            </a:r>
            <a:r>
              <a:rPr lang="cs-CZ" sz="3800" dirty="0"/>
              <a:t> (NKP č. 122) a hrad </a:t>
            </a:r>
            <a:r>
              <a:rPr lang="cs-CZ" sz="3800" dirty="0" err="1">
                <a:hlinkClick r:id="rId15" tooltip="Kotnov"/>
              </a:rPr>
              <a:t>Kotnov</a:t>
            </a:r>
            <a:r>
              <a:rPr lang="cs-CZ" sz="3800" dirty="0"/>
              <a:t> s </a:t>
            </a:r>
            <a:r>
              <a:rPr lang="cs-CZ" sz="3800" dirty="0">
                <a:hlinkClick r:id="rId16" tooltip="Bechyňská brána"/>
              </a:rPr>
              <a:t>Bechyňskou bránou</a:t>
            </a:r>
            <a:r>
              <a:rPr lang="cs-CZ" sz="3800" dirty="0"/>
              <a:t> (NKP č. 123).</a:t>
            </a:r>
          </a:p>
          <a:p>
            <a:endParaRPr lang="cs-CZ" dirty="0"/>
          </a:p>
        </p:txBody>
      </p:sp>
      <p:sp>
        <p:nvSpPr>
          <p:cNvPr id="4" name="Zástupný symbol pro obsah 3"/>
          <p:cNvSpPr>
            <a:spLocks noGrp="1"/>
          </p:cNvSpPr>
          <p:nvPr>
            <p:ph sz="half" idx="2"/>
          </p:nvPr>
        </p:nvSpPr>
        <p:spPr>
          <a:xfrm>
            <a:off x="6252882" y="1519518"/>
            <a:ext cx="5818094" cy="5580529"/>
          </a:xfrm>
        </p:spPr>
        <p:txBody>
          <a:bodyPr>
            <a:normAutofit fontScale="47500" lnSpcReduction="20000"/>
          </a:bodyPr>
          <a:lstStyle/>
          <a:p>
            <a:r>
              <a:rPr lang="cs-CZ" sz="3400" b="1" dirty="0" smtClean="0"/>
              <a:t>1995</a:t>
            </a:r>
            <a:endParaRPr lang="cs-CZ" sz="3400" b="1" dirty="0"/>
          </a:p>
          <a:p>
            <a:r>
              <a:rPr lang="cs-CZ" sz="3400" dirty="0"/>
              <a:t>Ochrana zrušena nařízením vlády České republiky č. 262/1995 Sb.:</a:t>
            </a:r>
          </a:p>
          <a:p>
            <a:r>
              <a:rPr lang="cs-CZ" sz="3400" dirty="0"/>
              <a:t>hostinec U Kaštanu, Praha</a:t>
            </a:r>
          </a:p>
          <a:p>
            <a:r>
              <a:rPr lang="cs-CZ" sz="3400" dirty="0"/>
              <a:t>Lidový dům, Praha</a:t>
            </a:r>
          </a:p>
          <a:p>
            <a:r>
              <a:rPr lang="cs-CZ" sz="3400" dirty="0"/>
              <a:t>spolkový dělnický dům Peklo v </a:t>
            </a:r>
            <a:r>
              <a:rPr lang="cs-CZ" sz="3400" dirty="0">
                <a:hlinkClick r:id="rId17" tooltip="Plzeň"/>
              </a:rPr>
              <a:t>Plzni</a:t>
            </a:r>
            <a:r>
              <a:rPr lang="cs-CZ" sz="3400" dirty="0"/>
              <a:t>, Plzeňský kraj</a:t>
            </a:r>
          </a:p>
          <a:p>
            <a:r>
              <a:rPr lang="cs-CZ" sz="3400" dirty="0"/>
              <a:t>památník hladového pochodu v </a:t>
            </a:r>
            <a:r>
              <a:rPr lang="cs-CZ" sz="3400" dirty="0">
                <a:hlinkClick r:id="rId18" tooltip="Duchcov"/>
              </a:rPr>
              <a:t>Duchcově</a:t>
            </a:r>
            <a:r>
              <a:rPr lang="cs-CZ" sz="3400" dirty="0"/>
              <a:t> , Ústecký kraj (přenesen od viaduktu k zámeckému parku),</a:t>
            </a:r>
            <a:r>
              <a:rPr lang="cs-CZ" sz="3400" baseline="30000" dirty="0">
                <a:hlinkClick r:id="rId19"/>
              </a:rPr>
              <a:t>[3]</a:t>
            </a:r>
            <a:r>
              <a:rPr lang="cs-CZ" sz="3400" dirty="0"/>
              <a:t> zrušena ochrana Duchcovského viaduktu</a:t>
            </a:r>
          </a:p>
          <a:p>
            <a:r>
              <a:rPr lang="cs-CZ" sz="3400" dirty="0"/>
              <a:t>pomník Rumburské vzpoury </a:t>
            </a:r>
            <a:r>
              <a:rPr lang="cs-CZ" sz="3400" i="1" dirty="0"/>
              <a:t>Nepokořený</a:t>
            </a:r>
            <a:r>
              <a:rPr lang="cs-CZ" sz="3400" dirty="0"/>
              <a:t> v </a:t>
            </a:r>
            <a:r>
              <a:rPr lang="cs-CZ" sz="3400" dirty="0">
                <a:hlinkClick r:id="rId20" tooltip="Rumburk"/>
              </a:rPr>
              <a:t>Rumburku</a:t>
            </a:r>
            <a:r>
              <a:rPr lang="cs-CZ" sz="3400" dirty="0"/>
              <a:t>, Ústecký kraj</a:t>
            </a:r>
          </a:p>
          <a:p>
            <a:r>
              <a:rPr lang="cs-CZ" sz="3400" dirty="0"/>
              <a:t>pomník obětem </a:t>
            </a:r>
            <a:r>
              <a:rPr lang="cs-CZ" sz="3400" dirty="0">
                <a:hlinkClick r:id="rId21" tooltip="Svárovská stávka"/>
              </a:rPr>
              <a:t>Svárovské stávky</a:t>
            </a:r>
            <a:r>
              <a:rPr lang="cs-CZ" sz="3400" dirty="0"/>
              <a:t> ve </a:t>
            </a:r>
            <a:r>
              <a:rPr lang="cs-CZ" sz="3400" dirty="0">
                <a:hlinkClick r:id="rId22" tooltip="Velké Hamry"/>
              </a:rPr>
              <a:t>Velkých Hamrech</a:t>
            </a:r>
            <a:r>
              <a:rPr lang="cs-CZ" sz="3400" dirty="0"/>
              <a:t>, Liberecký kraj</a:t>
            </a:r>
          </a:p>
          <a:p>
            <a:r>
              <a:rPr lang="cs-CZ" sz="3400" dirty="0"/>
              <a:t>rodný dům </a:t>
            </a:r>
            <a:r>
              <a:rPr lang="cs-CZ" sz="3400" dirty="0">
                <a:hlinkClick r:id="rId23" tooltip="Josef Hybeš"/>
              </a:rPr>
              <a:t>Josefa </a:t>
            </a:r>
            <a:r>
              <a:rPr lang="cs-CZ" sz="3400" dirty="0" err="1">
                <a:hlinkClick r:id="rId23" tooltip="Josef Hybeš"/>
              </a:rPr>
              <a:t>Hybeše</a:t>
            </a:r>
            <a:r>
              <a:rPr lang="cs-CZ" sz="3400" dirty="0"/>
              <a:t> v </a:t>
            </a:r>
            <a:r>
              <a:rPr lang="cs-CZ" sz="3400" dirty="0">
                <a:hlinkClick r:id="rId24" tooltip="Dašice"/>
              </a:rPr>
              <a:t>Dašicích</a:t>
            </a:r>
            <a:r>
              <a:rPr lang="cs-CZ" sz="3400" dirty="0"/>
              <a:t>, Pardubický kraj</a:t>
            </a:r>
          </a:p>
          <a:p>
            <a:r>
              <a:rPr lang="cs-CZ" sz="3400" dirty="0"/>
              <a:t>památník padlých partyzánů v </a:t>
            </a:r>
            <a:r>
              <a:rPr lang="cs-CZ" sz="3400" dirty="0">
                <a:hlinkClick r:id="rId25" tooltip="Leškovice"/>
              </a:rPr>
              <a:t>Leškovicích</a:t>
            </a:r>
            <a:r>
              <a:rPr lang="cs-CZ" sz="3400" dirty="0"/>
              <a:t>, kraj Vysočina</a:t>
            </a:r>
          </a:p>
          <a:p>
            <a:r>
              <a:rPr lang="cs-CZ" sz="3400" dirty="0"/>
              <a:t>památník slovanského Bratrství v </a:t>
            </a:r>
            <a:r>
              <a:rPr lang="cs-CZ" sz="3400" dirty="0">
                <a:hlinkClick r:id="rId26" tooltip="Mnich (okres Pelhřimov)"/>
              </a:rPr>
              <a:t>Mnichu</a:t>
            </a:r>
            <a:r>
              <a:rPr lang="cs-CZ" sz="3400" dirty="0"/>
              <a:t>, kraj Vysočina</a:t>
            </a:r>
          </a:p>
          <a:p>
            <a:r>
              <a:rPr lang="cs-CZ" sz="3400" dirty="0"/>
              <a:t>rodný dům </a:t>
            </a:r>
            <a:r>
              <a:rPr lang="cs-CZ" sz="3400" dirty="0">
                <a:hlinkClick r:id="rId27" tooltip="Ludvík Svoboda"/>
              </a:rPr>
              <a:t>Ludvíka Svobody</a:t>
            </a:r>
            <a:r>
              <a:rPr lang="cs-CZ" sz="3400" dirty="0"/>
              <a:t> v </a:t>
            </a:r>
            <a:r>
              <a:rPr lang="cs-CZ" sz="3400" dirty="0">
                <a:hlinkClick r:id="rId28" tooltip="Hroznatín"/>
              </a:rPr>
              <a:t>Hroznatíně</a:t>
            </a:r>
            <a:r>
              <a:rPr lang="cs-CZ" sz="3400" dirty="0"/>
              <a:t>, kraj Vysočina</a:t>
            </a:r>
          </a:p>
          <a:p>
            <a:r>
              <a:rPr lang="cs-CZ" sz="3400" dirty="0"/>
              <a:t>pomník obětem </a:t>
            </a:r>
            <a:r>
              <a:rPr lang="cs-CZ" sz="3400" dirty="0" err="1"/>
              <a:t>Frývaldovské</a:t>
            </a:r>
            <a:r>
              <a:rPr lang="cs-CZ" sz="3400" dirty="0"/>
              <a:t> stávky v </a:t>
            </a:r>
            <a:r>
              <a:rPr lang="cs-CZ" sz="3400" dirty="0">
                <a:hlinkClick r:id="rId29" tooltip="Lipová-lázně"/>
              </a:rPr>
              <a:t>Lipové-lázních</a:t>
            </a:r>
            <a:r>
              <a:rPr lang="cs-CZ" sz="3400" dirty="0"/>
              <a:t>, Olomoucký kraj</a:t>
            </a:r>
          </a:p>
          <a:p>
            <a:r>
              <a:rPr lang="cs-CZ" sz="3400" dirty="0">
                <a:hlinkClick r:id="rId30" tooltip="Národní památník II. světové války"/>
              </a:rPr>
              <a:t>pomník Ostravské operace</a:t>
            </a:r>
            <a:r>
              <a:rPr lang="cs-CZ" sz="3400" dirty="0"/>
              <a:t> v </a:t>
            </a:r>
            <a:r>
              <a:rPr lang="cs-CZ" sz="3400" dirty="0">
                <a:hlinkClick r:id="rId31" tooltip="Hrabyně"/>
              </a:rPr>
              <a:t>Hrabyni</a:t>
            </a:r>
            <a:r>
              <a:rPr lang="cs-CZ" sz="3400" dirty="0"/>
              <a:t>, Moravskoslezský kraj</a:t>
            </a:r>
          </a:p>
          <a:p>
            <a:endParaRPr lang="cs-CZ" dirty="0"/>
          </a:p>
        </p:txBody>
      </p:sp>
    </p:spTree>
    <p:extLst>
      <p:ext uri="{BB962C8B-B14F-4D97-AF65-F5344CB8AC3E}">
        <p14:creationId xmlns:p14="http://schemas.microsoft.com/office/powerpoint/2010/main" val="4292459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76" y="107576"/>
            <a:ext cx="12084424" cy="1519518"/>
          </a:xfrm>
        </p:spPr>
        <p:txBody>
          <a:bodyPr/>
          <a:lstStyle/>
          <a:p>
            <a:pPr algn="ctr"/>
            <a:r>
              <a:rPr lang="cs-CZ" b="1" dirty="0" smtClean="0"/>
              <a:t>Česko-německá deklarace</a:t>
            </a:r>
            <a:endParaRPr lang="cs-CZ" b="1" dirty="0"/>
          </a:p>
        </p:txBody>
      </p:sp>
      <p:sp>
        <p:nvSpPr>
          <p:cNvPr id="3" name="Zástupný symbol pro obsah 2"/>
          <p:cNvSpPr>
            <a:spLocks noGrp="1"/>
          </p:cNvSpPr>
          <p:nvPr>
            <p:ph idx="1"/>
          </p:nvPr>
        </p:nvSpPr>
        <p:spPr>
          <a:xfrm>
            <a:off x="522513" y="1149530"/>
            <a:ext cx="11504023" cy="5708469"/>
          </a:xfrm>
        </p:spPr>
        <p:txBody>
          <a:bodyPr>
            <a:normAutofit fontScale="77500" lnSpcReduction="20000"/>
          </a:bodyPr>
          <a:lstStyle/>
          <a:p>
            <a:r>
              <a:rPr lang="cs-CZ" b="1" dirty="0"/>
              <a:t>Česko-německá deklarace</a:t>
            </a:r>
            <a:r>
              <a:rPr lang="cs-CZ" dirty="0"/>
              <a:t> je zkrácený název pro </a:t>
            </a:r>
            <a:r>
              <a:rPr lang="cs-CZ" b="1" dirty="0"/>
              <a:t>Česko-německou deklaraci o vzájemných vztazích a jejich budoucím rozvoji</a:t>
            </a:r>
            <a:r>
              <a:rPr lang="cs-CZ" dirty="0"/>
              <a:t>, podepsanou 21. ledna </a:t>
            </a:r>
            <a:r>
              <a:rPr lang="cs-CZ" dirty="0">
                <a:hlinkClick r:id="rId2" tooltip="1997"/>
              </a:rPr>
              <a:t>1997</a:t>
            </a:r>
            <a:r>
              <a:rPr lang="cs-CZ" dirty="0"/>
              <a:t>. Za </a:t>
            </a:r>
            <a:r>
              <a:rPr lang="cs-CZ" dirty="0">
                <a:hlinkClick r:id="rId3" tooltip="Česko"/>
              </a:rPr>
              <a:t>Česko</a:t>
            </a:r>
            <a:r>
              <a:rPr lang="cs-CZ" dirty="0"/>
              <a:t> deklaraci podepsal předseda vlády </a:t>
            </a:r>
            <a:r>
              <a:rPr lang="cs-CZ" dirty="0">
                <a:hlinkClick r:id="rId4" tooltip="Václav Klaus"/>
              </a:rPr>
              <a:t>Václav Klaus</a:t>
            </a:r>
            <a:r>
              <a:rPr lang="cs-CZ" dirty="0"/>
              <a:t> a ministr zahraničních věcí </a:t>
            </a:r>
            <a:r>
              <a:rPr lang="cs-CZ" dirty="0">
                <a:hlinkClick r:id="rId5" tooltip="Josef Zieleniec"/>
              </a:rPr>
              <a:t>Josef Zieleniec</a:t>
            </a:r>
            <a:r>
              <a:rPr lang="cs-CZ" dirty="0"/>
              <a:t>, za </a:t>
            </a:r>
            <a:r>
              <a:rPr lang="cs-CZ" dirty="0">
                <a:hlinkClick r:id="rId6" tooltip="Německo"/>
              </a:rPr>
              <a:t>Německo</a:t>
            </a:r>
            <a:r>
              <a:rPr lang="cs-CZ" dirty="0"/>
              <a:t> spolkový kancléř </a:t>
            </a:r>
            <a:r>
              <a:rPr lang="cs-CZ" dirty="0">
                <a:hlinkClick r:id="rId7" tooltip="Helmut Kohl"/>
              </a:rPr>
              <a:t>Helmut Kohl</a:t>
            </a:r>
            <a:r>
              <a:rPr lang="cs-CZ" dirty="0"/>
              <a:t> a spolkový ministr zahraničí </a:t>
            </a:r>
            <a:r>
              <a:rPr lang="cs-CZ" dirty="0">
                <a:hlinkClick r:id="rId8" tooltip="Klaus Kinkel"/>
              </a:rPr>
              <a:t>Klaus </a:t>
            </a:r>
            <a:r>
              <a:rPr lang="cs-CZ" dirty="0" err="1">
                <a:hlinkClick r:id="rId8" tooltip="Klaus Kinkel"/>
              </a:rPr>
              <a:t>Kinkel</a:t>
            </a:r>
            <a:r>
              <a:rPr lang="cs-CZ" dirty="0"/>
              <a:t>. Cílem deklarace bylo zlepšit vztahy mezi oběma zeměmi a zmírnit napětí mající příčiny ještě ve </a:t>
            </a:r>
            <a:r>
              <a:rPr lang="cs-CZ" dirty="0">
                <a:hlinkClick r:id="rId9" tooltip="Druhá světová válka"/>
              </a:rPr>
              <a:t>druhé světové válce</a:t>
            </a:r>
            <a:r>
              <a:rPr lang="cs-CZ" dirty="0"/>
              <a:t>.</a:t>
            </a:r>
          </a:p>
          <a:p>
            <a:r>
              <a:rPr lang="cs-CZ" dirty="0" smtClean="0"/>
              <a:t>Deklarace </a:t>
            </a:r>
            <a:r>
              <a:rPr lang="cs-CZ" dirty="0"/>
              <a:t>má úvod a osm oddílů. V úvodu se obě strany odkazují na bohaté kulturní dědictví a odmítají řešení starých křivd pomocí křivd nových. V prvním oddílu prohlašují, že sdílejí stejné demokratické hodnoty a potřebu se jasně postavit k minulosti. V druhém oddílu Německo přiznává svou odpovědnost za následky, které přinesla politika </a:t>
            </a:r>
            <a:r>
              <a:rPr lang="cs-CZ" dirty="0">
                <a:hlinkClick r:id="rId10" tooltip="Nacismus"/>
              </a:rPr>
              <a:t>nacistického</a:t>
            </a:r>
            <a:r>
              <a:rPr lang="cs-CZ" dirty="0"/>
              <a:t> Německa. V třetím oddílu Česká strana lituje, že poválečným vyháněním, jakož i </a:t>
            </a:r>
            <a:r>
              <a:rPr lang="cs-CZ" dirty="0">
                <a:hlinkClick r:id="rId11" tooltip="Vysídlení Němců z Československa"/>
              </a:rPr>
              <a:t>nuceným vysídlením sudetských Němců</a:t>
            </a:r>
            <a:r>
              <a:rPr lang="cs-CZ" dirty="0"/>
              <a:t> z tehdejšího Československa, vyvlastňováním a odnímáním občanství bylo způsobeno mnoho utrpení a křivd (v německé verzi </a:t>
            </a:r>
            <a:r>
              <a:rPr lang="cs-CZ" dirty="0" err="1"/>
              <a:t>Unrecht</a:t>
            </a:r>
            <a:r>
              <a:rPr lang="cs-CZ" dirty="0"/>
              <a:t> – bezpráví) nevinným lidem, a Česká strana lituje nepotrestání excesů, které při vysídlování proběhly.</a:t>
            </a:r>
          </a:p>
          <a:p>
            <a:r>
              <a:rPr lang="cs-CZ" dirty="0"/>
              <a:t>Ve čtvrtém oddílu obě strany prohlašují spáchané křivdy za problém minulosti a přiznávají druhé straně mít právo na odlišný názor na události v minulosti. Tato pasáž, přestože je dílem kompromisu, patří v obou zemích mezi nejkontroverznější – německá strana totiž odmítla přistoupit na český požadavek a neprohlásila </a:t>
            </a:r>
            <a:r>
              <a:rPr lang="cs-CZ" dirty="0">
                <a:hlinkClick r:id="rId12" tooltip="Mnichovská dohoda"/>
              </a:rPr>
              <a:t>Mnichovskou dohodu</a:t>
            </a:r>
            <a:r>
              <a:rPr lang="cs-CZ" dirty="0"/>
              <a:t> za neplatnou od samého počátku (jako to již dříve učinila Francie a Itálie), nicméně přiznává České republice právo dohodu za neplatnou od počátku považovat. Mezi sudetoněmeckými organizacemi, usilujícími o další odškodnění za odsun, naopak vyvolala ostrý nesouhlas věta, že </a:t>
            </a:r>
            <a:r>
              <a:rPr lang="cs-CZ" i="1" dirty="0"/>
              <a:t>křivdy patří minulosti</a:t>
            </a:r>
            <a:r>
              <a:rPr lang="cs-CZ" dirty="0"/>
              <a:t>.</a:t>
            </a:r>
          </a:p>
          <a:p>
            <a:endParaRPr lang="cs-CZ" dirty="0"/>
          </a:p>
        </p:txBody>
      </p:sp>
    </p:spTree>
    <p:extLst>
      <p:ext uri="{BB962C8B-B14F-4D97-AF65-F5344CB8AC3E}">
        <p14:creationId xmlns:p14="http://schemas.microsoft.com/office/powerpoint/2010/main" val="13274327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29235" y="-147918"/>
            <a:ext cx="10515600" cy="1206594"/>
          </a:xfrm>
        </p:spPr>
        <p:txBody>
          <a:bodyPr/>
          <a:lstStyle/>
          <a:p>
            <a:pPr algn="ctr"/>
            <a:r>
              <a:rPr lang="cs-CZ" b="1" dirty="0" smtClean="0"/>
              <a:t>Spor o katedrálu</a:t>
            </a:r>
            <a:endParaRPr lang="cs-CZ" b="1" dirty="0"/>
          </a:p>
        </p:txBody>
      </p:sp>
      <p:sp>
        <p:nvSpPr>
          <p:cNvPr id="3" name="Zástupný symbol pro obsah 2"/>
          <p:cNvSpPr>
            <a:spLocks noGrp="1"/>
          </p:cNvSpPr>
          <p:nvPr>
            <p:ph idx="1"/>
          </p:nvPr>
        </p:nvSpPr>
        <p:spPr>
          <a:xfrm>
            <a:off x="-17929" y="658907"/>
            <a:ext cx="12192000" cy="6199093"/>
          </a:xfrm>
        </p:spPr>
        <p:txBody>
          <a:bodyPr>
            <a:noAutofit/>
          </a:bodyPr>
          <a:lstStyle/>
          <a:p>
            <a:r>
              <a:rPr lang="cs-CZ" dirty="0" smtClean="0"/>
              <a:t>2010 – po 17 letech sporu dohoda</a:t>
            </a:r>
          </a:p>
          <a:p>
            <a:r>
              <a:rPr lang="cs-CZ" sz="3200" dirty="0" smtClean="0"/>
              <a:t>O chrám svatého Víta na Pražském hradě se od května 2010 dělí jak katolická církev, tak správa Pražského hradu. Podpisem nové smlouvy mezi kanceláří prezidenta republiky a metropolitní kapitulou chrámu svatého Víta končí sedmnáct let trvající spor o to, komu katedrála patří.</a:t>
            </a:r>
          </a:p>
          <a:p>
            <a:r>
              <a:rPr lang="cs-CZ" sz="3200" dirty="0" smtClean="0"/>
              <a:t>„Obě strany se dohodly, že katedrála není jen objekt liturgický, náboženský, ale že má i svůj kulturní aspekt a mnohé další a že je skutečně vzácná i pro lidi, kteří nejsou věřící a že by bylo záhodno o ní společně pečovat,“ vyjádřilo se  arcibiskupství pražské</a:t>
            </a:r>
          </a:p>
          <a:p>
            <a:r>
              <a:rPr lang="cs-CZ" sz="3200" dirty="0" smtClean="0"/>
              <a:t>Katolická církev odstoupila od ústavní stížnosti, kterou před rokem podala k brněnskému Ústavnímu soud. Důvodem byl tehdejší rozsudek Nejvyššího soudu, že pražská katedrála patří českému státu. Potvrdil to jak arcibiskup Dominik </a:t>
            </a:r>
            <a:r>
              <a:rPr lang="cs-CZ" sz="3200" dirty="0" err="1" smtClean="0"/>
              <a:t>Duka</a:t>
            </a:r>
            <a:r>
              <a:rPr lang="cs-CZ" sz="3200" dirty="0" smtClean="0"/>
              <a:t>, tak český prezident při podpisu dohody o úpravě vzájemných vztahů při péči o Chrám svatého Víta.</a:t>
            </a:r>
            <a:endParaRPr lang="cs-CZ" sz="3200" dirty="0"/>
          </a:p>
        </p:txBody>
      </p:sp>
    </p:spTree>
    <p:extLst>
      <p:ext uri="{BB962C8B-B14F-4D97-AF65-F5344CB8AC3E}">
        <p14:creationId xmlns:p14="http://schemas.microsoft.com/office/powerpoint/2010/main" val="6810734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0" y="201706"/>
            <a:ext cx="12192000" cy="1156446"/>
          </a:xfrm>
        </p:spPr>
        <p:txBody>
          <a:bodyPr>
            <a:normAutofit fontScale="90000"/>
          </a:bodyPr>
          <a:lstStyle/>
          <a:p>
            <a:r>
              <a:rPr lang="cs-CZ" b="1" dirty="0" smtClean="0"/>
              <a:t>Státní svátky, ostatní svátky (14 ve 13 dnech</a:t>
            </a:r>
            <a:r>
              <a:rPr lang="cs-CZ" b="1" dirty="0" smtClean="0"/>
              <a:t>) – dnešní stav</a:t>
            </a:r>
            <a:r>
              <a:rPr lang="cs-CZ" sz="1200" b="1" dirty="0" smtClean="0"/>
              <a:t/>
            </a:r>
            <a:br>
              <a:rPr lang="cs-CZ" sz="1200" b="1" dirty="0" smtClean="0"/>
            </a:br>
            <a:r>
              <a:rPr lang="cs-CZ" sz="1800" dirty="0" smtClean="0"/>
              <a:t>Státní svátky (na rozdíl od .ostatních svátků) „mají připomínat občanům tradice, ušlechtilé cíle a dějinné zvraty, na nichž je budována česká státnost</a:t>
            </a:r>
            <a:endParaRPr lang="cs-CZ" sz="1800" b="1" dirty="0"/>
          </a:p>
        </p:txBody>
      </p:sp>
      <p:sp>
        <p:nvSpPr>
          <p:cNvPr id="4" name="Zástupný symbol pro obsah 3"/>
          <p:cNvSpPr>
            <a:spLocks noGrp="1"/>
          </p:cNvSpPr>
          <p:nvPr>
            <p:ph sz="half" idx="2"/>
          </p:nvPr>
        </p:nvSpPr>
        <p:spPr>
          <a:xfrm>
            <a:off x="121024" y="1358152"/>
            <a:ext cx="5876552" cy="5499847"/>
          </a:xfrm>
        </p:spPr>
        <p:txBody>
          <a:bodyPr>
            <a:normAutofit fontScale="92500" lnSpcReduction="10000"/>
          </a:bodyPr>
          <a:lstStyle/>
          <a:p>
            <a:endParaRPr lang="cs-CZ" dirty="0" smtClean="0"/>
          </a:p>
          <a:p>
            <a:r>
              <a:rPr lang="cs-CZ" b="1" u="sng" dirty="0" smtClean="0"/>
              <a:t>Státní svátky:</a:t>
            </a:r>
          </a:p>
          <a:p>
            <a:endParaRPr lang="cs-CZ" dirty="0" smtClean="0"/>
          </a:p>
          <a:p>
            <a:r>
              <a:rPr lang="cs-CZ" dirty="0" smtClean="0"/>
              <a:t>1. 1. Den obnovy samostatného českého státu </a:t>
            </a:r>
          </a:p>
          <a:p>
            <a:r>
              <a:rPr lang="cs-CZ" dirty="0" smtClean="0"/>
              <a:t>8. 5. Den vítězství </a:t>
            </a:r>
          </a:p>
          <a:p>
            <a:r>
              <a:rPr lang="cs-CZ" dirty="0" smtClean="0"/>
              <a:t>5. 7. Den slovanských věrozvěstů </a:t>
            </a:r>
          </a:p>
          <a:p>
            <a:r>
              <a:rPr lang="cs-CZ" dirty="0" smtClean="0"/>
              <a:t>6. 7. Den upálení mistra Jana Husa </a:t>
            </a:r>
          </a:p>
          <a:p>
            <a:r>
              <a:rPr lang="cs-CZ" dirty="0" smtClean="0"/>
              <a:t>28. 9. Den české státnosti</a:t>
            </a:r>
          </a:p>
          <a:p>
            <a:r>
              <a:rPr lang="cs-CZ" dirty="0" smtClean="0"/>
              <a:t>28. 10. Den vzniku samostatného československého státu </a:t>
            </a:r>
          </a:p>
          <a:p>
            <a:r>
              <a:rPr lang="cs-CZ" dirty="0" smtClean="0"/>
              <a:t>17. 11. Den boje za svobodu a demokracii </a:t>
            </a:r>
          </a:p>
          <a:p>
            <a:endParaRPr lang="cs-CZ" dirty="0"/>
          </a:p>
        </p:txBody>
      </p:sp>
      <p:sp>
        <p:nvSpPr>
          <p:cNvPr id="6" name="Zástupný symbol pro obsah 5"/>
          <p:cNvSpPr>
            <a:spLocks noGrp="1"/>
          </p:cNvSpPr>
          <p:nvPr>
            <p:ph sz="quarter" idx="4"/>
          </p:nvPr>
        </p:nvSpPr>
        <p:spPr>
          <a:xfrm>
            <a:off x="6158754" y="1690688"/>
            <a:ext cx="6033246" cy="5301783"/>
          </a:xfrm>
        </p:spPr>
        <p:txBody>
          <a:bodyPr>
            <a:normAutofit/>
          </a:bodyPr>
          <a:lstStyle/>
          <a:p>
            <a:pPr>
              <a:buFontTx/>
              <a:buChar char="-"/>
            </a:pPr>
            <a:r>
              <a:rPr lang="cs-CZ" b="1" u="sng" dirty="0" smtClean="0"/>
              <a:t>Ostatní svátky</a:t>
            </a:r>
          </a:p>
          <a:p>
            <a:pPr marL="0" indent="0">
              <a:buNone/>
            </a:pPr>
            <a:endParaRPr lang="cs-CZ" b="1" u="sng" dirty="0" smtClean="0"/>
          </a:p>
          <a:p>
            <a:r>
              <a:rPr lang="cs-CZ" dirty="0" smtClean="0"/>
              <a:t>1. 1.  Nový rok</a:t>
            </a:r>
          </a:p>
          <a:p>
            <a:r>
              <a:rPr lang="cs-CZ" dirty="0" smtClean="0"/>
              <a:t>19. 4. Velký pátek</a:t>
            </a:r>
          </a:p>
          <a:p>
            <a:r>
              <a:rPr lang="cs-CZ" dirty="0" smtClean="0"/>
              <a:t>22. 4. Velikonoční pondělí</a:t>
            </a:r>
          </a:p>
          <a:p>
            <a:r>
              <a:rPr lang="cs-CZ" dirty="0" smtClean="0"/>
              <a:t>1. 5. Svátek práce </a:t>
            </a:r>
          </a:p>
          <a:p>
            <a:r>
              <a:rPr lang="cs-CZ" dirty="0" smtClean="0"/>
              <a:t>24. 12. Štědrý den </a:t>
            </a:r>
          </a:p>
          <a:p>
            <a:r>
              <a:rPr lang="cs-CZ" dirty="0" smtClean="0"/>
              <a:t>25. 12. 1. svátek vánoční </a:t>
            </a:r>
          </a:p>
          <a:p>
            <a:r>
              <a:rPr lang="cs-CZ" dirty="0" smtClean="0"/>
              <a:t>26. 12. 2. svátek vánoční </a:t>
            </a:r>
            <a:endParaRPr lang="cs-CZ" dirty="0"/>
          </a:p>
        </p:txBody>
      </p:sp>
    </p:spTree>
    <p:extLst>
      <p:ext uri="{BB962C8B-B14F-4D97-AF65-F5344CB8AC3E}">
        <p14:creationId xmlns:p14="http://schemas.microsoft.com/office/powerpoint/2010/main" val="19814984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Státní svátky za první republiky</a:t>
            </a:r>
            <a:endParaRPr lang="cs-CZ" dirty="0"/>
          </a:p>
        </p:txBody>
      </p:sp>
      <p:sp>
        <p:nvSpPr>
          <p:cNvPr id="3" name="Zástupný symbol pro obsah 2"/>
          <p:cNvSpPr>
            <a:spLocks noGrp="1"/>
          </p:cNvSpPr>
          <p:nvPr>
            <p:ph idx="1"/>
          </p:nvPr>
        </p:nvSpPr>
        <p:spPr>
          <a:xfrm>
            <a:off x="1" y="1079863"/>
            <a:ext cx="12061370" cy="5778137"/>
          </a:xfrm>
        </p:spPr>
        <p:txBody>
          <a:bodyPr>
            <a:normAutofit fontScale="77500" lnSpcReduction="20000"/>
          </a:bodyPr>
          <a:lstStyle/>
          <a:p>
            <a:endParaRPr lang="cs-CZ" dirty="0" smtClean="0"/>
          </a:p>
          <a:p>
            <a:r>
              <a:rPr lang="cs-CZ" dirty="0" err="1" smtClean="0"/>
              <a:t>Úprávu</a:t>
            </a:r>
            <a:r>
              <a:rPr lang="cs-CZ" dirty="0" smtClean="0"/>
              <a:t> st. svátků </a:t>
            </a:r>
            <a:r>
              <a:rPr lang="cs-CZ" dirty="0" smtClean="0"/>
              <a:t> </a:t>
            </a:r>
            <a:r>
              <a:rPr lang="cs-CZ" dirty="0" smtClean="0"/>
              <a:t>přinesl zákon č. 555/1919 Sb., který prohlásil za státní svátek den 28.října.</a:t>
            </a:r>
          </a:p>
          <a:p>
            <a:r>
              <a:rPr lang="cs-CZ" dirty="0" smtClean="0"/>
              <a:t>V praxi byly zachovávány i svátky 1. května (jehož slavení bylo uzákoněno usnesením vlády z 27.</a:t>
            </a:r>
          </a:p>
          <a:p>
            <a:r>
              <a:rPr lang="cs-CZ" dirty="0" smtClean="0"/>
              <a:t>března 1919) a 6. července. Klid práce v těchto dnech byl v obchodu, průmyslu a v živnostech</a:t>
            </a:r>
          </a:p>
          <a:p>
            <a:r>
              <a:rPr lang="cs-CZ" dirty="0" smtClean="0"/>
              <a:t>upraven většinou v rámci kolektivních smluv.</a:t>
            </a:r>
          </a:p>
          <a:p>
            <a:r>
              <a:rPr lang="cs-CZ" dirty="0" smtClean="0"/>
              <a:t>Tento stav se v roce 1925 pokusil napravit zákon č. 65/1925 Sb., který v §1 stanovil, že „</a:t>
            </a:r>
            <a:r>
              <a:rPr lang="cs-CZ" dirty="0" err="1" smtClean="0"/>
              <a:t>Posavadní</a:t>
            </a:r>
            <a:r>
              <a:rPr lang="cs-CZ" dirty="0" smtClean="0"/>
              <a:t> předpisy o svátcích platí s výhradou ustanovení § 4 pro tyto dny: 1. leden, 6. leden, Nanebevstoupení Páně, Božího Těla, 29. červen, 15. srpen, 1. listopad, 8. prosinec a 25. prosinec.“ Zmiňovaný § 4 tohoto zákona vztahoval na výše vypočtené svátky, pokud šlo o „veřejné úřady, ústavy, podniky a školy veřejné, jakož i školy s právem veřejnosti“ ustanovení o klidu nedělním (podle dnešní zákonné terminologie by šlo o dny pracovního klidu). Vládě však bylo ponecháno oprávnění stanovit pro veřejné podniky v zájmu jejich nerušeného provozu výjimku. Vedle uvedených svátků zákon upravoval i státní svátek 28. října. Zákon č. 65/1925 Sb. byl zrušen zákonem č. 248/1946 Sb., který za státem uznané svátky prohlásil: „Nový rok (1. leden), Sv. tří králů (6. leden), Velký pátek, pondělí velikonoční, Nanebevstoupení Páně, pondělí svatodušní, Božího Těla, Sv. apoštolů Petra a Pavla (29. červen), Nanebevzetí Panny Marie (15. srpen), Všech Svatých (1. listopad), Neposkvrněného Početí Panny Marie (8. prosinec), Hod Boží vánoční (25. prosinec) a druhý svátek vánoční (26. prosinec)“. Památnými dny byly: „7. březen podle zákona ze dne 7. března 1946, č. 52 Sb. (narozeniny presidenta Osvoboditele T. G. Masaryka), 1. květen (svátek práce), 5. červenec (sv. Cyrila a Metoděje), 6. červenec (mistra Jana Husa), 28. září (knížete sv. Václava) a 28. října jakožto státní svátek podle zákona ze dne 14. října 1919, č. 555 Sb.“ Jak na státem uznané svátky, tak na památné dny zákon vztahoval ustanovení o nedělích.</a:t>
            </a:r>
            <a:endParaRPr lang="cs-CZ" dirty="0"/>
          </a:p>
        </p:txBody>
      </p:sp>
    </p:spTree>
    <p:extLst>
      <p:ext uri="{BB962C8B-B14F-4D97-AF65-F5344CB8AC3E}">
        <p14:creationId xmlns:p14="http://schemas.microsoft.com/office/powerpoint/2010/main" val="563836554"/>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461</TotalTime>
  <Words>6802</Words>
  <Application>Microsoft Office PowerPoint</Application>
  <PresentationFormat>Širokoúhlá obrazovka</PresentationFormat>
  <Paragraphs>121</Paragraphs>
  <Slides>22</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22</vt:i4>
      </vt:variant>
    </vt:vector>
  </HeadingPairs>
  <TitlesOfParts>
    <vt:vector size="28" baseType="lpstr">
      <vt:lpstr>Arial</vt:lpstr>
      <vt:lpstr>Calibri</vt:lpstr>
      <vt:lpstr>Calibri Light</vt:lpstr>
      <vt:lpstr>karma</vt:lpstr>
      <vt:lpstr>Open Sans</vt:lpstr>
      <vt:lpstr>Motiv Office</vt:lpstr>
      <vt:lpstr>Zákonodárci k dějinám.  Návrhy a usnesení s historickou problematikou v legislativním procesu a jednání Poslanecké sněmovny po roce 1989.</vt:lpstr>
      <vt:lpstr>Rozpuštění Varšavské smlouvy</vt:lpstr>
      <vt:lpstr>Smlouva o  přátelství a spolupráci s Ruskem</vt:lpstr>
      <vt:lpstr>Maršál KONĚV – Praha Bubeneč –osvoboditel a okupant</vt:lpstr>
      <vt:lpstr>Bývalé národní kulturní památky</vt:lpstr>
      <vt:lpstr>Česko-německá deklarace</vt:lpstr>
      <vt:lpstr>Spor o katedrálu</vt:lpstr>
      <vt:lpstr>Státní svátky, ostatní svátky (14 ve 13 dnech) – dnešní stav Státní svátky (na rozdíl od .ostatních svátků) „mají připomínat občanům tradice, ušlechtilé cíle a dějinné zvraty, na nichž je budována česká státnost</vt:lpstr>
      <vt:lpstr>Státní svátky za první republiky</vt:lpstr>
      <vt:lpstr>Po roce 1948</vt:lpstr>
      <vt:lpstr>Po roce 1989 </vt:lpstr>
      <vt:lpstr>Samostatná ČR </vt:lpstr>
      <vt:lpstr>Prezentace aplikace PowerPoint</vt:lpstr>
      <vt:lpstr>Sv. Václav aneb Den české státnosti</vt:lpstr>
      <vt:lpstr>Prezentace aplikace PowerPoint</vt:lpstr>
      <vt:lpstr>Prezentace aplikace PowerPoint</vt:lpstr>
      <vt:lpstr>Prezentace aplikace PowerPoint</vt:lpstr>
      <vt:lpstr>Prezentace aplikace PowerPoint</vt:lpstr>
      <vt:lpstr>Duben 2017 – odsouzení genocidy Arménů</vt:lpstr>
      <vt:lpstr>Prezentace aplikace PowerPoint</vt:lpstr>
      <vt:lpstr>Státní svátek – 8. květen – DEN VÍTĚZSTVÍ</vt:lpstr>
      <vt:lpstr>Prezentace aplikace PowerPoint</vt:lpstr>
    </vt:vector>
  </TitlesOfParts>
  <Company>Parlament CR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Jiří Mihola</dc:creator>
  <cp:lastModifiedBy>Jiří Mihola</cp:lastModifiedBy>
  <cp:revision>16</cp:revision>
  <dcterms:created xsi:type="dcterms:W3CDTF">2019-11-18T22:16:08Z</dcterms:created>
  <dcterms:modified xsi:type="dcterms:W3CDTF">2021-01-20T23:16:13Z</dcterms:modified>
</cp:coreProperties>
</file>