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954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08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60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41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67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0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76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47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9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7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5018-26DE-477C-8C8B-E76669955C26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79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45018-26DE-477C-8C8B-E76669955C26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4CEE0-B9DD-4FB4-8E62-B5BB4EC644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985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KRITIKA PRAMENŮ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Jiří  MIHOLA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15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INTERPRETACE A SYNTÉZA</a:t>
            </a:r>
            <a:r>
              <a:rPr lang="cs-CZ" b="1" u="sng" dirty="0" smtClean="0"/>
              <a:t/>
            </a:r>
            <a:br>
              <a:rPr lang="cs-CZ" b="1" u="sng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79" y="1515291"/>
            <a:ext cx="11930743" cy="541673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výklad</a:t>
            </a:r>
            <a:r>
              <a:rPr lang="cs-CZ" dirty="0"/>
              <a:t>, osvětlení zpráv, které získal historik o předmětu během bádání – cílem je zachycení a pochopení všechno, co nám může pramen o své době vypovědět. </a:t>
            </a:r>
          </a:p>
          <a:p>
            <a:pPr lvl="0"/>
            <a:r>
              <a:rPr lang="cs-CZ" dirty="0"/>
              <a:t>Interpretace hmotných a obrazových pramenů je úzce spojena s kritikou – je třeba především vyjasnit místo a funkci v jejich době (hl. </a:t>
            </a:r>
            <a:r>
              <a:rPr lang="cs-CZ" dirty="0" err="1"/>
              <a:t>kunshistorici</a:t>
            </a:r>
            <a:r>
              <a:rPr lang="cs-CZ" dirty="0"/>
              <a:t> či archeologové</a:t>
            </a:r>
            <a:r>
              <a:rPr lang="cs-CZ" dirty="0" smtClean="0"/>
              <a:t>)</a:t>
            </a:r>
            <a:r>
              <a:rPr lang="cs-CZ" dirty="0"/>
              <a:t> </a:t>
            </a:r>
          </a:p>
          <a:p>
            <a:pPr lvl="0"/>
            <a:r>
              <a:rPr lang="cs-CZ" dirty="0"/>
              <a:t>těžiště </a:t>
            </a:r>
            <a:r>
              <a:rPr lang="cs-CZ" dirty="0" err="1"/>
              <a:t>hist</a:t>
            </a:r>
            <a:r>
              <a:rPr lang="cs-CZ" dirty="0"/>
              <a:t>. práce – interpretace písem. pramenů – několik fází</a:t>
            </a:r>
          </a:p>
          <a:p>
            <a:pPr lvl="0"/>
            <a:r>
              <a:rPr lang="cs-CZ" dirty="0"/>
              <a:t>přesné přečtení (k tomu zapotřebí dobrá znalost dobového písma, též zkratky, znaménka – nejen latinka, ale hlaholice a cyrilice</a:t>
            </a:r>
          </a:p>
          <a:p>
            <a:r>
              <a:rPr lang="cs-CZ" dirty="0"/>
              <a:t>Švabach – v něm knižní písma, kurent- psané písmo – v některých dokumentech-kombinace</a:t>
            </a:r>
          </a:p>
          <a:p>
            <a:pPr lvl="0"/>
            <a:r>
              <a:rPr lang="cs-CZ" dirty="0"/>
              <a:t>u tištěných textů – opět různá písma, vazba, mnohočetnost zkratek atd.!</a:t>
            </a:r>
          </a:p>
          <a:p>
            <a:pPr lvl="0"/>
            <a:r>
              <a:rPr lang="cs-CZ" dirty="0"/>
              <a:t>filologická interpretace – správně chápat a vysvětlovat smysl slov – zabývá se tím SÉMANTIKA – věda o významu slov a jejich změnách </a:t>
            </a:r>
          </a:p>
          <a:p>
            <a:pPr lvl="0"/>
            <a:r>
              <a:rPr lang="cs-CZ" dirty="0"/>
              <a:t>význam slov se posouvá, jiný význam ve středověku a starověku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135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629" y="217714"/>
            <a:ext cx="11948160" cy="6640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b="1" u="sng" dirty="0"/>
              <a:t>Základní pomůcky pro interpretaci: </a:t>
            </a:r>
            <a:endParaRPr lang="cs-CZ" dirty="0"/>
          </a:p>
          <a:p>
            <a:pPr lvl="0"/>
            <a:r>
              <a:rPr lang="cs-CZ" dirty="0"/>
              <a:t>Jazykové slovníky, encyklopedie (cizojazyčné)</a:t>
            </a:r>
          </a:p>
          <a:p>
            <a:pPr lvl="0"/>
            <a:r>
              <a:rPr lang="cs-CZ" dirty="0"/>
              <a:t>pro staročeštinu – Slovníček staré češtiny Fr. Šimka</a:t>
            </a:r>
          </a:p>
          <a:p>
            <a:pPr lvl="0"/>
            <a:r>
              <a:rPr lang="cs-CZ" dirty="0"/>
              <a:t>dále zvláštní slovníky pro ETYMOLOGII – vznik a vývoj českých slov</a:t>
            </a:r>
          </a:p>
          <a:p>
            <a:pPr lvl="0"/>
            <a:r>
              <a:rPr lang="cs-CZ" dirty="0"/>
              <a:t>Slovník spisovného jazyka českého</a:t>
            </a:r>
          </a:p>
          <a:p>
            <a:pPr lvl="0"/>
            <a:r>
              <a:rPr lang="cs-CZ" dirty="0"/>
              <a:t>Slovníky cizích slov</a:t>
            </a:r>
          </a:p>
          <a:p>
            <a:pPr lvl="0"/>
            <a:r>
              <a:rPr lang="cs-CZ" dirty="0"/>
              <a:t>Slovenský slovník – u odborných textů nutnost!</a:t>
            </a:r>
          </a:p>
          <a:p>
            <a:pPr lvl="0"/>
            <a:r>
              <a:rPr lang="cs-CZ" dirty="0"/>
              <a:t>Latinsko-český, maďarský, ruský, anglický</a:t>
            </a:r>
          </a:p>
          <a:p>
            <a:pPr lvl="0"/>
            <a:r>
              <a:rPr lang="cs-CZ" dirty="0"/>
              <a:t>Geografický slovník</a:t>
            </a:r>
          </a:p>
          <a:p>
            <a:pPr lvl="0"/>
            <a:r>
              <a:rPr lang="cs-CZ" dirty="0"/>
              <a:t>Seznamy měst a obcí – jejich starší názvy</a:t>
            </a:r>
          </a:p>
          <a:p>
            <a:pPr lvl="0"/>
            <a:r>
              <a:rPr lang="cs-CZ" dirty="0"/>
              <a:t>Různé statistiky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503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09006"/>
            <a:ext cx="12340046" cy="6801394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Sedláček: Místopisný slovník historický království českého. </a:t>
            </a:r>
          </a:p>
          <a:p>
            <a:pPr lvl="0"/>
            <a:r>
              <a:rPr lang="cs-CZ" dirty="0"/>
              <a:t>Profous: Místní jména v Čechách</a:t>
            </a:r>
          </a:p>
          <a:p>
            <a:r>
              <a:rPr lang="cs-CZ" dirty="0"/>
              <a:t>L. </a:t>
            </a:r>
            <a:r>
              <a:rPr lang="cs-CZ" dirty="0" err="1"/>
              <a:t>Hosák</a:t>
            </a:r>
            <a:r>
              <a:rPr lang="cs-CZ" dirty="0"/>
              <a:t>: Historický místopis země Moravskoslezské</a:t>
            </a:r>
          </a:p>
          <a:p>
            <a:r>
              <a:rPr lang="cs-CZ" dirty="0"/>
              <a:t>Vlastivěda Moravská – 65 svazků 1897-1940</a:t>
            </a:r>
          </a:p>
          <a:p>
            <a:pPr lvl="0"/>
            <a:r>
              <a:rPr lang="cs-CZ" dirty="0"/>
              <a:t>jednotlivé soudní adresy – z hlediska zeměpis., přírodopisného, historického </a:t>
            </a:r>
          </a:p>
          <a:p>
            <a:pPr lvl="0"/>
            <a:r>
              <a:rPr lang="cs-CZ" dirty="0"/>
              <a:t>historické atlasy – českých dějin, světových dějin</a:t>
            </a:r>
          </a:p>
          <a:p>
            <a:r>
              <a:rPr lang="cs-CZ" dirty="0"/>
              <a:t>1965 – Československý vojenský </a:t>
            </a:r>
            <a:r>
              <a:rPr lang="cs-CZ" dirty="0" smtClean="0"/>
              <a:t>atlas</a:t>
            </a:r>
            <a:r>
              <a:rPr lang="cs-CZ" dirty="0"/>
              <a:t> </a:t>
            </a:r>
          </a:p>
          <a:p>
            <a:r>
              <a:rPr lang="cs-CZ" dirty="0"/>
              <a:t>Časové údaje – nejlépe</a:t>
            </a:r>
          </a:p>
          <a:p>
            <a:r>
              <a:rPr lang="cs-CZ" dirty="0"/>
              <a:t>G. Fridrich – Rukověť křesťanské chronologie</a:t>
            </a:r>
          </a:p>
          <a:p>
            <a:pPr lvl="0"/>
            <a:r>
              <a:rPr lang="cs-CZ" dirty="0"/>
              <a:t>dále </a:t>
            </a:r>
            <a:r>
              <a:rPr lang="cs-CZ" dirty="0" smtClean="0"/>
              <a:t>dějiny </a:t>
            </a:r>
            <a:r>
              <a:rPr lang="cs-CZ" dirty="0"/>
              <a:t>v KOSTCE – Dorazil</a:t>
            </a:r>
          </a:p>
          <a:p>
            <a:r>
              <a:rPr lang="cs-CZ" dirty="0"/>
              <a:t>ABC svět. dějin. apod.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46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0891"/>
            <a:ext cx="12550829" cy="549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85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95793" y="0"/>
            <a:ext cx="12357462" cy="6858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Historik se musí snažit o objektivitu, objasnit okolnosti v době vzniku pramene a jeho schopnost odrážet historická fakta.</a:t>
            </a:r>
          </a:p>
          <a:p>
            <a:r>
              <a:rPr lang="cs-CZ" sz="4000" dirty="0" smtClean="0"/>
              <a:t>Zjišťuje:</a:t>
            </a:r>
          </a:p>
          <a:p>
            <a:r>
              <a:rPr lang="cs-CZ" sz="4000" dirty="0" smtClean="0"/>
              <a:t>1) PRAVOST, AUTENTIČNOST</a:t>
            </a:r>
          </a:p>
          <a:p>
            <a:r>
              <a:rPr lang="cs-CZ" sz="4000" dirty="0" smtClean="0"/>
              <a:t>2) PRAVDIVOST</a:t>
            </a:r>
          </a:p>
          <a:p>
            <a:r>
              <a:rPr lang="cs-CZ" sz="4000" dirty="0" smtClean="0"/>
              <a:t>Tato činnost = historická  KRITIKA</a:t>
            </a:r>
          </a:p>
          <a:p>
            <a:r>
              <a:rPr lang="cs-CZ" sz="4000" dirty="0" smtClean="0"/>
              <a:t>Dělí se na:</a:t>
            </a:r>
          </a:p>
          <a:p>
            <a:r>
              <a:rPr lang="cs-CZ" sz="4000" dirty="0" smtClean="0"/>
              <a:t>VNĚJŠÍ </a:t>
            </a:r>
          </a:p>
          <a:p>
            <a:r>
              <a:rPr lang="cs-CZ" sz="4000" dirty="0" smtClean="0"/>
              <a:t>VNITŘNÍ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46738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VNĚJŠÍ KRITIKA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1.úkol: otázka zjištění okolnosti vzniku pramene a jakou funkci měl tento pramen sehrát v dějinném vývoji</a:t>
            </a:r>
          </a:p>
          <a:p>
            <a:r>
              <a:rPr lang="cs-CZ" dirty="0" smtClean="0"/>
              <a:t>2.zjištění autentičnosti – jestli se skutečně jedná o to, za co je to pokládáno</a:t>
            </a:r>
          </a:p>
          <a:p>
            <a:r>
              <a:rPr lang="cs-CZ" dirty="0" smtClean="0"/>
              <a:t>Někdy může dojít k mýlce</a:t>
            </a:r>
          </a:p>
          <a:p>
            <a:r>
              <a:rPr lang="cs-CZ" dirty="0" smtClean="0"/>
              <a:t>A) z neznalosti zpracovatele</a:t>
            </a:r>
          </a:p>
          <a:p>
            <a:r>
              <a:rPr lang="cs-CZ" dirty="0" smtClean="0"/>
              <a:t>B) vzhledem k vědomému falzu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28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Hledisko autentičnosti pramene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589" y="1184366"/>
            <a:ext cx="12157165" cy="5673633"/>
          </a:xfrm>
        </p:spPr>
        <p:txBody>
          <a:bodyPr>
            <a:normAutofit/>
          </a:bodyPr>
          <a:lstStyle/>
          <a:p>
            <a:r>
              <a:rPr lang="cs-CZ" sz="3200" dirty="0" smtClean="0"/>
              <a:t>3 TYPY</a:t>
            </a:r>
          </a:p>
          <a:p>
            <a:r>
              <a:rPr lang="cs-CZ" sz="3200" dirty="0" smtClean="0"/>
              <a:t>A) autentické – jsou tím, za co jsou pokládány</a:t>
            </a:r>
          </a:p>
          <a:p>
            <a:r>
              <a:rPr lang="cs-CZ" sz="3200" dirty="0" smtClean="0"/>
              <a:t>B)falza, padělky – z různých důvodů – pro nějakou výhodu, senzaci, snaha proslavit národní historii apod. (Královédvorský, Zelenohorský, rukopis, Bočkova falza v </a:t>
            </a:r>
            <a:r>
              <a:rPr lang="cs-CZ" sz="3200" dirty="0" err="1" smtClean="0"/>
              <a:t>Codex</a:t>
            </a:r>
            <a:r>
              <a:rPr lang="cs-CZ" sz="3200" dirty="0" smtClean="0"/>
              <a:t> </a:t>
            </a:r>
            <a:r>
              <a:rPr lang="cs-CZ" sz="3200" dirty="0" err="1" smtClean="0"/>
              <a:t>diplomaticus</a:t>
            </a:r>
            <a:endParaRPr lang="cs-CZ" sz="3200" dirty="0" smtClean="0"/>
          </a:p>
          <a:p>
            <a:r>
              <a:rPr lang="cs-CZ" sz="3200" dirty="0" smtClean="0"/>
              <a:t>C)</a:t>
            </a:r>
            <a:r>
              <a:rPr lang="cs-CZ" sz="3200" dirty="0" err="1" smtClean="0"/>
              <a:t>zpadělané</a:t>
            </a:r>
            <a:r>
              <a:rPr lang="cs-CZ" sz="3200" dirty="0" smtClean="0"/>
              <a:t> – částečně pozměněné – do původně autentického pramene byly vloženy jen určité části (vsuvky = interpolace), původní text vydřen, vymazán (</a:t>
            </a:r>
            <a:r>
              <a:rPr lang="cs-CZ" sz="3200" dirty="0" err="1" smtClean="0"/>
              <a:t>razura</a:t>
            </a:r>
            <a:r>
              <a:rPr lang="cs-CZ" sz="3200" dirty="0" smtClean="0"/>
              <a:t>).</a:t>
            </a:r>
          </a:p>
          <a:p>
            <a:r>
              <a:rPr lang="cs-CZ" sz="3200" dirty="0" smtClean="0"/>
              <a:t>V moderních pramenech zřídka, spíše dochází k vypuštění celých pasáží, odstavců apod.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6196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Ke správné vnější kritice je třeba dále znát: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1519263" cy="5306695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DOBU VZNIKU PRAMENE (písemné jsou většinou datovány, u hmotných odhad, srovnání, rozbor – např. uhlíkové metody, dendrochronologická, metoda pylových zrn, dále filologický rozbor, místní názvy, psací látka, </a:t>
            </a:r>
            <a:r>
              <a:rPr lang="cs-CZ" sz="3200" dirty="0" err="1" smtClean="0"/>
              <a:t>chem</a:t>
            </a:r>
            <a:r>
              <a:rPr lang="cs-CZ" sz="3200" dirty="0" smtClean="0"/>
              <a:t>. Skladba inkoustu aj.</a:t>
            </a:r>
          </a:p>
          <a:p>
            <a:r>
              <a:rPr lang="cs-CZ" sz="3200" dirty="0" smtClean="0"/>
              <a:t>Pramen, u něhož neznáme dobu vzniku, má jen malý význam. Někdy dospějeme k výroku, že pramen vznikl po určité době, události, bez upřesnění = DATOVÁNÍ POST QUEM.</a:t>
            </a:r>
          </a:p>
          <a:p>
            <a:r>
              <a:rPr lang="cs-CZ" sz="3200" dirty="0" smtClean="0"/>
              <a:t>Jindy stanovíme rok nebo událost, po němž je vznik pramene vyloučen = datování ANTE QUEM.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4258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87086" y="78377"/>
            <a:ext cx="12104915" cy="6644640"/>
          </a:xfrm>
        </p:spPr>
        <p:txBody>
          <a:bodyPr/>
          <a:lstStyle/>
          <a:p>
            <a:r>
              <a:rPr lang="cs-CZ" dirty="0" smtClean="0"/>
              <a:t>Otázka místa vzniku pramene – často vznikl tam, kde byl objeven, ale mohl být také importován odjinud, někdy – z nejrůznějších důvodů – místo vzniku uvedeno špatně záměrně, vědomě – z nejrůznějších důvodů. V novějších dobách nápomoc – např. poštovní razítka</a:t>
            </a:r>
          </a:p>
          <a:p>
            <a:r>
              <a:rPr lang="cs-CZ" dirty="0" smtClean="0"/>
              <a:t>Zjišťování autorství – jeden z nejdůležitějších kroků. Někdy narážíme na problém anonymních pramenů, zašifrovanosti…Když známe tvůrce pramene, máme lepší představu o objektivitě – zjistíme-li náboženské přesvědčení, politickou příslušnost, sociální situaci. Přínosem může být i rozbor písma – grafologie.</a:t>
            </a:r>
          </a:p>
          <a:p>
            <a:r>
              <a:rPr lang="cs-CZ" dirty="0" smtClean="0"/>
              <a:t>Filiace pramenů – větvení, zjištění závislosti, odvozenosti či neodvozenosti pramene. Dáváme přednost původnějším, většinou spolehlivějším pramenům. U pamětníků – upřednostňovat tzv. podání z první ruky.</a:t>
            </a:r>
          </a:p>
          <a:p>
            <a:r>
              <a:rPr lang="cs-CZ" dirty="0" smtClean="0"/>
              <a:t>Zjišťování chyb způsobených autorem nebo editory – jedná se o chybná data, zkomoleniny, špatný přepis jmen – způsobeno nepozorností nebo špatným čtením originálu, nejlépe srovnávat přímo s originálem.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6794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VNITŘNÍ KRITIKA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následuje po vnější, ta zjistila, že pramen je pravý! Nyní je třeba zjistit, jaké informace nám pramen podává a jak jsou pravdivé. </a:t>
            </a:r>
          </a:p>
          <a:p>
            <a:r>
              <a:rPr lang="cs-CZ" b="1" dirty="0"/>
              <a:t>Otázky: </a:t>
            </a:r>
            <a:endParaRPr lang="cs-CZ" dirty="0"/>
          </a:p>
          <a:p>
            <a:pPr lvl="0"/>
            <a:r>
              <a:rPr lang="cs-CZ" dirty="0"/>
              <a:t>Do jaké míry mohl pramen znát pravdu</a:t>
            </a:r>
          </a:p>
          <a:p>
            <a:pPr lvl="0"/>
            <a:r>
              <a:rPr lang="cs-CZ" dirty="0"/>
              <a:t>Jak chtěl či nechtěl pravdu vypovídat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málokterý pramen je pouze věrohodný, či nevěrohodný</a:t>
            </a:r>
          </a:p>
          <a:p>
            <a:r>
              <a:rPr lang="cs-CZ" dirty="0"/>
              <a:t>Musíme tedy zjišťovat – okruh a míru kompetence pramenů</a:t>
            </a:r>
          </a:p>
          <a:p>
            <a:pPr lvl="0"/>
            <a:r>
              <a:rPr lang="cs-CZ" dirty="0"/>
              <a:t>Jak je vědecky možné pramenu porozumět „o jeho čitelnosti“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Vědeckou hodnotu pramenů ovlivňuje celá řada dalších činitelů.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962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5463" y="200296"/>
            <a:ext cx="11904617" cy="6657703"/>
          </a:xfrm>
        </p:spPr>
        <p:txBody>
          <a:bodyPr>
            <a:normAutofit/>
          </a:bodyPr>
          <a:lstStyle/>
          <a:p>
            <a:r>
              <a:rPr lang="cs-CZ" sz="3600" b="1" u="sng" dirty="0"/>
              <a:t>Společenské faktory</a:t>
            </a:r>
            <a:r>
              <a:rPr lang="cs-CZ" sz="3600" dirty="0"/>
              <a:t>  - záleží kým (Sociální postavení) byl autor, odkud pocházel, jaká byla: politická, hospodářská, náboženská situace</a:t>
            </a:r>
          </a:p>
          <a:p>
            <a:r>
              <a:rPr lang="cs-CZ" sz="3600" dirty="0"/>
              <a:t> </a:t>
            </a:r>
          </a:p>
          <a:p>
            <a:r>
              <a:rPr lang="cs-CZ" sz="3600" b="1" u="sng" dirty="0"/>
              <a:t>Individuální faktory</a:t>
            </a:r>
            <a:r>
              <a:rPr lang="cs-CZ" sz="3600" dirty="0"/>
              <a:t> – rozpětí mezi událostmi a vznikem pramene – čím větší vzdálenost, tím větší možnost zkreslení. </a:t>
            </a:r>
          </a:p>
          <a:p>
            <a:r>
              <a:rPr lang="cs-CZ" sz="3600" dirty="0"/>
              <a:t>Někdy se nejedná o časovou, ale teritoriální vzdálenost. Ale ani bezprostřední účast nezaručuje pravdivost vzpomínky. </a:t>
            </a:r>
          </a:p>
          <a:p>
            <a:r>
              <a:rPr lang="cs-CZ" sz="3600" dirty="0"/>
              <a:t> </a:t>
            </a:r>
          </a:p>
          <a:p>
            <a:r>
              <a:rPr lang="cs-CZ" sz="3600" b="1" u="sng" dirty="0"/>
              <a:t>Psychologické</a:t>
            </a:r>
            <a:r>
              <a:rPr lang="cs-CZ" sz="3600" dirty="0"/>
              <a:t> – hodnověrnost pramene je totiž závislá na IQ autora, schopnosti kritiky, pozornosti a paměti, úrovni vzdělání. 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6258316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921</Words>
  <Application>Microsoft Office PowerPoint</Application>
  <PresentationFormat>Širokoúhlá obrazovka</PresentationFormat>
  <Paragraphs>80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KRITIKA PRAMENŮ</vt:lpstr>
      <vt:lpstr>Prezentace aplikace PowerPoint</vt:lpstr>
      <vt:lpstr>Prezentace aplikace PowerPoint</vt:lpstr>
      <vt:lpstr>VNĚJŠÍ KRITIKA</vt:lpstr>
      <vt:lpstr>Hledisko autentičnosti pramene </vt:lpstr>
      <vt:lpstr>Ke správné vnější kritice je třeba dále znát:</vt:lpstr>
      <vt:lpstr>Prezentace aplikace PowerPoint</vt:lpstr>
      <vt:lpstr>VNITŘNÍ KRITIKA</vt:lpstr>
      <vt:lpstr>Prezentace aplikace PowerPoint</vt:lpstr>
      <vt:lpstr> INTERPRETACE A SYNTÉZA </vt:lpstr>
      <vt:lpstr>Prezentace aplikace PowerPoint</vt:lpstr>
      <vt:lpstr>Prezentace aplikace PowerPoint</vt:lpstr>
    </vt:vector>
  </TitlesOfParts>
  <Company>Parlament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KRITIKA PRAMENŮ</dc:title>
  <dc:creator>Jiří Mihola</dc:creator>
  <cp:lastModifiedBy>Jiří Mihola</cp:lastModifiedBy>
  <cp:revision>8</cp:revision>
  <dcterms:created xsi:type="dcterms:W3CDTF">2020-12-06T20:22:22Z</dcterms:created>
  <dcterms:modified xsi:type="dcterms:W3CDTF">2020-12-06T22:18:59Z</dcterms:modified>
</cp:coreProperties>
</file>