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8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54" r:id="rId12"/>
    <p:sldId id="360" r:id="rId13"/>
    <p:sldId id="369" r:id="rId14"/>
    <p:sldId id="345" r:id="rId15"/>
    <p:sldId id="370" r:id="rId16"/>
    <p:sldId id="371" r:id="rId17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0714" autoAdjust="0"/>
  </p:normalViewPr>
  <p:slideViewPr>
    <p:cSldViewPr snapToGrid="0">
      <p:cViewPr varScale="1">
        <p:scale>
          <a:sx n="110" d="100"/>
          <a:sy n="110" d="100"/>
        </p:scale>
        <p:origin x="966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615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2.png"/><Relationship Id="rId10" Type="http://schemas.openxmlformats.org/officeDocument/2006/relationships/image" Target="../media/image8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10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cRm0r9wT4c" TargetMode="External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2675" y="1099678"/>
            <a:ext cx="7518400" cy="2663825"/>
          </a:xfrm>
        </p:spPr>
        <p:txBody>
          <a:bodyPr/>
          <a:lstStyle/>
          <a:p>
            <a:pPr algn="ctr"/>
            <a: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Speciální teorie relativity II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87450" y="3644900"/>
            <a:ext cx="69088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ctr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ctr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Doc. RNDr. Petr Sládek, CSc. </a:t>
            </a: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Pedagogická fakulta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Masarykova Univerzita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Poříčí 7, 603 00 Brno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 potřeby přednášky zpracováno s využitím  http://www.fyzika007.cz/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specialni</a:t>
            </a: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-teorie-relativity, a dalších materiálů např. zde uvedených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2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Transformace hybnosti a energie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8" y="1922256"/>
                <a:ext cx="8082321" cy="44624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Pro transformační vztahy vyjdeme  z definice veličin a transformačních vztahů vstupujících veličin (ty již známe):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cs-CZ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1800" b="0" dirty="0">
                    <a:solidFill>
                      <a:srgbClr val="00287D"/>
                    </a:solidFill>
                  </a:rPr>
                  <a:t>	</a:t>
                </a: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0" lang="cs-CZ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</a:t>
                </a: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</m:t>
                    </m:r>
                    <m:r>
                      <a:rPr lang="cs-CZ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cs-CZ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´+</m:t>
                            </m:r>
                            <m:r>
                              <a:rPr lang="cs-CZ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6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6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6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6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6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16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6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6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6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1600" dirty="0"/>
                  <a:t> </a:t>
                </a:r>
              </a:p>
              <a:p>
                <a:pPr marL="0" indent="0">
                  <a:buNone/>
                </a:pPr>
                <a:r>
                  <a:rPr lang="cs-CZ" sz="1600" dirty="0"/>
                  <a:t>Protože platí 		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r</a:t>
                </a:r>
                <a:r>
                  <a:rPr lang="cs-CZ" sz="1600" i="1" baseline="30000" dirty="0">
                    <a:solidFill>
                      <a:srgbClr val="00287D"/>
                    </a:solidFill>
                  </a:rPr>
                  <a:t>2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-c</a:t>
                </a:r>
                <a:r>
                  <a:rPr lang="cs-CZ" sz="1600" i="1" baseline="30000" dirty="0">
                    <a:solidFill>
                      <a:srgbClr val="00287D"/>
                    </a:solidFill>
                  </a:rPr>
                  <a:t>2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t</a:t>
                </a:r>
                <a:r>
                  <a:rPr lang="cs-CZ" sz="1600" i="1" baseline="30000" dirty="0">
                    <a:solidFill>
                      <a:srgbClr val="00287D"/>
                    </a:solidFill>
                  </a:rPr>
                  <a:t>2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=r´</a:t>
                </a:r>
                <a:r>
                  <a:rPr lang="cs-CZ" sz="1600" i="1" baseline="30000" dirty="0">
                    <a:solidFill>
                      <a:srgbClr val="00287D"/>
                    </a:solidFill>
                  </a:rPr>
                  <a:t>2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-c</a:t>
                </a:r>
                <a:r>
                  <a:rPr lang="cs-CZ" sz="1600" i="1" baseline="30000" dirty="0">
                    <a:solidFill>
                      <a:srgbClr val="00287D"/>
                    </a:solidFill>
                  </a:rPr>
                  <a:t>2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t´</a:t>
                </a:r>
                <a:r>
                  <a:rPr lang="cs-CZ" sz="1600" i="1" baseline="30000" dirty="0">
                    <a:solidFill>
                      <a:srgbClr val="00287D"/>
                    </a:solidFill>
                  </a:rPr>
                  <a:t>2</a:t>
                </a:r>
                <a:r>
                  <a:rPr lang="cs-CZ" sz="1600" dirty="0"/>
                  <a:t> = invariant 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cs-CZ" sz="1600" dirty="0"/>
                  <a:t>zřejmě platí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p>
                        <m: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p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sz="1800" dirty="0"/>
                  <a:t>  = invariant = </a:t>
                </a:r>
                <a14:m>
                  <m:oMath xmlns:m="http://schemas.openxmlformats.org/officeDocument/2006/math">
                    <m:r>
                      <a:rPr lang="cs-CZ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1800" dirty="0">
                    <a:solidFill>
                      <a:srgbClr val="C00000"/>
                    </a:solidFill>
                  </a:rPr>
                  <a:t>  </a:t>
                </a:r>
                <a:r>
                  <a:rPr lang="cs-CZ" sz="1400" dirty="0">
                    <a:solidFill>
                      <a:srgbClr val="00287D"/>
                    </a:solidFill>
                  </a:rPr>
                  <a:t>(platí i pro částici v klidu)</a:t>
                </a:r>
              </a:p>
              <a:p>
                <a:pPr marL="0" indent="0">
                  <a:buNone/>
                </a:pPr>
                <a:r>
                  <a:rPr lang="cs-CZ" sz="1400" dirty="0">
                    <a:solidFill>
                      <a:srgbClr val="00287D"/>
                    </a:solidFill>
                  </a:rPr>
                  <a:t>Pravá strana záporná - znamená to:</a:t>
                </a:r>
              </a:p>
              <a:p>
                <a:pPr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cs-CZ" sz="1400" dirty="0">
                    <a:solidFill>
                      <a:srgbClr val="00287D"/>
                    </a:solidFill>
                  </a:rPr>
                  <a:t>   tj. </a:t>
                </a:r>
                <a14:m>
                  <m:oMath xmlns:m="http://schemas.openxmlformats.org/officeDocument/2006/math">
                    <m:r>
                      <a:rPr lang="cs-CZ" sz="14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sz="14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cs-CZ" sz="14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𝑐𝑝</m:t>
                    </m:r>
                  </m:oMath>
                </a14:m>
                <a:r>
                  <a:rPr lang="cs-CZ" sz="1400" dirty="0">
                    <a:solidFill>
                      <a:srgbClr val="00287D"/>
                    </a:solidFill>
                  </a:rPr>
                  <a:t>  a protože  </a:t>
                </a:r>
                <a14:m>
                  <m:oMath xmlns:m="http://schemas.openxmlformats.org/officeDocument/2006/math"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cs-CZ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cs-CZ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cs-CZ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r>
                  <a:rPr lang="cs-CZ" sz="1400" dirty="0">
                    <a:solidFill>
                      <a:srgbClr val="00287D"/>
                    </a:solidFill>
                  </a:rPr>
                  <a:t>   je </a:t>
                </a:r>
                <a14:m>
                  <m:oMath xmlns:m="http://schemas.openxmlformats.org/officeDocument/2006/math">
                    <m:r>
                      <a:rPr lang="cs-CZ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cs-CZ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cs-CZ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endParaRPr lang="cs-CZ" sz="1400" b="1" dirty="0">
                  <a:solidFill>
                    <a:srgbClr val="C00000"/>
                  </a:solidFill>
                </a:endParaRPr>
              </a:p>
              <a:p>
                <a:pPr>
                  <a:buFont typeface="Wingdings" panose="05000000000000000000" pitchFamily="2" charset="2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400" dirty="0">
                    <a:solidFill>
                      <a:srgbClr val="00287D"/>
                    </a:solidFill>
                  </a:rPr>
                  <a:t> =</a:t>
                </a:r>
                <a:r>
                  <a:rPr lang="cs-CZ" sz="1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1400" dirty="0">
                    <a:solidFill>
                      <a:srgbClr val="00287D"/>
                    </a:solidFill>
                  </a:rPr>
                  <a:t>  tj. </a:t>
                </a:r>
                <a14:m>
                  <m:oMath xmlns:m="http://schemas.openxmlformats.org/officeDocument/2006/math">
                    <m:r>
                      <a:rPr lang="cs-CZ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s-CZ" sz="1400" b="1" i="1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cs-CZ" sz="1400" b="1" dirty="0">
                    <a:solidFill>
                      <a:srgbClr val="C00000"/>
                    </a:solidFill>
                  </a:rPr>
                  <a:t>  (fotony)</a:t>
                </a:r>
              </a:p>
              <a:p>
                <a:pPr>
                  <a:buFont typeface="Wingdings" panose="05000000000000000000" pitchFamily="2" charset="2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400" dirty="0">
                    <a:solidFill>
                      <a:srgbClr val="00287D"/>
                    </a:solidFill>
                  </a:rPr>
                  <a:t>    pak i</a:t>
                </a:r>
                <a14:m>
                  <m:oMath xmlns:m="http://schemas.openxmlformats.org/officeDocument/2006/math">
                    <m:r>
                      <a:rPr lang="cs-CZ" sz="1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cs-CZ" sz="1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cs-CZ" sz="1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400" dirty="0">
                    <a:solidFill>
                      <a:srgbClr val="00287D"/>
                    </a:solidFill>
                  </a:rPr>
                  <a:t> tj.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14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40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40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sz="140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40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cs-CZ" sz="1400" dirty="0">
                    <a:solidFill>
                      <a:srgbClr val="00287D"/>
                    </a:solidFill>
                  </a:rPr>
                  <a:t>             m</a:t>
                </a:r>
                <a:r>
                  <a:rPr lang="cs-CZ" sz="1400" baseline="-25000" dirty="0">
                    <a:solidFill>
                      <a:srgbClr val="00287D"/>
                    </a:solidFill>
                  </a:rPr>
                  <a:t>0</a:t>
                </a:r>
                <a:r>
                  <a:rPr lang="cs-CZ" sz="1400" dirty="0">
                    <a:solidFill>
                      <a:srgbClr val="00287D"/>
                    </a:solidFill>
                  </a:rPr>
                  <a:t> – imaginární          nelze vyloučit,</a:t>
                </a:r>
              </a:p>
              <a:p>
                <a:pPr marL="0" indent="0">
                  <a:buNone/>
                </a:pPr>
                <a:r>
                  <a:rPr lang="cs-CZ" sz="1400" dirty="0">
                    <a:solidFill>
                      <a:srgbClr val="00287D"/>
                    </a:solidFill>
                  </a:rPr>
                  <a:t>				            pak ale </a:t>
                </a:r>
                <a14:m>
                  <m:oMath xmlns:m="http://schemas.openxmlformats.org/officeDocument/2006/math">
                    <m:r>
                      <a:rPr kumimoji="0" lang="cs-CZ" sz="1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𝒖</m:t>
                    </m:r>
                    <m:r>
                      <a:rPr lang="cs-CZ" sz="1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kumimoji="0" lang="cs-CZ" sz="1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𝒄</m:t>
                    </m:r>
                    <m:r>
                      <a:rPr kumimoji="0" lang="cs-CZ" sz="1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lang="cs-CZ" sz="1400" dirty="0">
                    <a:solidFill>
                      <a:srgbClr val="00287D"/>
                    </a:solidFill>
                  </a:rPr>
                  <a:t>  a záporná energie</a:t>
                </a:r>
              </a:p>
              <a:p>
                <a:pPr marL="0" indent="0">
                  <a:buNone/>
                </a:pPr>
                <a:r>
                  <a:rPr lang="cs-CZ" sz="1400" dirty="0">
                    <a:solidFill>
                      <a:srgbClr val="00287D"/>
                    </a:solidFill>
                  </a:rPr>
                  <a:t>				            hypotetické částice - </a:t>
                </a:r>
                <a:r>
                  <a:rPr lang="cs-CZ" sz="1400" dirty="0">
                    <a:solidFill>
                      <a:srgbClr val="C00000"/>
                    </a:solidFill>
                  </a:rPr>
                  <a:t>tachyony</a:t>
                </a:r>
              </a:p>
              <a:p>
                <a:pPr marL="0" indent="0">
                  <a:buNone/>
                </a:pPr>
                <a:endParaRPr lang="cs-CZ" sz="1600" i="1" baseline="30000" dirty="0">
                  <a:solidFill>
                    <a:srgbClr val="00287D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8" y="1922256"/>
                <a:ext cx="8082321" cy="4462487"/>
              </a:xfrm>
              <a:blipFill>
                <a:blip r:embed="rId8"/>
                <a:stretch>
                  <a:fillRect l="-1811" t="-17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C96022D5-21B2-4915-BAA1-A32F2AA9A56C}"/>
              </a:ext>
            </a:extLst>
          </p:cNvPr>
          <p:cNvSpPr/>
          <p:nvPr/>
        </p:nvSpPr>
        <p:spPr bwMode="auto">
          <a:xfrm>
            <a:off x="6095151" y="2889697"/>
            <a:ext cx="491254" cy="18229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E01B357F-23DA-49A1-9F01-350D3317446E}"/>
              </a:ext>
            </a:extLst>
          </p:cNvPr>
          <p:cNvSpPr txBox="1"/>
          <p:nvPr/>
        </p:nvSpPr>
        <p:spPr>
          <a:xfrm>
            <a:off x="6629852" y="2519179"/>
            <a:ext cx="1863305" cy="92333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800" dirty="0" err="1"/>
              <a:t>Tramsformuje</a:t>
            </a:r>
            <a:r>
              <a:rPr lang="cs-CZ" sz="1800" dirty="0"/>
              <a:t> se stejně jako </a:t>
            </a:r>
            <a:r>
              <a:rPr lang="cs-CZ" sz="1800" i="1" dirty="0" err="1">
                <a:solidFill>
                  <a:srgbClr val="00287D"/>
                </a:solidFill>
              </a:rPr>
              <a:t>x,y,z,t</a:t>
            </a:r>
            <a:r>
              <a:rPr lang="cs-CZ" sz="1800" i="1" dirty="0">
                <a:solidFill>
                  <a:srgbClr val="00287D"/>
                </a:solidFill>
              </a:rPr>
              <a:t>   </a:t>
            </a:r>
            <a:r>
              <a:rPr lang="cs-CZ" sz="1800" dirty="0"/>
              <a:t>V LT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28E852-86E1-428A-96A5-FEF607DA0A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8664" y="152400"/>
            <a:ext cx="2124493" cy="1555525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ABB5180E-4785-4638-BD4F-9A9ED668E760}"/>
              </a:ext>
            </a:extLst>
          </p:cNvPr>
          <p:cNvCxnSpPr/>
          <p:nvPr/>
        </p:nvCxnSpPr>
        <p:spPr bwMode="auto">
          <a:xfrm flipV="1">
            <a:off x="7245531" y="1532709"/>
            <a:ext cx="0" cy="9231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A11B20AF-A71D-47B1-BB67-3CD434D20D2B}"/>
              </a:ext>
            </a:extLst>
          </p:cNvPr>
          <p:cNvSpPr/>
          <p:nvPr/>
        </p:nvSpPr>
        <p:spPr bwMode="auto">
          <a:xfrm rot="702860">
            <a:off x="5379114" y="4114635"/>
            <a:ext cx="609600" cy="18229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B8C8E203-94A6-4408-98D9-301913724FB8}"/>
                  </a:ext>
                </a:extLst>
              </p:cNvPr>
              <p:cNvSpPr txBox="1"/>
              <p:nvPr/>
            </p:nvSpPr>
            <p:spPr>
              <a:xfrm>
                <a:off x="6260694" y="4200012"/>
                <a:ext cx="2331215" cy="313804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B8C8E203-94A6-4408-98D9-301913724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694" y="4200012"/>
                <a:ext cx="2331215" cy="313804"/>
              </a:xfrm>
              <a:prstGeom prst="rect">
                <a:avLst/>
              </a:prstGeom>
              <a:blipFill>
                <a:blip r:embed="rId7"/>
                <a:stretch>
                  <a:fillRect l="-1036" r="-2850" b="-30909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BE782203-BE2A-48A8-AD04-F9C95FEDBEF8}"/>
              </a:ext>
            </a:extLst>
          </p:cNvPr>
          <p:cNvSpPr/>
          <p:nvPr/>
        </p:nvSpPr>
        <p:spPr bwMode="auto">
          <a:xfrm flipV="1">
            <a:off x="4216893" y="5424256"/>
            <a:ext cx="355107" cy="11541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Šipka: doprava 19">
            <a:extLst>
              <a:ext uri="{FF2B5EF4-FFF2-40B4-BE49-F238E27FC236}">
                <a16:creationId xmlns:a16="http://schemas.microsoft.com/office/drawing/2014/main" id="{858D66DF-24E3-487D-AF77-C05E6A34376B}"/>
              </a:ext>
            </a:extLst>
          </p:cNvPr>
          <p:cNvSpPr/>
          <p:nvPr/>
        </p:nvSpPr>
        <p:spPr bwMode="auto">
          <a:xfrm flipV="1">
            <a:off x="6083140" y="5424256"/>
            <a:ext cx="355107" cy="11541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23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75537"/>
            <a:ext cx="8086635" cy="6477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Relativistická hustota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22695" y="1625273"/>
                <a:ext cx="8173530" cy="44184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Objem</a:t>
                </a:r>
                <a:endParaRPr lang="cs-CZ" sz="18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Hmotnost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800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C00000"/>
                    </a:solidFill>
                  </a:rPr>
                  <a:t>Hustota   </a:t>
                </a:r>
                <a14:m>
                  <m:oMath xmlns:m="http://schemas.openxmlformats.org/officeDocument/2006/math">
                    <m:r>
                      <a:rPr lang="cs-CZ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cs-CZ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695" y="1625273"/>
                <a:ext cx="8173530" cy="4418475"/>
              </a:xfrm>
              <a:blipFill>
                <a:blip r:embed="rId6"/>
                <a:stretch>
                  <a:fillRect l="-1715" t="-17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>
            <a:extLst>
              <a:ext uri="{FF2B5EF4-FFF2-40B4-BE49-F238E27FC236}">
                <a16:creationId xmlns:a16="http://schemas.microsoft.com/office/drawing/2014/main" id="{9CEE590D-BEF4-4350-B37C-E1D21DB68D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8604" y="37145"/>
            <a:ext cx="2195616" cy="13690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3F414B99-47CE-47E7-9A96-A950B169397D}"/>
                  </a:ext>
                </a:extLst>
              </p:cNvPr>
              <p:cNvSpPr txBox="1"/>
              <p:nvPr/>
            </p:nvSpPr>
            <p:spPr>
              <a:xfrm>
                <a:off x="1147062" y="1812989"/>
                <a:ext cx="4130333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400" b="0" i="0" u="none" strike="noStrike" baseline="0" dirty="0">
                    <a:latin typeface="CMUSerif-Roman-Identity-H"/>
                  </a:rPr>
                  <a:t> </a:t>
                </a:r>
                <a:r>
                  <a:rPr lang="cs-CZ" sz="1800" i="1" dirty="0">
                    <a:solidFill>
                      <a:srgbClr val="00287D"/>
                    </a:solidFill>
                    <a:latin typeface="CMUSerif-Roman-Identity-H"/>
                  </a:rPr>
                  <a:t>      </a:t>
                </a:r>
                <a14:m>
                  <m:oMath xmlns:m="http://schemas.openxmlformats.org/officeDocument/2006/math">
                    <m:r>
                      <a:rPr lang="cs-CZ" sz="1800" b="0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cs-CZ" sz="1800" b="0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cs-CZ" sz="1800" i="1" dirty="0">
                        <a:solidFill>
                          <a:srgbClr val="00287D"/>
                        </a:solidFill>
                        <a:latin typeface="CMUSerif-Roman-Identity-H"/>
                      </a:rPr>
                      <m:t>V</m:t>
                    </m:r>
                    <m:r>
                      <m:rPr>
                        <m:nor/>
                      </m:rPr>
                      <a:rPr lang="cs-CZ" sz="1800" i="1" baseline="-25000" dirty="0">
                        <a:solidFill>
                          <a:srgbClr val="00287D"/>
                        </a:solidFill>
                        <a:latin typeface="CMUSerif-Roman-Identity-H"/>
                      </a:rPr>
                      <m:t>0</m:t>
                    </m:r>
                    <m:r>
                      <m:rPr>
                        <m:nor/>
                      </m:rPr>
                      <a:rPr lang="cs-CZ" sz="1800" i="1" dirty="0">
                        <a:solidFill>
                          <a:srgbClr val="00287D"/>
                        </a:solidFill>
                        <a:latin typeface="CMUSerif-Roman-Identity-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1800" b="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cs-CZ" sz="1800" b="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b="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cs-CZ" sz="1800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3F414B99-47CE-47E7-9A96-A950B1693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062" y="1812989"/>
                <a:ext cx="4130333" cy="6560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677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Rovnoměrně zrychlený pohyb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2. NZ v soustavě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</a:t>
                </a:r>
                <a:r>
                  <a:rPr lang="cs-CZ" sz="1800" dirty="0"/>
                  <a:t>: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cs-CZ" sz="160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num>
                      <m:den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f>
                      <m:fPr>
                        <m:ctrlPr>
                          <a:rPr lang="cs-CZ" sz="16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cs-CZ" sz="16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num>
                      <m:den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cs-CZ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num>
                      <m:den>
                        <m:r>
                          <a:rPr lang="cs-CZ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cs-CZ" sz="1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cs-CZ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cs-CZ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cs-CZ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1600" dirty="0"/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87D"/>
                  </a:buClr>
                  <a:buSzPct val="100000"/>
                  <a:buFont typeface="Wingdings" panose="05000000000000000000" pitchFamily="2" charset="2"/>
                  <a:buNone/>
                  <a:tabLst/>
                  <a:defRPr/>
                </a:pPr>
                <a:r>
                  <a:rPr lang="cs-CZ" sz="18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</m:acc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f>
                      <m:fPr>
                        <m:ctrlPr>
                          <a:rPr kumimoji="0" lang="cs-CZ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cs-CZ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kumimoji="0" lang="cs-CZ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cs-CZ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</m:acc>
                      </m:num>
                      <m:den>
                        <m:r>
                          <a:rPr kumimoji="0" lang="cs-CZ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cs-CZ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kumimoji="0" lang="cs-CZ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cs-CZ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kumimoji="0" lang="cs-CZ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cs-CZ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p>
                            <m:r>
                              <a:rPr kumimoji="0" lang="cs-CZ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cs-CZ" sz="1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acc>
                      <m:accPr>
                        <m:chr m:val="⃗"/>
                        <m:ctrlPr>
                          <a:rPr kumimoji="0" lang="cs-CZ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cs-CZ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</m:acc>
                    <m:r>
                      <a:rPr kumimoji="0" lang="cs-CZ" sz="1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</m:acc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cs-CZ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	</a:t>
                </a:r>
                <a:r>
                  <a:rPr kumimoji="0" lang="cs-CZ" sz="16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 </a:t>
                </a:r>
                <a:r>
                  <a:rPr kumimoji="0" lang="cs-CZ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zrychlení částice nemusí mít vždy směr působící síly</a:t>
                </a:r>
              </a:p>
              <a:p>
                <a:pPr marL="0" indent="0">
                  <a:buNone/>
                </a:pPr>
                <a:r>
                  <a:rPr lang="cs-CZ" sz="1800" dirty="0"/>
                  <a:t>Nechť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</m:acc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</m:d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acc>
                      <m:accPr>
                        <m:chr m:val="⃗"/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cs-CZ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cs-CZ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r>
                              <a:rPr kumimoji="0" lang="cs-CZ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cs-CZ" sz="1800" dirty="0"/>
                  <a:t> x</a:t>
                </a:r>
              </a:p>
              <a:p>
                <a:pPr marL="0" indent="0">
                  <a:buNone/>
                </a:pPr>
                <a:r>
                  <a:rPr lang="cs-CZ" sz="1800" dirty="0"/>
                  <a:t>Pro jednoduchost dále v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t=0 x=0 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0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=0  </a:t>
                </a:r>
                <a:r>
                  <a:rPr lang="cs-CZ" sz="1800" dirty="0"/>
                  <a:t>a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F=F</a:t>
                </a:r>
                <a:r>
                  <a:rPr kumimoji="0" lang="cs-CZ" sz="1800" b="0" i="1" u="none" strike="noStrike" kern="0" cap="none" spc="0" normalizeH="0" baseline="-2500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konst</a:t>
                </a: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kumimoji="0" lang="cs-CZ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cs-CZ" sz="16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cs-CZ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num>
                      <m:den>
                        <m:r>
                          <a:rPr kumimoji="0" lang="cs-CZ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den>
                    </m:f>
                    <m:d>
                      <m:dPr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box>
                                  <m:box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box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cs-CZ" sz="1800" dirty="0"/>
                  <a:t>	  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cs-CZ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box>
                                  <m:box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box>
                              </m:e>
                            </m:rad>
                          </m:den>
                        </m:f>
                      </m:e>
                    </m:d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cs-CZ" sz="1800" dirty="0"/>
                  <a:t>      Integrujeme</a:t>
                </a: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kumimoji="0" lang="cs-CZ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cs-CZ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cs-CZ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1−</m:t>
                                </m:r>
                                <m:box>
                                  <m:boxPr>
                                    <m:ctrlP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kumimoji="0" lang="cs-CZ" sz="1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287D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cs-CZ" sz="1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287D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𝑣</m:t>
                                            </m:r>
                                          </m:e>
                                          <m:sup>
                                            <m:r>
                                              <a:rPr kumimoji="0" lang="cs-CZ" sz="1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287D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kumimoji="0" lang="cs-CZ" sz="1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287D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cs-CZ" sz="1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287D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kumimoji="0" lang="cs-CZ" sz="1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287D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box>
                              </m:e>
                            </m:rad>
                          </m:den>
                        </m:f>
                      </m:e>
                    </m:d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𝑎𝑡</m:t>
                    </m:r>
                  </m:oMath>
                </a14:m>
                <a:r>
                  <a:rPr lang="cs-CZ" sz="1800" dirty="0"/>
                  <a:t>	 </a:t>
                </a:r>
                <a14:m>
                  <m:oMath xmlns:m="http://schemas.openxmlformats.org/officeDocument/2006/math">
                    <m:r>
                      <a:rPr lang="cs-CZ" sz="1600" b="0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cs-CZ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box>
                                  <m:boxPr>
                                    <m:ctrlP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cs-CZ" sz="180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cs-CZ" sz="180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box>
                              </m:e>
                            </m:rad>
                          </m:den>
                        </m:f>
                      </m:e>
                    </m:d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cs-CZ" sz="1800" dirty="0"/>
                  <a:t>	</a:t>
                </a:r>
                <a:r>
                  <a:rPr lang="cs-CZ" sz="1800" dirty="0">
                    <a:solidFill>
                      <a:srgbClr val="000000"/>
                    </a:solidFill>
                  </a:rPr>
                  <a:t> Integrujeme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cs-CZ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cs-CZ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𝑎𝑡</m:t>
                                    </m:r>
                                  </m:num>
                                  <m:den>
                                    <m:r>
                                      <a:rPr lang="cs-CZ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cs-CZ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cs-CZ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cs-CZ" sz="1800" dirty="0"/>
                  <a:t>    pro (</a:t>
                </a:r>
                <a:r>
                  <a:rPr lang="cs-CZ" sz="1800" dirty="0" err="1"/>
                  <a:t>at</a:t>
                </a:r>
                <a:r>
                  <a:rPr lang="cs-CZ" sz="1800" dirty="0"/>
                  <a:t>)</a:t>
                </a:r>
                <a:r>
                  <a:rPr lang="cs-CZ" sz="1800" baseline="30000" dirty="0"/>
                  <a:t>2</a:t>
                </a:r>
                <a14:m>
                  <m:oMath xmlns:m="http://schemas.openxmlformats.org/officeDocument/2006/math">
                    <m:r>
                      <a:rPr lang="cs-CZ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&lt;&lt;</m:t>
                    </m:r>
                  </m:oMath>
                </a14:m>
                <a:r>
                  <a:rPr lang="cs-CZ" sz="1800" dirty="0"/>
                  <a:t>c</a:t>
                </a:r>
                <a:r>
                  <a:rPr lang="cs-CZ" sz="1800" baseline="30000" dirty="0"/>
                  <a:t>2</a:t>
                </a:r>
                <a:r>
                  <a:rPr lang="cs-CZ" sz="1800" dirty="0"/>
                  <a:t> 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1800" dirty="0"/>
                  <a:t>; pro t </a:t>
                </a:r>
                <a:r>
                  <a:rPr lang="cs-CZ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→∞ |</a:t>
                </a:r>
                <a:r>
                  <a:rPr lang="cs-CZ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cs-CZ" sz="18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→c</a:t>
                </a:r>
                <a:r>
                  <a:rPr lang="cs-CZ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	hyperbola					             (u→∞)</a:t>
                </a:r>
                <a:endParaRPr lang="cs-CZ" sz="1800" dirty="0"/>
              </a:p>
              <a:p>
                <a:pPr marL="0" indent="0">
                  <a:buNone/>
                </a:pPr>
                <a:endParaRPr lang="cs-CZ" sz="16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9"/>
                <a:stretch>
                  <a:fillRect l="-1811" t="-1926" r="-1358" b="-7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FE43118A-4C65-4FCF-8B8A-809E9A5F96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8604" y="37145"/>
            <a:ext cx="2195616" cy="1369031"/>
          </a:xfrm>
          <a:prstGeom prst="rect">
            <a:avLst/>
          </a:prstGeom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909EF1D0-6367-4739-9482-DC6E87F6A88B}"/>
              </a:ext>
            </a:extLst>
          </p:cNvPr>
          <p:cNvSpPr/>
          <p:nvPr/>
        </p:nvSpPr>
        <p:spPr bwMode="auto">
          <a:xfrm>
            <a:off x="3171479" y="2958738"/>
            <a:ext cx="261258" cy="17634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CA193931-22C4-4AC4-9F87-186EF90448F4}"/>
              </a:ext>
            </a:extLst>
          </p:cNvPr>
          <p:cNvSpPr/>
          <p:nvPr/>
        </p:nvSpPr>
        <p:spPr bwMode="auto">
          <a:xfrm>
            <a:off x="3040850" y="4143104"/>
            <a:ext cx="261258" cy="17634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9D926109-49E5-4662-93CF-FFAC452DC12F}"/>
              </a:ext>
            </a:extLst>
          </p:cNvPr>
          <p:cNvSpPr/>
          <p:nvPr/>
        </p:nvSpPr>
        <p:spPr bwMode="auto">
          <a:xfrm>
            <a:off x="2998867" y="4757059"/>
            <a:ext cx="261258" cy="17634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0C1E95E1-9D6F-49C8-B2A3-D0B0FC6E1A24}"/>
              </a:ext>
            </a:extLst>
          </p:cNvPr>
          <p:cNvCxnSpPr/>
          <p:nvPr/>
        </p:nvCxnSpPr>
        <p:spPr bwMode="auto">
          <a:xfrm>
            <a:off x="7663543" y="6017623"/>
            <a:ext cx="539931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4ABB3111-AC71-43FF-921B-80DF3E73951B}"/>
              </a:ext>
            </a:extLst>
          </p:cNvPr>
          <p:cNvCxnSpPr/>
          <p:nvPr/>
        </p:nvCxnSpPr>
        <p:spPr bwMode="auto">
          <a:xfrm flipH="1">
            <a:off x="7689669" y="5965371"/>
            <a:ext cx="383177" cy="4116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F92901CA-F04F-4E46-A162-9A97E0E872DD}"/>
                  </a:ext>
                </a:extLst>
              </p:cNvPr>
              <p:cNvSpPr txBox="1"/>
              <p:nvPr/>
            </p:nvSpPr>
            <p:spPr>
              <a:xfrm>
                <a:off x="7174768" y="1648460"/>
                <a:ext cx="1208204" cy="578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cs-CZ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87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87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𝑑𝐸</m:t>
                          </m:r>
                        </m:num>
                        <m:den>
                          <m:r>
                            <a:rPr kumimoji="0" lang="cs-CZ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87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𝑑𝑡</m:t>
                          </m:r>
                        </m:den>
                      </m:f>
                      <m:r>
                        <a:rPr kumimoji="0" lang="cs-CZ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287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=(</m:t>
                      </m:r>
                      <m:acc>
                        <m:accPr>
                          <m:chr m:val="⃗"/>
                          <m:ctrlPr>
                            <a:rPr kumimoji="0" lang="cs-CZ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87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cs-CZ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87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</m:acc>
                      <m:r>
                        <a:rPr kumimoji="0" lang="cs-CZ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287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kumimoji="0" lang="cs-CZ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87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cs-CZ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87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</m:acc>
                      <m:r>
                        <a:rPr kumimoji="0" lang="cs-CZ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287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F92901CA-F04F-4E46-A162-9A97E0E87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768" y="1648460"/>
                <a:ext cx="1208204" cy="5781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0BFE788D-6B15-4AB5-80D1-96BCA45DCB67}"/>
              </a:ext>
            </a:extLst>
          </p:cNvPr>
          <p:cNvCxnSpPr/>
          <p:nvPr/>
        </p:nvCxnSpPr>
        <p:spPr bwMode="auto">
          <a:xfrm flipH="1">
            <a:off x="6858000" y="2064728"/>
            <a:ext cx="316768" cy="2569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95352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Rovnoměrně zrychlený pohyb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430471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Nechť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</m:acc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ꓕ</m:t>
                    </m:r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acc>
                      <m:accPr>
                        <m:chr m:val="⃗"/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cs-CZ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cs-CZ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r>
                              <a:rPr kumimoji="0" lang="cs-CZ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1800" dirty="0"/>
                  <a:t>    (např. Lorentzova síla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cs-CZ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cs-CZ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r>
                  <a:rPr lang="cs-CZ" sz="1800" dirty="0"/>
                  <a:t>   dále nechť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cs-CZ" sz="1800" dirty="0"/>
                  <a:t>=(0,0,B</a:t>
                </a:r>
                <a:r>
                  <a:rPr lang="cs-CZ" sz="1800" baseline="-25000" dirty="0"/>
                  <a:t>z</a:t>
                </a:r>
                <a:r>
                  <a:rPr lang="cs-CZ" sz="1800" dirty="0"/>
                  <a:t>)</a:t>
                </a: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𝑑𝐸</m:t>
                        </m:r>
                      </m:num>
                      <m:den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cs-CZ" sz="16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cs-CZ" sz="16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𝐹</m:t>
                            </m:r>
                          </m:e>
                        </m:acc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kumimoji="0" lang="cs-CZ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cs-CZ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 </m:t>
                    </m:r>
                  </m:oMath>
                </a14:m>
                <a:r>
                  <a:rPr lang="cs-CZ" sz="1800" dirty="0"/>
                  <a:t>	</a:t>
                </a:r>
                <a:r>
                  <a:rPr lang="cs-CZ" sz="1800" i="1" dirty="0">
                    <a:solidFill>
                      <a:srgbClr val="C00000"/>
                    </a:solidFill>
                  </a:rPr>
                  <a:t>E(t) = E</a:t>
                </a:r>
                <a:r>
                  <a:rPr lang="cs-CZ" sz="1800" i="1" baseline="-25000" dirty="0">
                    <a:solidFill>
                      <a:srgbClr val="C00000"/>
                    </a:solidFill>
                  </a:rPr>
                  <a:t>0</a:t>
                </a:r>
                <a:r>
                  <a:rPr lang="cs-CZ" sz="1800" i="1" dirty="0">
                    <a:solidFill>
                      <a:srgbClr val="C00000"/>
                    </a:solidFill>
                  </a:rPr>
                  <a:t>	 energie se nemění, není práce</a:t>
                </a:r>
                <a14:m>
                  <m:oMath xmlns:m="http://schemas.openxmlformats.org/officeDocument/2006/math">
                    <m:r>
                      <a:rPr lang="cs-CZ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cs-CZ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cs-CZ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;0)</m:t>
                    </m:r>
                  </m:oMath>
                </a14:m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Pohybové rovnice </a:t>
                </a:r>
              </a:p>
              <a:p>
                <a:pPr marL="0" indent="0">
                  <a:buNone/>
                </a:pPr>
                <a:r>
                  <a:rPr kumimoji="0" lang="cs-CZ" sz="1600" b="0" u="none" strike="noStrike" kern="0" cap="none" spc="0" normalizeH="0" baseline="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	</a:t>
                </a:r>
                <a14:m>
                  <m:oMath xmlns:m="http://schemas.openxmlformats.org/officeDocument/2006/math"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</m:t>
                    </m:r>
                    <m:f>
                      <m:fPr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  <m:sSub>
                          <m:sSubPr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𝑞</m:t>
                    </m:r>
                    <m:sSub>
                      <m:sSubPr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sz="1800" dirty="0"/>
                  <a:t> 	</a:t>
                </a:r>
                <a:r>
                  <a:rPr lang="cs-CZ" sz="16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6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16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sz="1800" dirty="0"/>
                  <a:t> 	</a:t>
                </a:r>
                <a:r>
                  <a:rPr lang="cs-CZ" sz="16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6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Navíc 	</a:t>
                </a:r>
                <a:r>
                  <a:rPr kumimoji="0" lang="cs-CZ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</m:acc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acc>
                      <m:accPr>
                        <m:chr m:val="⃗"/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sz="1800" dirty="0"/>
                  <a:t>  	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p</a:t>
                </a:r>
                <a:r>
                  <a:rPr lang="cs-CZ" sz="1600" i="1" baseline="-25000" dirty="0">
                    <a:solidFill>
                      <a:srgbClr val="00287D"/>
                    </a:solidFill>
                  </a:rPr>
                  <a:t>x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=</a:t>
                </a:r>
                <a:r>
                  <a:rPr lang="cs-CZ" sz="16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6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600" i="1" dirty="0" err="1">
                    <a:solidFill>
                      <a:srgbClr val="00287D"/>
                    </a:solidFill>
                  </a:rPr>
                  <a:t>u</a:t>
                </a:r>
                <a:r>
                  <a:rPr lang="cs-CZ" sz="1600" i="1" baseline="-25000" dirty="0" err="1">
                    <a:solidFill>
                      <a:srgbClr val="00287D"/>
                    </a:solidFill>
                  </a:rPr>
                  <a:t>x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   </a:t>
                </a:r>
                <a:r>
                  <a:rPr lang="cs-CZ" sz="1600" i="1" dirty="0" err="1">
                    <a:solidFill>
                      <a:srgbClr val="00287D"/>
                    </a:solidFill>
                  </a:rPr>
                  <a:t>p</a:t>
                </a:r>
                <a:r>
                  <a:rPr lang="cs-CZ" sz="1600" i="1" baseline="-25000" dirty="0" err="1">
                    <a:solidFill>
                      <a:srgbClr val="00287D"/>
                    </a:solidFill>
                  </a:rPr>
                  <a:t>y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=</a:t>
                </a:r>
                <a:r>
                  <a:rPr lang="cs-CZ" sz="16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6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600" i="1" dirty="0" err="1">
                    <a:solidFill>
                      <a:srgbClr val="00287D"/>
                    </a:solidFill>
                  </a:rPr>
                  <a:t>u</a:t>
                </a:r>
                <a:r>
                  <a:rPr lang="cs-CZ" sz="1600" i="1" baseline="-25000" dirty="0" err="1">
                    <a:solidFill>
                      <a:srgbClr val="00287D"/>
                    </a:solidFill>
                  </a:rPr>
                  <a:t>x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     </a:t>
                </a:r>
                <a:r>
                  <a:rPr lang="cs-CZ" sz="1600" i="1" dirty="0" err="1">
                    <a:solidFill>
                      <a:srgbClr val="00287D"/>
                    </a:solidFill>
                  </a:rPr>
                  <a:t>p</a:t>
                </a:r>
                <a:r>
                  <a:rPr lang="cs-CZ" sz="1600" i="1" baseline="-25000" dirty="0" err="1">
                    <a:solidFill>
                      <a:srgbClr val="00287D"/>
                    </a:solidFill>
                  </a:rPr>
                  <a:t>z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=0</a:t>
                </a:r>
              </a:p>
              <a:p>
                <a:pPr marL="0" indent="0">
                  <a:buNone/>
                </a:pPr>
                <a:r>
                  <a:rPr lang="cs-CZ" sz="1800" dirty="0"/>
                  <a:t>Dostáváme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cs-CZ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cs-CZ" sz="18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sz="1800" dirty="0"/>
                  <a:t>	</a:t>
                </a:r>
                <a:r>
                  <a:rPr lang="cs-CZ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sz="1800" dirty="0"/>
                  <a:t>     řešení soustavy </a:t>
                </a:r>
                <a:r>
                  <a:rPr lang="cs-CZ" sz="1800" dirty="0" err="1"/>
                  <a:t>dif</a:t>
                </a:r>
                <a:r>
                  <a:rPr lang="cs-CZ" sz="1800" dirty="0"/>
                  <a:t>. rovnic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cs-CZ" sz="1800" dirty="0"/>
                  <a:t> kde </a:t>
                </a:r>
                <a14:m>
                  <m:oMath xmlns:m="http://schemas.openxmlformats.org/officeDocument/2006/math">
                    <m:r>
                      <a:rPr lang="cs-CZ" sz="1800" b="0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ꓕ</m:t>
                        </m:r>
                      </m:sub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sz="1800" dirty="0"/>
              </a:p>
              <a:p>
                <a:pPr marL="0" lvl="0" indent="0">
                  <a:buNone/>
                </a:pPr>
                <a:r>
                  <a:rPr lang="cs-CZ" sz="18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cs-CZ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cs-CZ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𝑞𝐵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sz="1800" dirty="0"/>
                  <a:t>	     </a:t>
                </a:r>
                <a:r>
                  <a:rPr lang="cs-CZ" sz="1800" dirty="0">
                    <a:solidFill>
                      <a:srgbClr val="C00000"/>
                    </a:solidFill>
                  </a:rPr>
                  <a:t>kružnice s poloměrem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cs-CZ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ꓕ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1800" dirty="0"/>
                  <a:t>  </a:t>
                </a:r>
                <a:r>
                  <a:rPr lang="cs-CZ" sz="1200" dirty="0">
                    <a:solidFill>
                      <a:srgbClr val="00B0F0"/>
                    </a:solidFill>
                  </a:rPr>
                  <a:t>měření parametrů částic </a:t>
                </a:r>
                <a:r>
                  <a:rPr lang="cs-CZ" sz="1800" dirty="0"/>
                  <a:t>	</a:t>
                </a:r>
                <a:r>
                  <a:rPr kumimoji="0" lang="cs-CZ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cs-CZ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cs-CZ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cs-CZ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cs-CZ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cs-CZ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ꓕ</m:t>
                            </m:r>
                          </m:sub>
                        </m:sSub>
                      </m:num>
                      <m:den>
                        <m:r>
                          <a:rPr kumimoji="0" lang="cs-CZ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m:rPr>
                        <m:sty m:val="p"/>
                      </m:rPr>
                      <a:rPr kumimoji="0" lang="cs-CZ" sz="1800" b="0" i="1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sin</m:t>
                    </m:r>
                    <m:r>
                      <a:rPr kumimoji="0" lang="cs-CZ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⁡(</m:t>
                    </m:r>
                    <m:r>
                      <a:rPr kumimoji="0" lang="cs-CZ" sz="1800" b="0" i="1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𝜔</m:t>
                    </m:r>
                    <m:r>
                      <a:rPr kumimoji="0" lang="cs-CZ" sz="1800" b="0" i="1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cs-CZ" sz="1800" b="0" i="1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cs-CZ" sz="1800" b="0" i="1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𝜑</m:t>
                    </m:r>
                    <m:r>
                      <a:rPr kumimoji="0" lang="cs-CZ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cs-CZ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cs-CZ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cs-CZ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ꓕ</m:t>
                            </m:r>
                          </m:sub>
                        </m:sSub>
                      </m:num>
                      <m:den>
                        <m:r>
                          <a:rPr lang="cs-CZ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cs-CZ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cs-CZ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cs-CZ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cs-CZ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cs-CZ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cs-CZ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16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4304710"/>
              </a:xfrm>
              <a:blipFill>
                <a:blip r:embed="rId10"/>
                <a:stretch>
                  <a:fillRect l="-1811" t="-31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FE43118A-4C65-4FCF-8B8A-809E9A5F96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8604" y="37145"/>
            <a:ext cx="2195616" cy="1369031"/>
          </a:xfrm>
          <a:prstGeom prst="rect">
            <a:avLst/>
          </a:prstGeom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909EF1D0-6367-4739-9482-DC6E87F6A88B}"/>
              </a:ext>
            </a:extLst>
          </p:cNvPr>
          <p:cNvSpPr/>
          <p:nvPr/>
        </p:nvSpPr>
        <p:spPr bwMode="auto">
          <a:xfrm>
            <a:off x="1994263" y="2514601"/>
            <a:ext cx="261258" cy="17634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CA193931-22C4-4AC4-9F87-186EF90448F4}"/>
              </a:ext>
            </a:extLst>
          </p:cNvPr>
          <p:cNvSpPr/>
          <p:nvPr/>
        </p:nvSpPr>
        <p:spPr bwMode="auto">
          <a:xfrm rot="20141906">
            <a:off x="3984170" y="5795328"/>
            <a:ext cx="261258" cy="17634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9D926109-49E5-4662-93CF-FFAC452DC12F}"/>
              </a:ext>
            </a:extLst>
          </p:cNvPr>
          <p:cNvSpPr/>
          <p:nvPr/>
        </p:nvSpPr>
        <p:spPr bwMode="auto">
          <a:xfrm>
            <a:off x="3291839" y="5522060"/>
            <a:ext cx="261258" cy="17634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553DEF60-991B-450E-BBA6-B5C571AB4DF6}"/>
              </a:ext>
            </a:extLst>
          </p:cNvPr>
          <p:cNvCxnSpPr/>
          <p:nvPr/>
        </p:nvCxnSpPr>
        <p:spPr bwMode="auto">
          <a:xfrm>
            <a:off x="2063931" y="3492137"/>
            <a:ext cx="0" cy="9056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AA9714DC-2F2C-4824-A188-C345E417FE5F}"/>
              </a:ext>
            </a:extLst>
          </p:cNvPr>
          <p:cNvCxnSpPr/>
          <p:nvPr/>
        </p:nvCxnSpPr>
        <p:spPr bwMode="auto">
          <a:xfrm flipH="1">
            <a:off x="2151017" y="3885939"/>
            <a:ext cx="1402080" cy="5293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DABC9DBB-B009-4509-97FC-2D3E841FE83D}"/>
              </a:ext>
            </a:extLst>
          </p:cNvPr>
          <p:cNvCxnSpPr/>
          <p:nvPr/>
        </p:nvCxnSpPr>
        <p:spPr bwMode="auto">
          <a:xfrm>
            <a:off x="3823063" y="3429000"/>
            <a:ext cx="121920" cy="1029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3A3282B5-5454-4103-92D8-ACD491F3C666}"/>
              </a:ext>
            </a:extLst>
          </p:cNvPr>
          <p:cNvCxnSpPr/>
          <p:nvPr/>
        </p:nvCxnSpPr>
        <p:spPr bwMode="auto">
          <a:xfrm flipH="1">
            <a:off x="4058194" y="3971109"/>
            <a:ext cx="418012" cy="444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06312C4E-6945-48E8-9902-6ED7A1089F39}"/>
                  </a:ext>
                </a:extLst>
              </p:cNvPr>
              <p:cNvSpPr txBox="1"/>
              <p:nvPr/>
            </p:nvSpPr>
            <p:spPr>
              <a:xfrm>
                <a:off x="4114800" y="2973977"/>
                <a:ext cx="5511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ꓕ</m:t>
                    </m:r>
                  </m:oMath>
                </a14:m>
                <a:r>
                  <a:rPr lang="cs-CZ" dirty="0"/>
                  <a:t>ss</a:t>
                </a: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06312C4E-6945-48E8-9902-6ED7A1089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3977"/>
                <a:ext cx="551113" cy="369332"/>
              </a:xfrm>
              <a:prstGeom prst="rect">
                <a:avLst/>
              </a:prstGeom>
              <a:blipFill>
                <a:blip r:embed="rId8"/>
                <a:stretch>
                  <a:fillRect l="-20000" t="-28333" r="-32222" b="-4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641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75537"/>
            <a:ext cx="8086635" cy="647700"/>
          </a:xfrm>
        </p:spPr>
        <p:txBody>
          <a:bodyPr/>
          <a:lstStyle/>
          <a:p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Comptonův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jev     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(1923)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2695" y="1625273"/>
            <a:ext cx="8173530" cy="4418475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Pružná srážka fotonu s klidným a volným elektronem</a:t>
            </a:r>
          </a:p>
          <a:p>
            <a:pPr marL="0" indent="0">
              <a:buNone/>
            </a:pPr>
            <a:r>
              <a:rPr lang="cs-CZ" sz="1800" dirty="0"/>
              <a:t>			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Při srážce dochází ke změně vlnové délky fotonu,</a:t>
            </a:r>
          </a:p>
          <a:p>
            <a:pPr marL="0" indent="0">
              <a:buNone/>
            </a:pPr>
            <a:r>
              <a:rPr lang="cs-CZ" sz="1800" dirty="0"/>
              <a:t>Tato změna nezávisí na původní </a:t>
            </a:r>
            <a:r>
              <a:rPr lang="cs-CZ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𝝺, pouze na úhlu vstupního a výstupního svazku.</a:t>
            </a:r>
            <a:endParaRPr lang="cs-CZ" sz="18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C56BBE4-A746-4CFD-B99D-6DA1ACE1DAC6}"/>
              </a:ext>
            </a:extLst>
          </p:cNvPr>
          <p:cNvSpPr txBox="1"/>
          <p:nvPr/>
        </p:nvSpPr>
        <p:spPr>
          <a:xfrm>
            <a:off x="4114800" y="297401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50D8B67-6DE7-4583-9010-CA2FED8AC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94" y="2055222"/>
            <a:ext cx="2344293" cy="147900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4D95D35-375C-4E68-8D4D-65ABDFB71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840" y="2023962"/>
            <a:ext cx="4030133" cy="154152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C6C8FE1-BDF8-4511-AF51-F8943788C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840" y="3548003"/>
            <a:ext cx="2344293" cy="78816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EAB7A79-AA2E-41F9-8A67-53D5AFED11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83" y="4336170"/>
            <a:ext cx="3004457" cy="69115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5F9A88F-4370-46FA-B36C-B703747B7A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6526" y="3675756"/>
            <a:ext cx="647337" cy="41162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0433EF1-5C64-4362-A061-55B9BFF1D1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0342" y="4336170"/>
            <a:ext cx="3513128" cy="731902"/>
          </a:xfrm>
          <a:prstGeom prst="rect">
            <a:avLst/>
          </a:prstGeom>
          <a:solidFill>
            <a:schemeClr val="accent1">
              <a:alpha val="36000"/>
            </a:schemeClr>
          </a:solidFill>
          <a:ln w="25400">
            <a:solidFill>
              <a:srgbClr val="C00000"/>
            </a:solidFill>
          </a:ln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DC471CD-2989-456C-ADE1-C43F48B9900F}"/>
              </a:ext>
            </a:extLst>
          </p:cNvPr>
          <p:cNvCxnSpPr/>
          <p:nvPr/>
        </p:nvCxnSpPr>
        <p:spPr bwMode="auto">
          <a:xfrm>
            <a:off x="2766987" y="4087378"/>
            <a:ext cx="690316" cy="48962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2F68A2E2-FC8D-4A85-A4EF-4342CAF2EC99}"/>
              </a:ext>
            </a:extLst>
          </p:cNvPr>
          <p:cNvSpPr/>
          <p:nvPr/>
        </p:nvSpPr>
        <p:spPr bwMode="auto">
          <a:xfrm rot="8743107">
            <a:off x="2826473" y="4125961"/>
            <a:ext cx="545968" cy="21634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849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75537"/>
            <a:ext cx="8086635" cy="6477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ekvivalence hmotnosti a energie II</a:t>
            </a:r>
            <a:endParaRPr lang="cs-CZ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22695" y="1625273"/>
                <a:ext cx="8173530" cy="4418475"/>
              </a:xfrm>
            </p:spPr>
            <p:txBody>
              <a:bodyPr/>
              <a:lstStyle/>
              <a:p>
                <a:pPr>
                  <a:buAutoNum type="arabicPeriod"/>
                </a:pPr>
                <a:r>
                  <a:rPr lang="cs-CZ" sz="1800" dirty="0"/>
                  <a:t>Experimenty 1932  </a:t>
                </a:r>
                <a:r>
                  <a:rPr lang="cs-CZ" sz="1800" dirty="0" err="1"/>
                  <a:t>Cockcroft</a:t>
                </a:r>
                <a:r>
                  <a:rPr lang="cs-CZ" sz="1800" dirty="0"/>
                  <a:t> a </a:t>
                </a:r>
                <a:r>
                  <a:rPr lang="cs-CZ" sz="1800" dirty="0" err="1"/>
                  <a:t>Walton</a:t>
                </a:r>
                <a:r>
                  <a:rPr lang="cs-CZ" sz="1800" dirty="0"/>
                  <a:t> – bombardování rychlými protony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𝐿𝑖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bSup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Sup>
                      <m:sSubSup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sSubSup>
                      <m:sSubSup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𝐵𝑒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bSup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 </m:t>
                    </m:r>
                    <m:sSubSup>
                      <m:sSubSup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𝐻𝑒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Sup>
                      <m:sSubSup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𝐻𝑒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cs-CZ" sz="1800" dirty="0"/>
                  <a:t>   	</a:t>
                </a:r>
                <a14:m>
                  <m:oMath xmlns:m="http://schemas.openxmlformats.org/officeDocument/2006/math">
                    <m:r>
                      <a:rPr lang="cs-CZ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cs-CZ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=0,309.</m:t>
                    </m:r>
                    <m:sSup>
                      <m:sSup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−28</m:t>
                        </m:r>
                      </m:sup>
                    </m:sSup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endParaRPr lang="cs-CZ" sz="1800" dirty="0"/>
              </a:p>
              <a:p>
                <a:pPr marL="40005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87D"/>
                  </a:buClr>
                  <a:buSzPct val="80000"/>
                  <a:buFont typeface="Wingdings" panose="05000000000000000000" pitchFamily="2" charset="2"/>
                  <a:buNone/>
                  <a:tabLst/>
                  <a:defRPr/>
                </a:pPr>
                <a:r>
                  <a:rPr lang="cs-CZ" sz="1200" dirty="0"/>
                  <a:t>					</a:t>
                </a:r>
                <a14:m>
                  <m:oMath xmlns:m="http://schemas.openxmlformats.org/officeDocument/2006/math"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=27,7.</m:t>
                    </m:r>
                    <m:sSup>
                      <m:s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−13</m:t>
                        </m:r>
                      </m:sup>
                    </m:sSup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</m:oMath>
                </a14:m>
                <a:endParaRPr lang="cs-CZ" sz="1800" dirty="0">
                  <a:solidFill>
                    <a:srgbClr val="000000"/>
                  </a:solidFill>
                  <a:latin typeface="Arial"/>
                </a:endParaRPr>
              </a:p>
              <a:p>
                <a:pPr marL="40005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87D"/>
                  </a:buClr>
                  <a:buSzPct val="80000"/>
                  <a:buFont typeface="Wingdings" panose="05000000000000000000" pitchFamily="2" charset="2"/>
                  <a:buNone/>
                  <a:tabLst/>
                  <a:defRPr/>
                </a:pPr>
                <a:r>
                  <a:rPr lang="cs-CZ" sz="1600" dirty="0">
                    <a:solidFill>
                      <a:srgbClr val="000000"/>
                    </a:solidFill>
                  </a:rPr>
                  <a:t>Tento výsledek je v souladu s experimentem, kdy se měří </a:t>
                </a:r>
                <a:r>
                  <a:rPr lang="cs-CZ" sz="1600" i="1" dirty="0" err="1">
                    <a:solidFill>
                      <a:srgbClr val="00287D"/>
                    </a:solidFill>
                  </a:rPr>
                  <a:t>E</a:t>
                </a:r>
                <a:r>
                  <a:rPr lang="cs-CZ" sz="1600" i="1" baseline="-25000" dirty="0" err="1">
                    <a:solidFill>
                      <a:srgbClr val="00287D"/>
                    </a:solidFill>
                  </a:rPr>
                  <a:t>k</a:t>
                </a:r>
                <a:r>
                  <a:rPr lang="cs-CZ" sz="1600" dirty="0">
                    <a:solidFill>
                      <a:srgbClr val="000000"/>
                    </a:solidFill>
                  </a:rPr>
                  <a:t> </a:t>
                </a:r>
                <a:r>
                  <a:rPr lang="cs-CZ" sz="1600" dirty="0">
                    <a:solidFill>
                      <a:srgbClr val="C00000"/>
                    </a:solidFill>
                  </a:rPr>
                  <a:t>protonu</a:t>
                </a:r>
                <a:r>
                  <a:rPr lang="cs-CZ" sz="1600" dirty="0">
                    <a:solidFill>
                      <a:srgbClr val="000000"/>
                    </a:solidFill>
                  </a:rPr>
                  <a:t> a </a:t>
                </a:r>
                <a:r>
                  <a:rPr lang="cs-CZ" sz="16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𝝰 částic</a:t>
                </a:r>
                <a:r>
                  <a:rPr lang="cs-CZ" sz="1600" dirty="0">
                    <a:solidFill>
                      <a:srgbClr val="00287D"/>
                    </a:solidFill>
                    <a:ea typeface="Cambria Math" panose="02040503050406030204" pitchFamily="18" charset="0"/>
                  </a:rPr>
                  <a:t>.</a:t>
                </a:r>
                <a:endParaRPr lang="cs-CZ" sz="1600" dirty="0">
                  <a:solidFill>
                    <a:srgbClr val="00287D"/>
                  </a:solidFill>
                </a:endParaRPr>
              </a:p>
              <a:p>
                <a:pPr>
                  <a:buAutoNum type="arabicPeriod"/>
                </a:pPr>
                <a:endParaRPr lang="cs-CZ" sz="1800" dirty="0"/>
              </a:p>
              <a:p>
                <a:pPr>
                  <a:buAutoNum type="arabicPeriod"/>
                </a:pPr>
                <a:r>
                  <a:rPr lang="cs-CZ" sz="1800" dirty="0"/>
                  <a:t>Štěpná reakce</a:t>
                </a:r>
              </a:p>
              <a:p>
                <a:pPr marL="0" indent="0">
                  <a:buNone/>
                </a:pPr>
                <a:r>
                  <a:rPr kumimoji="0" lang="cs-CZ" sz="1800" b="0" u="none" strike="noStrike" kern="0" cap="none" spc="0" normalizeH="0" baseline="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+mn-cs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𝐻𝑒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cs-CZ" sz="1800" dirty="0">
                    <a:solidFill>
                      <a:srgbClr val="00287D"/>
                    </a:solidFill>
                  </a:rPr>
                  <a:t> + neutrony 	      dvě jádra ze střední čísti periodické tabulky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 	1 g uranu  	      9,6.10</a:t>
                </a:r>
                <a:r>
                  <a:rPr lang="cs-CZ" sz="1800" baseline="30000" dirty="0">
                    <a:solidFill>
                      <a:srgbClr val="00287D"/>
                    </a:solidFill>
                  </a:rPr>
                  <a:t>4</a:t>
                </a:r>
                <a:r>
                  <a:rPr lang="cs-CZ" sz="1800" dirty="0">
                    <a:solidFill>
                      <a:srgbClr val="00287D"/>
                    </a:solidFill>
                  </a:rPr>
                  <a:t> MJ   </a:t>
                </a:r>
                <a:r>
                  <a:rPr lang="cs-CZ" sz="1800" dirty="0"/>
                  <a:t>(3 tuny uhlí)</a:t>
                </a:r>
              </a:p>
              <a:p>
                <a:pPr>
                  <a:buFont typeface="+mj-lt"/>
                  <a:buAutoNum type="arabicPeriod" startAt="3"/>
                </a:pPr>
                <a:r>
                  <a:rPr lang="cs-CZ" sz="1800" dirty="0"/>
                  <a:t>Termojaderná fúze</a:t>
                </a:r>
              </a:p>
              <a:p>
                <a:pPr marL="40005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87D"/>
                  </a:buClr>
                  <a:buSzPct val="8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 </m:t>
                    </m:r>
                    <m:sSubSup>
                      <m:sSub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sSubSup>
                      <m:sSub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𝐻𝑒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Sup>
                      <m:sSub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kumimoji="0" lang="cs-CZ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  		</a:t>
                </a:r>
                <a14:m>
                  <m:oMath xmlns:m="http://schemas.openxmlformats.org/officeDocument/2006/math"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=3.</m:t>
                    </m:r>
                    <m:sSup>
                      <m:s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−26</m:t>
                        </m:r>
                      </m:sup>
                    </m:sSup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endParaRPr kumimoji="0" lang="cs-CZ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40005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87D"/>
                  </a:buClr>
                  <a:buSzPct val="80000"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cs-CZ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					</a:t>
                </a:r>
                <a14:m>
                  <m:oMath xmlns:m="http://schemas.openxmlformats.org/officeDocument/2006/math"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=2,7.</m:t>
                    </m:r>
                    <m:sSup>
                      <m:s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−12</m:t>
                        </m:r>
                      </m:sup>
                    </m:sSup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</m:oMath>
                </a14:m>
                <a:endParaRPr kumimoji="0" lang="cs-CZ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87D"/>
                  </a:buClr>
                  <a:buSzPct val="100000"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cs-CZ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	1 g deuterium + tritium  	  3,1.10</a:t>
                </a:r>
                <a:r>
                  <a:rPr kumimoji="0" lang="cs-CZ" sz="18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</a:t>
                </a:r>
                <a:r>
                  <a:rPr kumimoji="0" lang="cs-CZ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MJ   </a:t>
                </a:r>
                <a:r>
                  <a:rPr kumimoji="0" lang="cs-CZ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(o řád výš než štěpná reakce)</a:t>
                </a:r>
              </a:p>
              <a:p>
                <a:pPr>
                  <a:spcBef>
                    <a:spcPts val="1200"/>
                  </a:spcBef>
                  <a:buFont typeface="+mj-lt"/>
                  <a:buAutoNum type="arabicPeriod" startAt="4"/>
                </a:pPr>
                <a:r>
                  <a:rPr lang="cs-CZ" sz="1800" dirty="0"/>
                  <a:t>Zahřátím 1 kg vody z 0 °C na  100 °C se zvětší její hmotnost cca o 5.10</a:t>
                </a:r>
                <a:r>
                  <a:rPr lang="cs-CZ" sz="1800" baseline="30000" dirty="0"/>
                  <a:t>-9</a:t>
                </a:r>
                <a:r>
                  <a:rPr lang="cs-CZ" sz="1800" dirty="0"/>
                  <a:t> kg.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695" y="1625273"/>
                <a:ext cx="8173530" cy="4418475"/>
              </a:xfrm>
              <a:blipFill>
                <a:blip r:embed="rId3"/>
                <a:stretch>
                  <a:fillRect l="-1566" t="-1796" r="-671" b="-6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4C56BBE4-A746-4CFD-B99D-6DA1ACE1DAC6}"/>
              </a:ext>
            </a:extLst>
          </p:cNvPr>
          <p:cNvSpPr txBox="1"/>
          <p:nvPr/>
        </p:nvSpPr>
        <p:spPr>
          <a:xfrm>
            <a:off x="4114800" y="297401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cs-CZ" dirty="0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7C16A293-3CCF-4571-9030-0AFFC296ED75}"/>
              </a:ext>
            </a:extLst>
          </p:cNvPr>
          <p:cNvSpPr/>
          <p:nvPr/>
        </p:nvSpPr>
        <p:spPr bwMode="auto">
          <a:xfrm>
            <a:off x="4241074" y="2116183"/>
            <a:ext cx="252549" cy="457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A9ECE31E-CDFB-4E71-B773-6E3A14E263E5}"/>
              </a:ext>
            </a:extLst>
          </p:cNvPr>
          <p:cNvSpPr/>
          <p:nvPr/>
        </p:nvSpPr>
        <p:spPr bwMode="auto">
          <a:xfrm>
            <a:off x="3048000" y="4075611"/>
            <a:ext cx="374469" cy="45719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17F4EB3-DDCB-4A01-9EFD-3201D3B7B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582" y="4416983"/>
            <a:ext cx="390178" cy="7925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4031E36-834A-4E42-9DFE-96A538467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622" y="5344445"/>
            <a:ext cx="390178" cy="7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55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75537"/>
            <a:ext cx="8086635" cy="6477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Relativistické důsledky v teorii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elmag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pole</a:t>
            </a:r>
            <a:endParaRPr lang="cs-CZ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22695" y="1625273"/>
                <a:ext cx="8173530" cy="4418475"/>
              </a:xfrm>
            </p:spPr>
            <p:txBody>
              <a:bodyPr/>
              <a:lstStyle/>
              <a:p>
                <a:pPr>
                  <a:buAutoNum type="arabicPeriod"/>
                </a:pPr>
                <a:r>
                  <a:rPr lang="cs-CZ" sz="1800" dirty="0"/>
                  <a:t>Maxwellovy rovnice jsou invariantní vůči Lorentzově transformaci</a:t>
                </a:r>
              </a:p>
              <a:p>
                <a:pPr>
                  <a:buAutoNum type="arabicPeriod"/>
                </a:pPr>
                <a:r>
                  <a:rPr lang="cs-CZ" sz="1800" dirty="0"/>
                  <a:t>Vystupují zde derivace podle času a prostorových proměnných → ty se mění při přechodu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</a:t>
                </a:r>
                <a:r>
                  <a:rPr kumimoji="0" lang="cs-CZ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→ </a:t>
                </a:r>
                <a:r>
                  <a:rPr kumimoji="0" lang="cs-CZ" sz="1800" i="1" u="none" strike="noStrike" kern="0" cap="none" spc="0" normalizeH="0" baseline="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S´</a:t>
                </a:r>
                <a:r>
                  <a:rPr kumimoji="0" lang="cs-CZ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	</a:t>
                </a:r>
                <a:r>
                  <a:rPr kumimoji="0" lang="cs-CZ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cs-CZ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cs-CZ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cs-CZ" sz="1800" b="1" dirty="0">
                    <a:solidFill>
                      <a:srgbClr val="00287D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</m:oMath>
                </a14:m>
                <a:r>
                  <a:rPr lang="cs-CZ" sz="1800" b="1" dirty="0">
                    <a:solidFill>
                      <a:srgbClr val="00287D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cs-CZ" sz="1800" b="1" dirty="0">
                    <a:solidFill>
                      <a:srgbClr val="00287D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cs-CZ" sz="1800" b="1" dirty="0"/>
                  <a:t>   </a:t>
                </a:r>
                <a:r>
                  <a:rPr lang="cs-CZ" sz="1800" dirty="0"/>
                  <a:t>se mění, aby byla zachována </a:t>
                </a:r>
                <a:r>
                  <a:rPr lang="cs-CZ" sz="1800" b="1" dirty="0">
                    <a:solidFill>
                      <a:srgbClr val="00287D"/>
                    </a:solidFill>
                  </a:rPr>
                  <a:t>invariantnost MR</a:t>
                </a: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457200" lvl="1" indent="0">
                  <a:buNone/>
                </a:pPr>
                <a:r>
                  <a:rPr lang="cs-CZ" sz="1800" dirty="0">
                    <a:solidFill>
                      <a:srgbClr val="C00000"/>
                    </a:solidFill>
                  </a:rPr>
                  <a:t>pole buzené stejnými zdroji se jinak jeví pro pozorovatele  v pohyblivé a nepohyblivé soustavě</a:t>
                </a:r>
              </a:p>
              <a:p>
                <a:pPr marL="457200" lvl="1" indent="0">
                  <a:buNone/>
                </a:pPr>
                <a:r>
                  <a:rPr lang="cs-CZ" sz="1800" dirty="0"/>
                  <a:t>Např. </a:t>
                </a:r>
                <a:r>
                  <a:rPr lang="cs-CZ" sz="1800" dirty="0" err="1"/>
                  <a:t>Biotův-Savartův</a:t>
                </a:r>
                <a:r>
                  <a:rPr lang="cs-CZ" sz="1800" dirty="0"/>
                  <a:t> zákon je důsledkem STR (nelze vysvětlit klasicky)</a:t>
                </a:r>
              </a:p>
              <a:p>
                <a:pPr marL="457200" lvl="1" indent="0">
                  <a:buNone/>
                </a:pPr>
                <a:r>
                  <a:rPr lang="cs-CZ" sz="1800" dirty="0"/>
                  <a:t>El. náboje v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</a:t>
                </a:r>
                <a:r>
                  <a:rPr lang="cs-CZ" sz="1800" dirty="0"/>
                  <a:t> vytvářejí elektrické pole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⃗"/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⃗"/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acc>
                      <m:accPr>
                        <m:chr m:val="⃗"/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cs-CZ" sz="1800" dirty="0"/>
              </a:p>
              <a:p>
                <a:pPr marL="457200" lvl="1" indent="0">
                  <a:buNone/>
                </a:pPr>
                <a:r>
                  <a:rPr lang="cs-CZ" sz="1800" dirty="0"/>
                  <a:t>Pozorovatel v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S´</a:t>
                </a:r>
                <a:r>
                  <a:rPr lang="cs-CZ" sz="1800" dirty="0"/>
                  <a:t> registruje i </a:t>
                </a:r>
                <a:r>
                  <a:rPr lang="cs-CZ" sz="1800" dirty="0" err="1"/>
                  <a:t>mag</a:t>
                </a:r>
                <a:r>
                  <a:rPr lang="cs-CZ" sz="1800" dirty="0"/>
                  <a:t>. pole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e>
                    </m:acc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acc>
                      <m:accPr>
                        <m:chr m:val="⃗"/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e>
                    </m:acc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</m:sSub>
                    <m:acc>
                      <m:accPr>
                        <m:chr m:val="⃗"/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e>
                    </m:acc>
                  </m:oMath>
                </a14:m>
                <a:endParaRPr lang="cs-CZ" sz="1800" dirty="0"/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cs-CZ" sz="1800" dirty="0"/>
                  <a:t>					</a:t>
                </a:r>
                <a:r>
                  <a:rPr kumimoji="0" lang="cs-CZ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cs-CZ" sz="160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  <m:sup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sup>
                    </m:sSubSup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cs-CZ" sz="160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cs-CZ" sz="160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cs-CZ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0" lang="cs-CZ" sz="160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cs-CZ" sz="1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kumimoji="0" lang="cs-CZ" sz="1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kumimoji="0" lang="cs-CZ" sz="160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cs-CZ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kumimoji="0" lang="cs-CZ" sz="160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cs-CZ" sz="160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cs-CZ" sz="16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kumimoji="0" lang="cs-CZ" sz="16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kumimoji="0" lang="cs-CZ" sz="160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cs-CZ" sz="16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cs-CZ" sz="16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sSub>
                      <m:sSubPr>
                        <m:ctrlPr>
                          <a:rPr kumimoji="0" lang="cs-CZ" sz="160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sz="1600" dirty="0"/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lang="cs-CZ" sz="1600" b="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  <m:sup>
                        <m:r>
                          <a:rPr lang="cs-CZ" sz="1600" b="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sup>
                    </m:sSubSup>
                    <m:r>
                      <a:rPr lang="cs-CZ" sz="1600" b="0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cs-CZ" sz="1600" b="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6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lang="cs-CZ" sz="1600" b="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600" b="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lang="cs-CZ" sz="1600" b="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sz="16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sz="16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600" b="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cs-CZ" sz="1600" b="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cs-CZ" sz="16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600" b="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600" b="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sSub>
                      <m:sSub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cs-CZ" sz="1600" b="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</m:oMath>
                </a14:m>
                <a:endParaRPr lang="cs-CZ" sz="16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dirty="0"/>
                  <a:t>Tedy element </a:t>
                </a:r>
                <a:r>
                  <a:rPr lang="cs-CZ" sz="1800" dirty="0" err="1"/>
                  <a:t>proudovodiče</a:t>
                </a:r>
                <a:r>
                  <a:rPr lang="cs-CZ" sz="1800" dirty="0"/>
                  <a:t> délky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ds</a:t>
                </a:r>
                <a:r>
                  <a:rPr lang="cs-CZ" sz="1800" dirty="0"/>
                  <a:t> protékaný proudem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I</a:t>
                </a:r>
                <a:r>
                  <a:rPr lang="cs-CZ" sz="1800" dirty="0"/>
                  <a:t> budí ve svém okolí i magnetické pole s indukcí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𝑑𝐵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num>
                      <m:den>
                        <m:sSup>
                          <m:sSup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sz="1800" dirty="0"/>
                  <a:t>   </a:t>
                </a:r>
                <a:r>
                  <a:rPr lang="cs-CZ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(odvodí se za předpokladu </a:t>
                </a:r>
                <a:r>
                  <a:rPr lang="cs-CZ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v‹‹c</a:t>
                </a:r>
                <a:r>
                  <a:rPr lang="cs-CZ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cs-CZ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1800" dirty="0"/>
                  <a:t> ).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600" dirty="0"/>
                  <a:t>Pozn. Existuje i jev opačný – nicméně vytvořené sek. elektrické pole je velmi slabé.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695" y="1625273"/>
                <a:ext cx="8173530" cy="4418475"/>
              </a:xfrm>
              <a:blipFill>
                <a:blip r:embed="rId3"/>
                <a:stretch>
                  <a:fillRect l="-1715" t="-1796" r="-1641" b="-53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4C56BBE4-A746-4CFD-B99D-6DA1ACE1DAC6}"/>
              </a:ext>
            </a:extLst>
          </p:cNvPr>
          <p:cNvSpPr txBox="1"/>
          <p:nvPr/>
        </p:nvSpPr>
        <p:spPr>
          <a:xfrm>
            <a:off x="4114800" y="297401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cs-CZ" dirty="0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A9ECE31E-CDFB-4E71-B773-6E3A14E263E5}"/>
              </a:ext>
            </a:extLst>
          </p:cNvPr>
          <p:cNvSpPr/>
          <p:nvPr/>
        </p:nvSpPr>
        <p:spPr bwMode="auto">
          <a:xfrm>
            <a:off x="2844202" y="2395298"/>
            <a:ext cx="374469" cy="45719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EF544B4-81D9-483D-BF76-38EEABB31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187" y="174823"/>
            <a:ext cx="1417553" cy="1130376"/>
          </a:xfrm>
          <a:prstGeom prst="rect">
            <a:avLst/>
          </a:prstGeom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89DF2065-2943-43AE-B028-41054E9941F7}"/>
              </a:ext>
            </a:extLst>
          </p:cNvPr>
          <p:cNvSpPr/>
          <p:nvPr/>
        </p:nvSpPr>
        <p:spPr bwMode="auto">
          <a:xfrm>
            <a:off x="422694" y="2961019"/>
            <a:ext cx="340239" cy="134941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7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Relativistická dynamika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b="1" dirty="0"/>
                  <a:t>Fyzikální zákony jsou </a:t>
                </a:r>
                <a:r>
                  <a:rPr lang="cs-CZ" b="1" dirty="0">
                    <a:solidFill>
                      <a:srgbClr val="FF0000"/>
                    </a:solidFill>
                  </a:rPr>
                  <a:t>invariantní</a:t>
                </a:r>
                <a:r>
                  <a:rPr lang="cs-CZ" b="1" dirty="0"/>
                  <a:t>, budou-li formulovány pomocí </a:t>
                </a:r>
                <a:r>
                  <a:rPr lang="cs-CZ" b="1" dirty="0">
                    <a:solidFill>
                      <a:srgbClr val="FF0000"/>
                    </a:solidFill>
                  </a:rPr>
                  <a:t>kovariantních rovnic </a:t>
                </a:r>
                <a:r>
                  <a:rPr lang="cs-CZ" b="1" dirty="0"/>
                  <a:t>(nezmění se při transformaci souřadnic).</a:t>
                </a:r>
                <a:endParaRPr lang="cs-CZ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cs-CZ" b="1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Uvažujme uzavřený soubor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𝑘𝑜𝑛𝑠𝑡</m:t>
                        </m:r>
                      </m:e>
                    </m:nary>
                  </m:oMath>
                </a14:m>
                <a:r>
                  <a:rPr lang="cs-CZ" sz="1800" dirty="0">
                    <a:solidFill>
                      <a:srgbClr val="00287D"/>
                    </a:solidFill>
                  </a:rPr>
                  <a:t>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180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𝑘𝑜𝑛𝑠𝑡</m:t>
                            </m:r>
                          </m:e>
                        </m:acc>
                      </m:e>
                    </m:nary>
                  </m:oMath>
                </a14:m>
                <a:endParaRPr lang="cs-CZ" sz="1800" dirty="0"/>
              </a:p>
              <a:p>
                <a:pPr marL="0" indent="0">
                  <a:buNone/>
                </a:pPr>
                <a:r>
                  <a:rPr lang="cs-CZ" sz="1600" dirty="0"/>
                  <a:t>				(sčítá se přes všechny interagující částice)</a:t>
                </a:r>
              </a:p>
              <a:p>
                <a:pPr marL="0" indent="0">
                  <a:buNone/>
                </a:pPr>
                <a:r>
                  <a:rPr lang="cs-CZ" sz="1600" dirty="0"/>
                  <a:t>Přechod 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S : S</a:t>
                </a:r>
                <a:r>
                  <a:rPr lang="cs-CZ" sz="1600" dirty="0"/>
                  <a:t>´	</a:t>
                </a:r>
                <a:r>
                  <a:rPr lang="cs-CZ" sz="16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sz="16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sz="16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cs-CZ" sz="16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cs-CZ" sz="16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cs-CZ" sz="16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600" dirty="0"/>
                  <a:t>		</a:t>
                </a:r>
                <a:r>
                  <a:rPr lang="cs-CZ" sz="16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cs-CZ" sz="16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160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cs-CZ" sz="16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cs-CZ" sz="16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cs-CZ" sz="16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cs-CZ" sz="1600" b="0" i="1" smtClean="0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´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cs-CZ" sz="16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acc>
                          </m:e>
                        </m:nary>
                      </m:e>
                    </m:nary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600" dirty="0"/>
                  <a:t>Uvažujme pružnou srážku dvou částic  se stejnou klidovou hmotností 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600" i="1" baseline="-25000" dirty="0">
                    <a:solidFill>
                      <a:srgbClr val="00287D"/>
                    </a:solidFill>
                  </a:rPr>
                  <a:t>0</a:t>
                </a:r>
                <a:r>
                  <a:rPr lang="cs-CZ" sz="1600" i="1" dirty="0"/>
                  <a:t>  </a:t>
                </a:r>
                <a:r>
                  <a:rPr lang="cs-CZ" sz="1600" dirty="0"/>
                  <a:t>podél osy </a:t>
                </a:r>
                <a:r>
                  <a:rPr lang="cs-CZ" sz="1600" i="1" dirty="0"/>
                  <a:t>x</a:t>
                </a:r>
              </a:p>
              <a:p>
                <a:pPr marL="0" indent="0">
                  <a:buNone/>
                </a:pPr>
                <a:r>
                  <a:rPr lang="cs-CZ" sz="1600" dirty="0"/>
                  <a:t>s rychlostmi    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u´</a:t>
                </a:r>
                <a:r>
                  <a:rPr lang="cs-CZ" sz="1600" i="1" baseline="-25000" dirty="0">
                    <a:solidFill>
                      <a:srgbClr val="00287D"/>
                    </a:solidFill>
                  </a:rPr>
                  <a:t>1 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= u´     u´</a:t>
                </a:r>
                <a:r>
                  <a:rPr lang="cs-CZ" sz="1600" i="1" baseline="-25000" dirty="0">
                    <a:solidFill>
                      <a:srgbClr val="00287D"/>
                    </a:solidFill>
                  </a:rPr>
                  <a:t>2 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= -u´    </a:t>
                </a:r>
                <a:r>
                  <a:rPr lang="cs-CZ" sz="1600" dirty="0"/>
                  <a:t>vůči soustavě 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S´ </a:t>
                </a:r>
                <a:endParaRPr lang="cs-CZ" sz="1600" i="1" baseline="-250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600" dirty="0"/>
                  <a:t>Pak v okamžiku srážky jsou vůči 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S´</a:t>
                </a:r>
                <a:r>
                  <a:rPr lang="cs-CZ" sz="1600" dirty="0"/>
                  <a:t>  v klidu. </a:t>
                </a:r>
              </a:p>
              <a:p>
                <a:pPr marL="0" indent="0">
                  <a:buNone/>
                </a:pPr>
                <a:r>
                  <a:rPr lang="cs-CZ" sz="1600" b="1" dirty="0"/>
                  <a:t>Platí zákon zachování hybnosti</a:t>
                </a:r>
                <a:r>
                  <a:rPr lang="cs-CZ" sz="1600" dirty="0"/>
                  <a:t>.			</a:t>
                </a:r>
              </a:p>
              <a:p>
                <a:pPr marL="0" indent="0">
                  <a:buNone/>
                </a:pPr>
                <a:endParaRPr lang="cs-CZ" sz="16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40" t="-2222" r="-2566" b="-4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1176C913-6BF7-4ABD-97E5-36B6C85598D8}"/>
                  </a:ext>
                </a:extLst>
              </p:cNvPr>
              <p:cNvSpPr txBox="1"/>
              <p:nvPr/>
            </p:nvSpPr>
            <p:spPr>
              <a:xfrm>
                <a:off x="5037222" y="5538651"/>
                <a:ext cx="649475" cy="7079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●</m:t>
                          </m:r>
                        </m:num>
                        <m:den>
                          <m:acc>
                            <m:accPr>
                              <m:chr m:val="⃗"/>
                              <m:ctrlPr>
                                <a:rPr lang="cs-CZ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den>
                      </m:f>
                      <m:r>
                        <a:rPr lang="cs-CZ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1176C913-6BF7-4ABD-97E5-36B6C8559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22" y="5538651"/>
                <a:ext cx="649475" cy="7079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15FC8FD-F1DB-41B6-9680-D391DDE2621C}"/>
                  </a:ext>
                </a:extLst>
              </p:cNvPr>
              <p:cNvSpPr txBox="1"/>
              <p:nvPr/>
            </p:nvSpPr>
            <p:spPr>
              <a:xfrm>
                <a:off x="6087837" y="5538651"/>
                <a:ext cx="649475" cy="6988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●</m:t>
                          </m:r>
                        </m:num>
                        <m:den>
                          <m:acc>
                            <m:accPr>
                              <m:chr m:val="⃗"/>
                              <m:ctrlPr>
                                <a:rPr lang="cs-CZ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15FC8FD-F1DB-41B6-9680-D391DDE26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837" y="5538651"/>
                <a:ext cx="649475" cy="698846"/>
              </a:xfrm>
              <a:prstGeom prst="rect">
                <a:avLst/>
              </a:prstGeom>
              <a:blipFill>
                <a:blip r:embed="rId4"/>
                <a:stretch>
                  <a:fillRect r="-160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13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AABFDA82-3556-4653-A9A9-8A903E25E6E5}"/>
              </a:ext>
            </a:extLst>
          </p:cNvPr>
          <p:cNvSpPr/>
          <p:nvPr/>
        </p:nvSpPr>
        <p:spPr bwMode="auto">
          <a:xfrm>
            <a:off x="3196046" y="5442858"/>
            <a:ext cx="1297576" cy="689656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Relativistická dynamika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V okamžiku srážky v soustavě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</a:t>
                </a:r>
                <a:r>
                  <a:rPr lang="cs-CZ" sz="1800" dirty="0"/>
                  <a:t>: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lang="cs-CZ" sz="16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m</a:t>
                </a:r>
                <a:r>
                  <a:rPr lang="cs-CZ" sz="1600" i="1" baseline="-250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cs-CZ" sz="16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+m</a:t>
                </a:r>
                <a:r>
                  <a:rPr lang="cs-CZ" sz="1600" i="1" baseline="-250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cs-CZ" sz="16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=M</a:t>
                </a:r>
                <a:r>
                  <a:rPr lang="cs-CZ" sz="1800" dirty="0"/>
                  <a:t>			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+m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M.v</a:t>
                </a: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Přidáme transformační vztahy pro rychlost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</m:oMath>
                </a14:m>
                <a:r>
                  <a:rPr lang="cs-CZ" sz="1800" dirty="0"/>
                  <a:t> 		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´) </m:t>
                        </m:r>
                      </m:den>
                    </m:f>
                  </m:oMath>
                </a14:m>
                <a:endParaRPr lang="cs-CZ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dirty="0"/>
                  <a:t>Dosadíme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b="0" i="1" baseline="-2500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b="0" i="1" baseline="-2500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cs-CZ" sz="1800" dirty="0"/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…=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Pro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(u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=0)=m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0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 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= m</a:t>
                </a:r>
                <a:r>
                  <a:rPr lang="cs-CZ" sz="1800" i="1" baseline="-25000" dirty="0">
                    <a:solidFill>
                      <a:srgbClr val="00B0F0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(u</a:t>
                </a:r>
                <a:r>
                  <a:rPr lang="cs-CZ" sz="1800" i="1" baseline="-25000" dirty="0">
                    <a:solidFill>
                      <a:srgbClr val="00B0F0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=0)    </a:t>
                </a:r>
                <a:r>
                  <a:rPr lang="cs-CZ" sz="1800" dirty="0"/>
                  <a:t>a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= 0	</a:t>
                </a:r>
                <a:r>
                  <a:rPr lang="cs-CZ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Označíme-li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=m</a:t>
                </a:r>
                <a:r>
                  <a:rPr lang="cs-CZ" sz="1800" dirty="0"/>
                  <a:t> a	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1800" dirty="0"/>
                  <a:t>  	</a:t>
                </a:r>
                <a:r>
                  <a:rPr lang="cs-CZ" sz="1800" dirty="0">
                    <a:solidFill>
                      <a:srgbClr val="C00000"/>
                    </a:solidFill>
                  </a:rPr>
                  <a:t>Závislost hmotnosti na rychlosti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1" t="-1926" b="-1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FE43118A-4C65-4FCF-8B8A-809E9A5F9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604" y="37145"/>
            <a:ext cx="2195616" cy="1369031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F65CF660-5773-4A46-A1AF-894BB93F37D1}"/>
              </a:ext>
            </a:extLst>
          </p:cNvPr>
          <p:cNvCxnSpPr/>
          <p:nvPr/>
        </p:nvCxnSpPr>
        <p:spPr bwMode="auto">
          <a:xfrm flipH="1">
            <a:off x="6792686" y="1332411"/>
            <a:ext cx="1132114" cy="101019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909EF1D0-6367-4739-9482-DC6E87F6A88B}"/>
              </a:ext>
            </a:extLst>
          </p:cNvPr>
          <p:cNvSpPr/>
          <p:nvPr/>
        </p:nvSpPr>
        <p:spPr bwMode="auto">
          <a:xfrm>
            <a:off x="4594158" y="4187141"/>
            <a:ext cx="261258" cy="15675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33252A8-41C7-4398-A0E2-876646B0C5CE}"/>
              </a:ext>
            </a:extLst>
          </p:cNvPr>
          <p:cNvCxnSpPr/>
          <p:nvPr/>
        </p:nvCxnSpPr>
        <p:spPr bwMode="auto">
          <a:xfrm>
            <a:off x="2333898" y="4802778"/>
            <a:ext cx="0" cy="287382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7A48D4A-34CF-4DB5-AD15-920D83851DCD}"/>
              </a:ext>
            </a:extLst>
          </p:cNvPr>
          <p:cNvCxnSpPr/>
          <p:nvPr/>
        </p:nvCxnSpPr>
        <p:spPr bwMode="auto">
          <a:xfrm>
            <a:off x="3528532" y="4824548"/>
            <a:ext cx="0" cy="287382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CA193931-22C4-4AC4-9F87-186EF90448F4}"/>
              </a:ext>
            </a:extLst>
          </p:cNvPr>
          <p:cNvSpPr/>
          <p:nvPr/>
        </p:nvSpPr>
        <p:spPr bwMode="auto">
          <a:xfrm>
            <a:off x="4630976" y="4933405"/>
            <a:ext cx="261258" cy="15675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277B4E5C-5D4A-40CF-B29A-A2339A0C1E9E}"/>
              </a:ext>
            </a:extLst>
          </p:cNvPr>
          <p:cNvSpPr/>
          <p:nvPr/>
        </p:nvSpPr>
        <p:spPr bwMode="auto">
          <a:xfrm>
            <a:off x="5033328" y="4528457"/>
            <a:ext cx="191815" cy="618309"/>
          </a:xfrm>
          <a:custGeom>
            <a:avLst/>
            <a:gdLst>
              <a:gd name="connsiteX0" fmla="*/ 191815 w 191815"/>
              <a:gd name="connsiteY0" fmla="*/ 0 h 618309"/>
              <a:gd name="connsiteX1" fmla="*/ 226 w 191815"/>
              <a:gd name="connsiteY1" fmla="*/ 191589 h 618309"/>
              <a:gd name="connsiteX2" fmla="*/ 52478 w 191815"/>
              <a:gd name="connsiteY2" fmla="*/ 618309 h 61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815" h="618309">
                <a:moveTo>
                  <a:pt x="191815" y="0"/>
                </a:moveTo>
                <a:cubicBezTo>
                  <a:pt x="27160" y="9686"/>
                  <a:pt x="-3025" y="-35954"/>
                  <a:pt x="226" y="191589"/>
                </a:cubicBezTo>
                <a:cubicBezTo>
                  <a:pt x="2273" y="334877"/>
                  <a:pt x="52478" y="618309"/>
                  <a:pt x="52478" y="618309"/>
                </a:cubicBez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Volný tvar: obrazec 10">
            <a:extLst>
              <a:ext uri="{FF2B5EF4-FFF2-40B4-BE49-F238E27FC236}">
                <a16:creationId xmlns:a16="http://schemas.microsoft.com/office/drawing/2014/main" id="{B5E9DE2D-F7A2-4135-BB4E-4B33C3147C3A}"/>
              </a:ext>
            </a:extLst>
          </p:cNvPr>
          <p:cNvSpPr/>
          <p:nvPr/>
        </p:nvSpPr>
        <p:spPr bwMode="auto">
          <a:xfrm>
            <a:off x="2063931" y="4754880"/>
            <a:ext cx="3013166" cy="391886"/>
          </a:xfrm>
          <a:custGeom>
            <a:avLst/>
            <a:gdLst>
              <a:gd name="connsiteX0" fmla="*/ 0 w 3013166"/>
              <a:gd name="connsiteY0" fmla="*/ 78377 h 391886"/>
              <a:gd name="connsiteX1" fmla="*/ 69669 w 3013166"/>
              <a:gd name="connsiteY1" fmla="*/ 52251 h 391886"/>
              <a:gd name="connsiteX2" fmla="*/ 104503 w 3013166"/>
              <a:gd name="connsiteY2" fmla="*/ 43543 h 391886"/>
              <a:gd name="connsiteX3" fmla="*/ 130629 w 3013166"/>
              <a:gd name="connsiteY3" fmla="*/ 34834 h 391886"/>
              <a:gd name="connsiteX4" fmla="*/ 235132 w 3013166"/>
              <a:gd name="connsiteY4" fmla="*/ 17417 h 391886"/>
              <a:gd name="connsiteX5" fmla="*/ 383178 w 3013166"/>
              <a:gd name="connsiteY5" fmla="*/ 0 h 391886"/>
              <a:gd name="connsiteX6" fmla="*/ 1480458 w 3013166"/>
              <a:gd name="connsiteY6" fmla="*/ 17417 h 391886"/>
              <a:gd name="connsiteX7" fmla="*/ 1933303 w 3013166"/>
              <a:gd name="connsiteY7" fmla="*/ 8709 h 391886"/>
              <a:gd name="connsiteX8" fmla="*/ 2177143 w 3013166"/>
              <a:gd name="connsiteY8" fmla="*/ 8709 h 391886"/>
              <a:gd name="connsiteX9" fmla="*/ 2203269 w 3013166"/>
              <a:gd name="connsiteY9" fmla="*/ 0 h 391886"/>
              <a:gd name="connsiteX10" fmla="*/ 2316480 w 3013166"/>
              <a:gd name="connsiteY10" fmla="*/ 8709 h 391886"/>
              <a:gd name="connsiteX11" fmla="*/ 2342606 w 3013166"/>
              <a:gd name="connsiteY11" fmla="*/ 17417 h 391886"/>
              <a:gd name="connsiteX12" fmla="*/ 2386149 w 3013166"/>
              <a:gd name="connsiteY12" fmla="*/ 34834 h 391886"/>
              <a:gd name="connsiteX13" fmla="*/ 2464526 w 3013166"/>
              <a:gd name="connsiteY13" fmla="*/ 52251 h 391886"/>
              <a:gd name="connsiteX14" fmla="*/ 2569029 w 3013166"/>
              <a:gd name="connsiteY14" fmla="*/ 69669 h 391886"/>
              <a:gd name="connsiteX15" fmla="*/ 2595155 w 3013166"/>
              <a:gd name="connsiteY15" fmla="*/ 87086 h 391886"/>
              <a:gd name="connsiteX16" fmla="*/ 2629989 w 3013166"/>
              <a:gd name="connsiteY16" fmla="*/ 95794 h 391886"/>
              <a:gd name="connsiteX17" fmla="*/ 2664823 w 3013166"/>
              <a:gd name="connsiteY17" fmla="*/ 113211 h 391886"/>
              <a:gd name="connsiteX18" fmla="*/ 2699658 w 3013166"/>
              <a:gd name="connsiteY18" fmla="*/ 148046 h 391886"/>
              <a:gd name="connsiteX19" fmla="*/ 2751909 w 3013166"/>
              <a:gd name="connsiteY19" fmla="*/ 191589 h 391886"/>
              <a:gd name="connsiteX20" fmla="*/ 2778035 w 3013166"/>
              <a:gd name="connsiteY20" fmla="*/ 200297 h 391886"/>
              <a:gd name="connsiteX21" fmla="*/ 2838995 w 3013166"/>
              <a:gd name="connsiteY21" fmla="*/ 235131 h 391886"/>
              <a:gd name="connsiteX22" fmla="*/ 2856412 w 3013166"/>
              <a:gd name="connsiteY22" fmla="*/ 261257 h 391886"/>
              <a:gd name="connsiteX23" fmla="*/ 2899955 w 3013166"/>
              <a:gd name="connsiteY23" fmla="*/ 269966 h 391886"/>
              <a:gd name="connsiteX24" fmla="*/ 2926080 w 3013166"/>
              <a:gd name="connsiteY24" fmla="*/ 278674 h 391886"/>
              <a:gd name="connsiteX25" fmla="*/ 2995749 w 3013166"/>
              <a:gd name="connsiteY25" fmla="*/ 365760 h 391886"/>
              <a:gd name="connsiteX26" fmla="*/ 3013166 w 3013166"/>
              <a:gd name="connsiteY26" fmla="*/ 391886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13166" h="391886">
                <a:moveTo>
                  <a:pt x="0" y="78377"/>
                </a:moveTo>
                <a:cubicBezTo>
                  <a:pt x="22996" y="69179"/>
                  <a:pt x="45784" y="59075"/>
                  <a:pt x="69669" y="52251"/>
                </a:cubicBezTo>
                <a:cubicBezTo>
                  <a:pt x="81177" y="48963"/>
                  <a:pt x="92995" y="46831"/>
                  <a:pt x="104503" y="43543"/>
                </a:cubicBezTo>
                <a:cubicBezTo>
                  <a:pt x="113330" y="41021"/>
                  <a:pt x="121627" y="36634"/>
                  <a:pt x="130629" y="34834"/>
                </a:cubicBezTo>
                <a:cubicBezTo>
                  <a:pt x="165258" y="27908"/>
                  <a:pt x="199962" y="20614"/>
                  <a:pt x="235132" y="17417"/>
                </a:cubicBezTo>
                <a:cubicBezTo>
                  <a:pt x="348511" y="7110"/>
                  <a:pt x="299299" y="13980"/>
                  <a:pt x="383178" y="0"/>
                </a:cubicBezTo>
                <a:cubicBezTo>
                  <a:pt x="811119" y="11567"/>
                  <a:pt x="964797" y="17417"/>
                  <a:pt x="1480458" y="17417"/>
                </a:cubicBezTo>
                <a:cubicBezTo>
                  <a:pt x="1631434" y="17417"/>
                  <a:pt x="1782355" y="11612"/>
                  <a:pt x="1933303" y="8709"/>
                </a:cubicBezTo>
                <a:cubicBezTo>
                  <a:pt x="2051397" y="20518"/>
                  <a:pt x="2029046" y="22813"/>
                  <a:pt x="2177143" y="8709"/>
                </a:cubicBezTo>
                <a:cubicBezTo>
                  <a:pt x="2186281" y="7839"/>
                  <a:pt x="2194560" y="2903"/>
                  <a:pt x="2203269" y="0"/>
                </a:cubicBezTo>
                <a:cubicBezTo>
                  <a:pt x="2241006" y="2903"/>
                  <a:pt x="2278924" y="4015"/>
                  <a:pt x="2316480" y="8709"/>
                </a:cubicBezTo>
                <a:cubicBezTo>
                  <a:pt x="2325589" y="9848"/>
                  <a:pt x="2334011" y="14194"/>
                  <a:pt x="2342606" y="17417"/>
                </a:cubicBezTo>
                <a:cubicBezTo>
                  <a:pt x="2357243" y="22906"/>
                  <a:pt x="2371319" y="29891"/>
                  <a:pt x="2386149" y="34834"/>
                </a:cubicBezTo>
                <a:cubicBezTo>
                  <a:pt x="2402512" y="40288"/>
                  <a:pt x="2449849" y="49661"/>
                  <a:pt x="2464526" y="52251"/>
                </a:cubicBezTo>
                <a:lnTo>
                  <a:pt x="2569029" y="69669"/>
                </a:lnTo>
                <a:cubicBezTo>
                  <a:pt x="2577738" y="75475"/>
                  <a:pt x="2585535" y="82963"/>
                  <a:pt x="2595155" y="87086"/>
                </a:cubicBezTo>
                <a:cubicBezTo>
                  <a:pt x="2606156" y="91801"/>
                  <a:pt x="2618782" y="91592"/>
                  <a:pt x="2629989" y="95794"/>
                </a:cubicBezTo>
                <a:cubicBezTo>
                  <a:pt x="2642144" y="100352"/>
                  <a:pt x="2653212" y="107405"/>
                  <a:pt x="2664823" y="113211"/>
                </a:cubicBezTo>
                <a:cubicBezTo>
                  <a:pt x="2681411" y="162974"/>
                  <a:pt x="2659847" y="121505"/>
                  <a:pt x="2699658" y="148046"/>
                </a:cubicBezTo>
                <a:cubicBezTo>
                  <a:pt x="2757432" y="186562"/>
                  <a:pt x="2694928" y="163099"/>
                  <a:pt x="2751909" y="191589"/>
                </a:cubicBezTo>
                <a:cubicBezTo>
                  <a:pt x="2760120" y="195694"/>
                  <a:pt x="2769598" y="196681"/>
                  <a:pt x="2778035" y="200297"/>
                </a:cubicBezTo>
                <a:cubicBezTo>
                  <a:pt x="2808970" y="213554"/>
                  <a:pt x="2812759" y="217641"/>
                  <a:pt x="2838995" y="235131"/>
                </a:cubicBezTo>
                <a:cubicBezTo>
                  <a:pt x="2844801" y="243840"/>
                  <a:pt x="2847325" y="256064"/>
                  <a:pt x="2856412" y="261257"/>
                </a:cubicBezTo>
                <a:cubicBezTo>
                  <a:pt x="2869263" y="268601"/>
                  <a:pt x="2885595" y="266376"/>
                  <a:pt x="2899955" y="269966"/>
                </a:cubicBezTo>
                <a:cubicBezTo>
                  <a:pt x="2908860" y="272192"/>
                  <a:pt x="2917372" y="275771"/>
                  <a:pt x="2926080" y="278674"/>
                </a:cubicBezTo>
                <a:cubicBezTo>
                  <a:pt x="2975716" y="328310"/>
                  <a:pt x="2951807" y="299846"/>
                  <a:pt x="2995749" y="365760"/>
                </a:cubicBezTo>
                <a:lnTo>
                  <a:pt x="3013166" y="391886"/>
                </a:ln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6" name="Spojnice: zakřivená 15">
            <a:extLst>
              <a:ext uri="{FF2B5EF4-FFF2-40B4-BE49-F238E27FC236}">
                <a16:creationId xmlns:a16="http://schemas.microsoft.com/office/drawing/2014/main" id="{C4F834DB-3CED-494F-8863-2DFCB76E3066}"/>
              </a:ext>
            </a:extLst>
          </p:cNvPr>
          <p:cNvCxnSpPr/>
          <p:nvPr/>
        </p:nvCxnSpPr>
        <p:spPr bwMode="auto">
          <a:xfrm rot="10800000">
            <a:off x="2995749" y="5146766"/>
            <a:ext cx="2229394" cy="165204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pojnice: zakřivená 17">
            <a:extLst>
              <a:ext uri="{FF2B5EF4-FFF2-40B4-BE49-F238E27FC236}">
                <a16:creationId xmlns:a16="http://schemas.microsoft.com/office/drawing/2014/main" id="{AB0CDFEE-B36F-4B5F-BB88-FA092E2A99C9}"/>
              </a:ext>
            </a:extLst>
          </p:cNvPr>
          <p:cNvCxnSpPr/>
          <p:nvPr/>
        </p:nvCxnSpPr>
        <p:spPr bwMode="auto">
          <a:xfrm rot="10800000">
            <a:off x="2238104" y="5146766"/>
            <a:ext cx="661851" cy="127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dash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505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16876B36-74AE-4EC1-96DE-8A85A70E792A}"/>
              </a:ext>
            </a:extLst>
          </p:cNvPr>
          <p:cNvSpPr/>
          <p:nvPr/>
        </p:nvSpPr>
        <p:spPr bwMode="auto">
          <a:xfrm>
            <a:off x="1314994" y="2360023"/>
            <a:ext cx="2213538" cy="80989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alpha val="26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Relativistická dynamika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sz="1800" b="1" dirty="0">
                    <a:solidFill>
                      <a:srgbClr val="C00000"/>
                    </a:solidFill>
                  </a:rPr>
                  <a:t>Hybnost</a:t>
                </a:r>
                <a:r>
                  <a:rPr lang="cs-CZ" sz="1800" dirty="0"/>
                  <a:t> těles v závislosti na jejich rychlosti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cs-CZ" sz="1800" dirty="0"/>
                  <a:t> v dané vztažné soustavě 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cs-CZ" sz="20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cs-CZ" sz="20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acc>
                      <m:accPr>
                        <m:chr m:val="⃗"/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cs-CZ" sz="20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Transformační vztah</a:t>
                </a:r>
                <a:r>
                  <a:rPr lang="cs-CZ" sz="1800" dirty="0"/>
                  <a:t> pro hmotnost  při   přechodu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S´  S </a:t>
                </a:r>
                <a:r>
                  <a:rPr lang="cs-CZ" sz="1800" dirty="0"/>
                  <a:t>(mění se hodnota rychlosti tělesa vůči dané soustavě   mění se hmotnost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   m´</a:t>
                </a:r>
                <a:r>
                  <a:rPr lang="cs-CZ" sz="1800" dirty="0"/>
                  <a:t>)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lang="cs-CZ" sz="20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20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´</m:t>
                    </m:r>
                    <m:f>
                      <m:fPr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box>
                          <m:boxPr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2000" b="0" i="1" baseline="-25000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1800" dirty="0"/>
                  <a:t>	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1" t="-19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FE43118A-4C65-4FCF-8B8A-809E9A5F9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604" y="37145"/>
            <a:ext cx="2195616" cy="1369031"/>
          </a:xfrm>
          <a:prstGeom prst="rect">
            <a:avLst/>
          </a:prstGeom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909EF1D0-6367-4739-9482-DC6E87F6A88B}"/>
              </a:ext>
            </a:extLst>
          </p:cNvPr>
          <p:cNvSpPr/>
          <p:nvPr/>
        </p:nvSpPr>
        <p:spPr bwMode="auto">
          <a:xfrm>
            <a:off x="5773784" y="3916474"/>
            <a:ext cx="139336" cy="6289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CA193931-22C4-4AC4-9F87-186EF90448F4}"/>
              </a:ext>
            </a:extLst>
          </p:cNvPr>
          <p:cNvSpPr/>
          <p:nvPr/>
        </p:nvSpPr>
        <p:spPr bwMode="auto">
          <a:xfrm>
            <a:off x="6335938" y="4190999"/>
            <a:ext cx="139336" cy="82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E27F14B0-F277-4919-8A03-13A2CB669054}"/>
              </a:ext>
            </a:extLst>
          </p:cNvPr>
          <p:cNvCxnSpPr/>
          <p:nvPr/>
        </p:nvCxnSpPr>
        <p:spPr bwMode="auto">
          <a:xfrm>
            <a:off x="4071256" y="4232364"/>
            <a:ext cx="14804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18132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3D1B09C5-3FAB-4691-A53B-6680910E9C4F}"/>
              </a:ext>
            </a:extLst>
          </p:cNvPr>
          <p:cNvSpPr/>
          <p:nvPr/>
        </p:nvSpPr>
        <p:spPr bwMode="auto">
          <a:xfrm>
            <a:off x="1101018" y="4201886"/>
            <a:ext cx="3535680" cy="20465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98766"/>
                <a:ext cx="8082321" cy="40337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b="1" dirty="0">
                    <a:solidFill>
                      <a:srgbClr val="C00000"/>
                    </a:solidFill>
                  </a:rPr>
                  <a:t>Síla</a:t>
                </a:r>
                <a:r>
                  <a:rPr lang="cs-CZ" sz="1800" dirty="0"/>
                  <a:t> (2.NZ) </a:t>
                </a:r>
              </a:p>
              <a:p>
                <a:pPr marL="0" indent="0">
                  <a:buNone/>
                </a:pPr>
                <a:r>
                  <a:rPr lang="cs-CZ" sz="2000" dirty="0">
                    <a:solidFill>
                      <a:srgbClr val="00287D"/>
                    </a:solidFill>
                  </a:rPr>
                  <a:t>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</m:acc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</m:acc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</m:acc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</m:oMath>
                </a14:m>
                <a:r>
                  <a:rPr lang="cs-CZ" sz="20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cs-CZ" sz="1800" dirty="0"/>
                  <a:t>Dále </a:t>
                </a:r>
              </a:p>
              <a:p>
                <a:pPr marL="0" indent="0">
                  <a:buNone/>
                </a:pPr>
                <a:r>
                  <a:rPr lang="cs-CZ" sz="1800" b="0" dirty="0">
                    <a:solidFill>
                      <a:srgbClr val="00287D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</m:acc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𝑑𝑚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</m:acc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´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</m:acc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</m:oMath>
                </a14:m>
                <a:r>
                  <a:rPr lang="cs-CZ" sz="20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cs-CZ" sz="20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cs-CZ" sz="2000" b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+ LT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20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cs-CZ" sz="1800" i="1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F</a:t>
                </a:r>
                <a:r>
                  <a:rPr lang="cs-CZ" sz="1800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x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cs-CZ" sz="1800" i="1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F</a:t>
                </a:r>
                <a:r>
                  <a:rPr lang="cs-CZ" sz="1800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x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´+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cs-CZ" sz="1800" i="1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F´</a:t>
                </a:r>
                <a:r>
                  <a:rPr lang="cs-CZ" sz="1800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y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cs-CZ" sz="1800" i="1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F´</a:t>
                </a:r>
                <a:r>
                  <a:rPr lang="cs-CZ" sz="1800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z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 </a:t>
                </a:r>
                <a:endParaRPr lang="cs-CZ" sz="1800" i="1" baseline="-25000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	 F</a:t>
                </a:r>
                <a:r>
                  <a:rPr lang="cs-CZ" sz="1800" i="1" baseline="-250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y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cs-CZ" sz="1800" i="1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F´</a:t>
                </a:r>
                <a:r>
                  <a:rPr lang="cs-CZ" sz="1800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y</a:t>
                </a:r>
                <a:r>
                  <a:rPr lang="cs-CZ" sz="1800" i="1" baseline="-250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cs-CZ" sz="1800" i="1" baseline="-250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	 </a:t>
                </a:r>
                <a:r>
                  <a:rPr lang="cs-CZ" sz="1800" i="1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F</a:t>
                </a:r>
                <a:r>
                  <a:rPr lang="cs-CZ" sz="1800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z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cs-CZ" sz="1800" i="1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F´</a:t>
                </a:r>
                <a:r>
                  <a:rPr lang="cs-CZ" sz="1800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z</a:t>
                </a:r>
                <a:endParaRPr lang="cs-CZ" sz="1800" dirty="0"/>
              </a:p>
              <a:p>
                <a:pPr marL="0" indent="0">
                  <a:buNone/>
                </a:pPr>
                <a:r>
                  <a:rPr lang="cs-CZ" sz="2000" i="1" baseline="-250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 </a:t>
                </a: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98766"/>
                <a:ext cx="8082321" cy="4033746"/>
              </a:xfrm>
              <a:blipFill>
                <a:blip r:embed="rId6"/>
                <a:stretch>
                  <a:fillRect l="-1811" t="-1964" b="-22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Relativistická dynamika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E43118A-4C65-4FCF-8B8A-809E9A5F96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8604" y="37145"/>
            <a:ext cx="2195616" cy="136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4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ekvivalence hmotnosti a energie 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98766"/>
                <a:ext cx="8082321" cy="40337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Dokonale nepružná srážka dvou stejných částic A, B o klidové hmotnosti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0</a:t>
                </a:r>
                <a:r>
                  <a:rPr lang="cs-CZ" sz="1800" dirty="0"/>
                  <a:t> </a:t>
                </a:r>
              </a:p>
              <a:p>
                <a:pPr marL="0" indent="0">
                  <a:buNone/>
                </a:pPr>
                <a:r>
                  <a:rPr lang="cs-CZ" sz="1800" dirty="0"/>
                  <a:t>Po spojení klidová hmotnost výsledné částice C </a:t>
                </a:r>
                <a:r>
                  <a:rPr lang="cs-CZ" sz="20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M</a:t>
                </a:r>
                <a:r>
                  <a:rPr lang="cs-CZ" sz="2000" i="1" baseline="-250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0</a:t>
                </a:r>
              </a:p>
              <a:p>
                <a:pPr marL="0" indent="0">
                  <a:buNone/>
                </a:pPr>
                <a:r>
                  <a:rPr lang="cs-CZ" sz="20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S° </a:t>
                </a:r>
                <a:r>
                  <a:rPr lang="cs-CZ" sz="1800" dirty="0"/>
                  <a:t>soustava v níž je těžiště v klidu, tj. 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u°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=(u,0,0)  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u°</a:t>
                </a:r>
                <a:r>
                  <a:rPr lang="cs-CZ" sz="1800" i="1" baseline="-25000" dirty="0" err="1">
                    <a:solidFill>
                      <a:srgbClr val="00287D"/>
                    </a:solidFill>
                  </a:rPr>
                  <a:t>B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=(-u,0,0)</a:t>
                </a:r>
              </a:p>
              <a:p>
                <a:pPr marL="0" indent="0">
                  <a:buNone/>
                </a:pPr>
                <a:r>
                  <a:rPr lang="cs-CZ" sz="1800" dirty="0"/>
                  <a:t>Soustava </a:t>
                </a:r>
                <a:r>
                  <a:rPr lang="cs-CZ" sz="20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S </a:t>
                </a:r>
                <a:r>
                  <a:rPr lang="cs-CZ" sz="1800" dirty="0"/>
                  <a:t> se vůči 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S°</a:t>
                </a:r>
                <a:r>
                  <a:rPr lang="cs-CZ" sz="1800" dirty="0"/>
                  <a:t> pohybuje ve směru osy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x</a:t>
                </a:r>
                <a:r>
                  <a:rPr lang="cs-CZ" sz="1800" dirty="0"/>
                  <a:t> rychlostí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dirty="0"/>
                  <a:t>, (tj. s částici A), pak </a:t>
                </a: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</a:rPr>
                  <a:t>	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 err="1">
                    <a:solidFill>
                      <a:srgbClr val="00287D"/>
                    </a:solidFill>
                  </a:rPr>
                  <a:t>A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= 0	  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 err="1">
                    <a:solidFill>
                      <a:srgbClr val="00287D"/>
                    </a:solidFill>
                  </a:rPr>
                  <a:t>c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= -u 	</a:t>
                </a:r>
                <a14:m>
                  <m:oMath xmlns:m="http://schemas.openxmlformats.org/officeDocument/2006/math">
                    <m:r>
                      <a:rPr lang="cs-CZ" sz="1800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cs-CZ" sz="1800" b="0" i="1" baseline="-25000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s-CZ" sz="1800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cs-CZ" sz="180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sz="1800" b="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den>
                    </m:f>
                  </m:oMath>
                </a14:m>
                <a:r>
                  <a:rPr lang="cs-CZ" sz="1800" i="1" dirty="0">
                    <a:solidFill>
                      <a:srgbClr val="00287D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cs-CZ" sz="20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ZZH</a:t>
                </a:r>
                <a:r>
                  <a:rPr lang="cs-CZ" sz="20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cs-CZ" sz="1800" dirty="0"/>
                  <a:t>v</a:t>
                </a:r>
                <a:r>
                  <a:rPr lang="cs-CZ" sz="20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cs-CZ" sz="20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S   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0+</m:t>
                    </m:r>
                    <m:f>
                      <m:fPr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sz="20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200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20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20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  <m:sup>
                                        <m:r>
                                          <a:rPr lang="cs-CZ" sz="20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r>
                      <a:rPr lang="cs-CZ" sz="20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cs-CZ" sz="20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cs-CZ" sz="20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20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(−</m:t>
                                        </m:r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cs-CZ" sz="20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20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cs-CZ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cs-CZ" sz="2000" b="0" i="1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cs-CZ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2000" dirty="0"/>
                  <a:t> 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Klidová hmotnost částice C není rovna součtu klidových hmotností částic A, B</a:t>
                </a:r>
              </a:p>
              <a:p>
                <a:pPr marL="0" indent="0">
                  <a:buNone/>
                </a:pPr>
                <a:endParaRPr lang="cs-CZ" sz="20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20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20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20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Transformační vztah pro hmotnost  při   přechodu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S´  S </a:t>
                </a:r>
                <a:r>
                  <a:rPr lang="cs-CZ" sz="1800" dirty="0"/>
                  <a:t>(mění se hodnota rychlosti tělesa vůči dané soustavě   mění se hmotnost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   m´</a:t>
                </a:r>
                <a:r>
                  <a:rPr lang="cs-CZ" sz="1800" dirty="0"/>
                  <a:t>)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lang="cs-CZ" sz="20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20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´</m:t>
                    </m:r>
                    <m:f>
                      <m:fPr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box>
                          <m:boxPr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2000" b="0" i="1" baseline="-25000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1800" dirty="0"/>
                  <a:t>	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+m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M.v</a:t>
                </a: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Přidáme transformační vztahy pro rychlost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</m:oMath>
                </a14:m>
                <a:r>
                  <a:rPr lang="cs-CZ" sz="1800" dirty="0"/>
                  <a:t> 		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´) </m:t>
                        </m:r>
                      </m:den>
                    </m:f>
                  </m:oMath>
                </a14:m>
                <a:endParaRPr lang="cs-CZ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dirty="0"/>
                  <a:t>Dosadíme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b="0" i="1" baseline="-2500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b="0" i="1" baseline="-2500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cs-CZ" sz="1800" dirty="0"/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…=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Pro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(u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=0)=m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0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 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= m</a:t>
                </a:r>
                <a:r>
                  <a:rPr lang="cs-CZ" sz="1800" i="1" baseline="-25000" dirty="0">
                    <a:solidFill>
                      <a:srgbClr val="00B0F0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(u</a:t>
                </a:r>
                <a:r>
                  <a:rPr lang="cs-CZ" sz="1800" i="1" baseline="-25000" dirty="0">
                    <a:solidFill>
                      <a:srgbClr val="00B0F0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=0)    </a:t>
                </a:r>
                <a:r>
                  <a:rPr lang="cs-CZ" sz="1800" dirty="0"/>
                  <a:t>a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= 0	</a:t>
                </a:r>
                <a:r>
                  <a:rPr lang="cs-CZ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Označíme-li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=m</a:t>
                </a:r>
                <a:r>
                  <a:rPr lang="cs-CZ" sz="1800" dirty="0"/>
                  <a:t> a	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1800" dirty="0"/>
                  <a:t>  	</a:t>
                </a:r>
                <a:r>
                  <a:rPr lang="cs-CZ" sz="1800" dirty="0">
                    <a:solidFill>
                      <a:srgbClr val="C00000"/>
                    </a:solidFill>
                  </a:rPr>
                  <a:t>Závislost hmotnosti na rychlosti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98766"/>
                <a:ext cx="8082321" cy="4033746"/>
              </a:xfrm>
              <a:blipFill>
                <a:blip r:embed="rId2"/>
                <a:stretch>
                  <a:fillRect l="-1962" t="-1964" r="-1208" b="-1809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FE43118A-4C65-4FCF-8B8A-809E9A5F9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604" y="37145"/>
            <a:ext cx="2195616" cy="1369031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33403B00-67D5-46CF-8EF7-82723DEDFF4D}"/>
              </a:ext>
            </a:extLst>
          </p:cNvPr>
          <p:cNvSpPr/>
          <p:nvPr/>
        </p:nvSpPr>
        <p:spPr bwMode="auto">
          <a:xfrm>
            <a:off x="4145280" y="4508024"/>
            <a:ext cx="426720" cy="19158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0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F9490BEC-C907-44CF-86D6-057CA2040836}"/>
              </a:ext>
            </a:extLst>
          </p:cNvPr>
          <p:cNvSpPr/>
          <p:nvPr/>
        </p:nvSpPr>
        <p:spPr bwMode="auto">
          <a:xfrm>
            <a:off x="1402080" y="4807131"/>
            <a:ext cx="3997234" cy="72716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alpha val="22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ekvivalence hmotnosti a energie 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98766"/>
                <a:ext cx="8082321" cy="40337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Změna z klidové energie částice se rovná práci vykonané pro urychlení částice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b="0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cs-CZ" sz="1800" b="0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d>
                      <m:d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d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                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cs-CZ" sz="1800" b="0" i="1" baseline="-2500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cs-CZ" sz="1800" dirty="0"/>
                  <a:t>	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			</a:t>
                </a:r>
                <a:r>
                  <a:rPr lang="cs-CZ" sz="1800" i="1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dE</a:t>
                </a:r>
                <a:r>
                  <a:rPr lang="cs-CZ" sz="1800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k</a:t>
                </a:r>
                <a:r>
                  <a:rPr lang="cs-CZ" sz="1800" dirty="0"/>
                  <a:t>=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box>
                                  <m:box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box>
                              </m:e>
                            </m:rad>
                          </m:den>
                        </m:f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</m:oMath>
                </a14:m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cs-CZ" sz="1800" i="1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dE</a:t>
                </a:r>
                <a:r>
                  <a:rPr lang="cs-CZ" sz="1800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k</a:t>
                </a:r>
                <a:r>
                  <a:rPr lang="cs-CZ" sz="1800" dirty="0"/>
                  <a:t>=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box>
                                  <m:box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  <m:sup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3/2</m:t>
                            </m:r>
                          </m:sup>
                        </m:sSup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cs-CZ" sz="1800" dirty="0"/>
                  <a:t>Integrujeme  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sz="1800" b="0" i="1" baseline="-2500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sz="180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s-CZ" sz="1800" dirty="0">
                    <a:solidFill>
                      <a:srgbClr val="00287D"/>
                    </a:solidFill>
                  </a:rPr>
                  <a:t>      </a:t>
                </a:r>
                <a:r>
                  <a:rPr lang="cs-CZ" sz="1800" dirty="0"/>
                  <a:t>integr. </a:t>
                </a:r>
                <a:r>
                  <a:rPr lang="cs-CZ" sz="1800" dirty="0" err="1"/>
                  <a:t>konst</a:t>
                </a:r>
                <a:r>
                  <a:rPr lang="cs-CZ" sz="1800" dirty="0"/>
                  <a:t>.    Pro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u=0</a:t>
                </a:r>
                <a:r>
                  <a:rPr lang="cs-CZ" sz="1800" dirty="0"/>
                  <a:t>   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E</a:t>
                </a:r>
                <a:r>
                  <a:rPr lang="cs-CZ" sz="1800" i="1" baseline="-25000" dirty="0" err="1">
                    <a:solidFill>
                      <a:srgbClr val="00287D"/>
                    </a:solidFill>
                  </a:rPr>
                  <a:t>k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=0    </a:t>
                </a:r>
                <a:r>
                  <a:rPr lang="cs-CZ" sz="1800" dirty="0"/>
                  <a:t>tedy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b= -m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0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c</a:t>
                </a:r>
                <a:r>
                  <a:rPr lang="cs-CZ" sz="1800" i="1" baseline="30000" dirty="0">
                    <a:solidFill>
                      <a:srgbClr val="00287D"/>
                    </a:solidFill>
                  </a:rPr>
                  <a:t>2</a:t>
                </a:r>
              </a:p>
              <a:p>
                <a:pPr marL="0" indent="0">
                  <a:buNone/>
                </a:pPr>
                <a:r>
                  <a:rPr lang="cs-CZ" sz="1800" dirty="0"/>
                  <a:t>Celkem	</a:t>
                </a:r>
                <a:r>
                  <a:rPr lang="cs-CZ" sz="1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sz="1800" b="0" i="1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cs-CZ" sz="1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cs-CZ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cs-CZ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cs-CZ" sz="1800" dirty="0">
                    <a:solidFill>
                      <a:srgbClr val="C00000"/>
                    </a:solidFill>
                  </a:rPr>
                  <a:t>  </a:t>
                </a: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, Rozvoj </a:t>
                </a:r>
                <a:r>
                  <a:rPr lang="cs-CZ" sz="1800" dirty="0">
                    <a:solidFill>
                      <a:schemeClr val="accent1">
                        <a:lumMod val="75000"/>
                      </a:schemeClr>
                    </a:solidFill>
                  </a:rPr>
                  <a:t>((1-x)</a:t>
                </a:r>
                <a:r>
                  <a:rPr lang="cs-CZ" sz="1800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cs-CZ" sz="1800" dirty="0">
                    <a:solidFill>
                      <a:schemeClr val="accent1">
                        <a:lumMod val="75000"/>
                      </a:schemeClr>
                    </a:solidFill>
                  </a:rPr>
                  <a:t> ≈ 1+nx </a:t>
                </a:r>
                <a:r>
                  <a:rPr lang="cs-CZ" sz="1800" dirty="0"/>
                  <a:t>) </a:t>
                </a:r>
                <a14:m>
                  <m:oMath xmlns:m="http://schemas.openxmlformats.org/officeDocument/2006/math">
                    <m:r>
                      <a:rPr lang="cs-CZ" sz="1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sz="1800" b="0" i="1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b>
                      <m:sSubPr>
                        <m:ctrlP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cs-CZ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cs-CZ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+</m:t>
                    </m:r>
                    <m:r>
                      <a:rPr lang="cs-CZ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…</m:t>
                    </m:r>
                    <m:r>
                      <a:rPr lang="cs-CZ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800" dirty="0"/>
                  <a:t>	princip korespondence</a:t>
                </a:r>
              </a:p>
              <a:p>
                <a:pPr marL="0" indent="0">
                  <a:buNone/>
                </a:pPr>
                <a:endParaRPr lang="cs-CZ" sz="20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20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20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20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Transformační vztah pro hmotnost  při   přechodu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S´  S </a:t>
                </a:r>
                <a:r>
                  <a:rPr lang="cs-CZ" sz="1800" dirty="0"/>
                  <a:t>(mění se hodnota rychlosti tělesa vůči dané soustavě   mění se hmotnost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   m´</a:t>
                </a:r>
                <a:r>
                  <a:rPr lang="cs-CZ" sz="1800" dirty="0"/>
                  <a:t>)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lang="cs-CZ" sz="20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20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´</m:t>
                    </m:r>
                    <m:f>
                      <m:fPr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box>
                          <m:boxPr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2000" b="0" i="1" baseline="-25000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1800" dirty="0"/>
                  <a:t>	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+m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M.v</a:t>
                </a: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Přidáme transformační vztahy pro rychlost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</m:oMath>
                </a14:m>
                <a:r>
                  <a:rPr lang="cs-CZ" sz="1800" dirty="0"/>
                  <a:t> 		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´) </m:t>
                        </m:r>
                      </m:den>
                    </m:f>
                  </m:oMath>
                </a14:m>
                <a:endParaRPr lang="cs-CZ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dirty="0"/>
                  <a:t>Dosadíme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b="0" i="1" baseline="-2500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b="0" i="1" baseline="-2500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cs-CZ" sz="1800" dirty="0"/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…=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Pro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(u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=0)=m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0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 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= m</a:t>
                </a:r>
                <a:r>
                  <a:rPr lang="cs-CZ" sz="1800" i="1" baseline="-25000" dirty="0">
                    <a:solidFill>
                      <a:srgbClr val="00B0F0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(u</a:t>
                </a:r>
                <a:r>
                  <a:rPr lang="cs-CZ" sz="1800" i="1" baseline="-25000" dirty="0">
                    <a:solidFill>
                      <a:srgbClr val="00B0F0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=0)    </a:t>
                </a:r>
                <a:r>
                  <a:rPr lang="cs-CZ" sz="1800" dirty="0"/>
                  <a:t>a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= 0	</a:t>
                </a:r>
                <a:r>
                  <a:rPr lang="cs-CZ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Označíme-li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=m</a:t>
                </a:r>
                <a:r>
                  <a:rPr lang="cs-CZ" sz="1800" dirty="0"/>
                  <a:t> a	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1800" dirty="0"/>
                  <a:t>  	</a:t>
                </a:r>
                <a:r>
                  <a:rPr lang="cs-CZ" sz="1800" dirty="0">
                    <a:solidFill>
                      <a:srgbClr val="C00000"/>
                    </a:solidFill>
                  </a:rPr>
                  <a:t>Závislost hmotnosti na rychlosti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98766"/>
                <a:ext cx="8082321" cy="4033746"/>
              </a:xfrm>
              <a:blipFill>
                <a:blip r:embed="rId6"/>
                <a:stretch>
                  <a:fillRect l="-1811" t="-1964" r="-453" b="-1930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FE43118A-4C65-4FCF-8B8A-809E9A5F96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8604" y="37145"/>
            <a:ext cx="2195616" cy="1369031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33403B00-67D5-46CF-8EF7-82723DEDFF4D}"/>
              </a:ext>
            </a:extLst>
          </p:cNvPr>
          <p:cNvSpPr/>
          <p:nvPr/>
        </p:nvSpPr>
        <p:spPr bwMode="auto">
          <a:xfrm rot="5400000">
            <a:off x="3843871" y="2666566"/>
            <a:ext cx="264744" cy="71410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C1F2A7E-8983-44D3-A278-F8AC0778EC00}"/>
              </a:ext>
            </a:extLst>
          </p:cNvPr>
          <p:cNvCxnSpPr/>
          <p:nvPr/>
        </p:nvCxnSpPr>
        <p:spPr bwMode="auto">
          <a:xfrm>
            <a:off x="3410186" y="2891245"/>
            <a:ext cx="1132114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AA325DFE-538D-4300-83CC-F1510EF95D16}"/>
              </a:ext>
            </a:extLst>
          </p:cNvPr>
          <p:cNvSpPr/>
          <p:nvPr/>
        </p:nvSpPr>
        <p:spPr bwMode="auto">
          <a:xfrm>
            <a:off x="5338354" y="3500846"/>
            <a:ext cx="304800" cy="10450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C96022D5-21B2-4915-BAA1-A32F2AA9A56C}"/>
              </a:ext>
            </a:extLst>
          </p:cNvPr>
          <p:cNvSpPr/>
          <p:nvPr/>
        </p:nvSpPr>
        <p:spPr bwMode="auto">
          <a:xfrm rot="10800000">
            <a:off x="3410186" y="4257989"/>
            <a:ext cx="209006" cy="11588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24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ekvivalence hmotnosti a energie 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98766"/>
                <a:ext cx="8082321" cy="40337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Jaký je rozdíl klidových hmotností při dokonale nepružné srážce 2 částic?</a:t>
                </a: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∆m</a:t>
                </a:r>
                <a:r>
                  <a:rPr lang="cs-CZ" sz="1800" i="1" baseline="-25000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M</a:t>
                </a:r>
                <a:r>
                  <a:rPr lang="cs-CZ" sz="1800" i="1" baseline="-25000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– 2m</a:t>
                </a:r>
                <a:r>
                  <a:rPr lang="cs-CZ" sz="1800" i="1" baseline="-25000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</a:t>
                </a: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−2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box>
                                  <m:boxPr>
                                    <m:ctrlP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box>
                              </m:e>
                            </m:rad>
                          </m:den>
                        </m:f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 Na 1 částici je pak změna:		</a:t>
                </a: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∆m</a:t>
                </a:r>
                <a:r>
                  <a:rPr lang="cs-CZ" sz="1800" i="1" baseline="-25000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b="1" dirty="0">
                    <a:solidFill>
                      <a:srgbClr val="00287D"/>
                    </a:solidFill>
                  </a:rPr>
                  <a:t>Klidová hmotnost  je  mírou klidové energie částice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cs-CZ" sz="1800" b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b="1" dirty="0">
                    <a:solidFill>
                      <a:srgbClr val="C00000"/>
                    </a:solidFill>
                  </a:rPr>
                  <a:t>Celková energie je  </a:t>
                </a:r>
                <a14:m>
                  <m:oMath xmlns:m="http://schemas.openxmlformats.org/officeDocument/2006/math"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cs-CZ" sz="18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cs-CZ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98766"/>
                <a:ext cx="8082321" cy="4033746"/>
              </a:xfrm>
              <a:blipFill>
                <a:blip r:embed="rId6"/>
                <a:stretch>
                  <a:fillRect l="-1811" t="-19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AA325DFE-538D-4300-83CC-F1510EF95D16}"/>
              </a:ext>
            </a:extLst>
          </p:cNvPr>
          <p:cNvSpPr/>
          <p:nvPr/>
        </p:nvSpPr>
        <p:spPr bwMode="auto">
          <a:xfrm rot="7602152" flipV="1">
            <a:off x="6135418" y="2048703"/>
            <a:ext cx="1726716" cy="10012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C96022D5-21B2-4915-BAA1-A32F2AA9A56C}"/>
              </a:ext>
            </a:extLst>
          </p:cNvPr>
          <p:cNvSpPr/>
          <p:nvPr/>
        </p:nvSpPr>
        <p:spPr bwMode="auto">
          <a:xfrm>
            <a:off x="2643831" y="4109015"/>
            <a:ext cx="491254" cy="18229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A2C8CA28-4CFF-41E0-8AF4-D7A0056B44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0754" y="585469"/>
            <a:ext cx="3346587" cy="54007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FF55B0A3-42BF-42D6-BB8B-CDC362FFCCC8}"/>
              </a:ext>
            </a:extLst>
          </p:cNvPr>
          <p:cNvSpPr txBox="1"/>
          <p:nvPr/>
        </p:nvSpPr>
        <p:spPr>
          <a:xfrm>
            <a:off x="3734252" y="3846218"/>
            <a:ext cx="4258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</a:rPr>
              <a:t>Změna vnitřní(klidové) energie vede ke změně klidové hmotnosti částice.</a:t>
            </a:r>
          </a:p>
        </p:txBody>
      </p:sp>
      <p:pic>
        <p:nvPicPr>
          <p:cNvPr id="16" name="Obrázek 15">
            <a:hlinkClick r:id="rId8"/>
            <a:extLst>
              <a:ext uri="{FF2B5EF4-FFF2-40B4-BE49-F238E27FC236}">
                <a16:creationId xmlns:a16="http://schemas.microsoft.com/office/drawing/2014/main" id="{866D5333-3C2B-40E4-98F2-B1B10B75C8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0754" y="5227800"/>
            <a:ext cx="1502228" cy="11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75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Transformace hybnosti a energie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8" y="1922256"/>
                <a:ext cx="8082321" cy="44624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Pro transformační vztahy vyjdeme  z definice veličin a transformačních vztahů vstupujících veličin (ty již známe):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´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1800" i="1" baseline="-2500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  <m:sSub>
                          <m:sSubPr>
                            <m:ctrlP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cs-CZ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1800" b="0" dirty="0">
                    <a:solidFill>
                      <a:srgbClr val="00287D"/>
                    </a:solidFill>
                  </a:rPr>
                  <a:t>			</a:t>
                </a: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´</m:t>
                    </m:r>
                    <m:f>
                      <m:fPr>
                        <m:ctrlP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1+</m:t>
                        </m:r>
                        <m:box>
                          <m:boxPr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</m:t>
                                </m:r>
                                <m:r>
                                  <a:rPr kumimoji="0" lang="cs-CZ" sz="1800" b="0" i="1" u="none" strike="noStrike" kern="0" cap="none" spc="0" normalizeH="0" baseline="-2500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´</m:t>
                                </m:r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ad>
                          <m:radPr>
                            <m:degHide m:val="on"/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f>
                      <m:fPr>
                        <m:ctrlP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´</m:t>
                            </m:r>
                          </m:e>
                          <m:sub>
                            <m:r>
                              <a:rPr kumimoji="0" lang="cs-CZ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num>
                      <m:den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1+</m:t>
                        </m:r>
                        <m:f>
                          <m:fPr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  <m:sSub>
                          <m:sSubPr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  <m:r>
                              <a:rPr kumimoji="0" lang="cs-CZ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´</m:t>
                            </m:r>
                          </m:e>
                          <m:sub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´</m:t>
                    </m:r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</m:oMath>
                </a14:m>
                <a:endParaRPr kumimoji="0" lang="cs-CZ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0287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´</m:t>
                    </m:r>
                    <m:f>
                      <m:fPr>
                        <m:ctrlP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1+</m:t>
                        </m:r>
                        <m:box>
                          <m:boxPr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</m:t>
                                </m:r>
                                <m:r>
                                  <a:rPr kumimoji="0" lang="cs-CZ" sz="1800" b="0" i="1" u="none" strike="noStrike" kern="0" cap="none" spc="0" normalizeH="0" baseline="-2500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´</m:t>
                                </m:r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ad>
                          <m:radPr>
                            <m:degHide m:val="on"/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f>
                      <m:fPr>
                        <m:ctrlP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´</m:t>
                            </m:r>
                          </m:e>
                          <m:sub>
                            <m:r>
                              <a:rPr kumimoji="0" lang="cs-CZ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num>
                      <m:den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1+</m:t>
                        </m:r>
                        <m:f>
                          <m:fPr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  <m:sSub>
                          <m:sSubPr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  <m:r>
                              <a:rPr kumimoji="0" lang="cs-CZ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´</m:t>
                            </m:r>
                          </m:e>
                          <m:sub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´</m:t>
                    </m:r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</m:sSub>
                  </m:oMath>
                </a14:m>
                <a:endParaRPr kumimoji="0" lang="cs-CZ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0287D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cs-CZ" sz="1600" b="0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600" b="0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600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600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1600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´</m:t>
                      </m:r>
                      <m:f>
                        <m:fPr>
                          <m:ctrlPr>
                            <a:rPr lang="cs-CZ" sz="16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box>
                            <m:boxPr>
                              <m:ctrlP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cs-CZ" sz="1600" i="1" baseline="-2500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´</m:t>
                                  </m:r>
                                  <m: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box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box>
                                <m:boxPr>
                                  <m:ctrlP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box>
                            </m:e>
                          </m:rad>
                        </m:den>
                      </m:f>
                      <m:sSup>
                        <m:sSupPr>
                          <m:ctrlPr>
                            <a:rPr lang="cs-CZ" sz="160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600" b="0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  <m:sSup>
                            <m:sSupPr>
                              <m:ctrlP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16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  <m:sSub>
                            <m:sSubPr>
                              <m:ctrlP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box>
                                <m:boxPr>
                                  <m:ctrlP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box>
                            </m:e>
                          </m:rad>
                        </m:den>
                      </m:f>
                      <m:r>
                        <a:rPr lang="cs-CZ" sz="1600" b="0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cs-CZ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´+</m:t>
                              </m:r>
                              <m:r>
                                <a:rPr lang="cs-CZ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cs-CZ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cs-CZ" sz="16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box>
                                <m:boxPr>
                                  <m:ctrlP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box>
                            </m:e>
                          </m:rad>
                        </m:den>
                      </m:f>
                    </m:oMath>
                  </m:oMathPara>
                </a14:m>
                <a:endParaRPr lang="cs-CZ" sz="16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8" y="1922256"/>
                <a:ext cx="8082321" cy="4462487"/>
              </a:xfrm>
              <a:blipFill>
                <a:blip r:embed="rId2"/>
                <a:stretch>
                  <a:fillRect l="-1811" t="-17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C96022D5-21B2-4915-BAA1-A32F2AA9A56C}"/>
              </a:ext>
            </a:extLst>
          </p:cNvPr>
          <p:cNvSpPr/>
          <p:nvPr/>
        </p:nvSpPr>
        <p:spPr bwMode="auto">
          <a:xfrm>
            <a:off x="6138598" y="4396837"/>
            <a:ext cx="491254" cy="18229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EC4ED96C-A112-48F5-B488-BEEFD1B32E80}"/>
                  </a:ext>
                </a:extLst>
              </p:cNvPr>
              <p:cNvSpPr txBox="1"/>
              <p:nvPr/>
            </p:nvSpPr>
            <p:spPr>
              <a:xfrm>
                <a:off x="4990012" y="473256"/>
                <a:ext cx="1867988" cy="6535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sz="14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cs-CZ" sz="1400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cs-CZ" sz="14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4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cs-CZ" sz="14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sz="1400" b="0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400" b="0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1400" b="0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sz="14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EC4ED96C-A112-48F5-B488-BEEFD1B32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012" y="473256"/>
                <a:ext cx="1867988" cy="6535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9956405F-3B61-4D1E-A949-830E0F64865E}"/>
                  </a:ext>
                </a:extLst>
              </p:cNvPr>
              <p:cNvSpPr txBox="1"/>
              <p:nvPr/>
            </p:nvSpPr>
            <p:spPr>
              <a:xfrm>
                <a:off x="6584584" y="367523"/>
                <a:ext cx="2007326" cy="944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1600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600" b="0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1600" b="0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´</m:t>
                      </m:r>
                      <m:f>
                        <m:fPr>
                          <m:ctrlPr>
                            <a:rPr lang="cs-CZ" sz="16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box>
                            <m:boxPr>
                              <m:ctrlP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cs-CZ" sz="1600" b="0" i="1" baseline="-25000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´</m:t>
                                  </m:r>
                                  <m: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box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box>
                                <m:boxPr>
                                  <m:ctrlP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b="0" i="1" smtClean="0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box>
                            </m:e>
                          </m:rad>
                        </m:den>
                      </m:f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9956405F-3B61-4D1E-A949-830E0F648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584" y="367523"/>
                <a:ext cx="2007326" cy="9442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8CD7E53E-24EC-434F-A149-D1EF964C87C4}"/>
                  </a:ext>
                </a:extLst>
              </p:cNvPr>
              <p:cNvSpPr txBox="1"/>
              <p:nvPr/>
            </p:nvSpPr>
            <p:spPr>
              <a:xfrm>
                <a:off x="6138598" y="1168831"/>
                <a:ext cx="1180011" cy="561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1600" b="0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´=</m:t>
                      </m:r>
                      <m:f>
                        <m:fPr>
                          <m:ctrlP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</m:num>
                        <m:den>
                          <m:sSup>
                            <m:sSupPr>
                              <m:ctrlP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8CD7E53E-24EC-434F-A149-D1EF964C8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598" y="1168831"/>
                <a:ext cx="1180011" cy="5611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FEE56EFF-B599-42D5-9A13-38901E1BD98D}"/>
              </a:ext>
            </a:extLst>
          </p:cNvPr>
          <p:cNvCxnSpPr/>
          <p:nvPr/>
        </p:nvCxnSpPr>
        <p:spPr bwMode="auto">
          <a:xfrm flipH="1">
            <a:off x="3396343" y="1082247"/>
            <a:ext cx="2386148" cy="18264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E672A5FA-6DF4-4E22-B326-7D416BACE84B}"/>
              </a:ext>
            </a:extLst>
          </p:cNvPr>
          <p:cNvCxnSpPr/>
          <p:nvPr/>
        </p:nvCxnSpPr>
        <p:spPr bwMode="auto">
          <a:xfrm flipH="1">
            <a:off x="2705313" y="1022795"/>
            <a:ext cx="4470550" cy="19555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87D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9E91E1FD-46D3-4B9B-BFC6-BE1C17ABE09C}"/>
              </a:ext>
            </a:extLst>
          </p:cNvPr>
          <p:cNvCxnSpPr/>
          <p:nvPr/>
        </p:nvCxnSpPr>
        <p:spPr bwMode="auto">
          <a:xfrm flipH="1">
            <a:off x="4550749" y="1729947"/>
            <a:ext cx="2033835" cy="11787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DD4B72B1-B3B4-47DF-80EF-038C919E7653}"/>
                  </a:ext>
                </a:extLst>
              </p:cNvPr>
              <p:cNvSpPr txBox="1"/>
              <p:nvPr/>
            </p:nvSpPr>
            <p:spPr>
              <a:xfrm>
                <a:off x="2323484" y="227306"/>
                <a:ext cx="1789611" cy="883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sz="14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cs-CZ" sz="1400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cs-CZ" sz="14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14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cs-CZ" sz="14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1400" b="1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400" b="1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400" b="1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p>
                                      <m:r>
                                        <a:rPr lang="cs-CZ" sz="1400" b="1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1400" b="1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400" b="1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p>
                                      <m:r>
                                        <a:rPr lang="cs-CZ" sz="1400" b="1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num>
                        <m:den>
                          <m:r>
                            <a:rPr lang="cs-CZ" sz="14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14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14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4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sz="14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4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14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sz="14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cs-CZ" sz="14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400" dirty="0"/>
              </a:p>
            </p:txBody>
          </p:sp>
        </mc:Choice>
        <mc:Fallback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DD4B72B1-B3B4-47DF-80EF-038C919E7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484" y="227306"/>
                <a:ext cx="1789611" cy="8832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ovéPole 27">
            <a:extLst>
              <a:ext uri="{FF2B5EF4-FFF2-40B4-BE49-F238E27FC236}">
                <a16:creationId xmlns:a16="http://schemas.microsoft.com/office/drawing/2014/main" id="{E01B357F-23DA-49A1-9F01-350D3317446E}"/>
              </a:ext>
            </a:extLst>
          </p:cNvPr>
          <p:cNvSpPr txBox="1"/>
          <p:nvPr/>
        </p:nvSpPr>
        <p:spPr>
          <a:xfrm>
            <a:off x="6679228" y="3879670"/>
            <a:ext cx="1863305" cy="92333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800" dirty="0" err="1"/>
              <a:t>Tramsformuje</a:t>
            </a:r>
            <a:r>
              <a:rPr lang="cs-CZ" sz="1800" dirty="0"/>
              <a:t> se stejně jako </a:t>
            </a:r>
            <a:r>
              <a:rPr lang="cs-CZ" sz="1800" i="1" dirty="0" err="1">
                <a:solidFill>
                  <a:srgbClr val="00287D"/>
                </a:solidFill>
              </a:rPr>
              <a:t>x,y,z,t</a:t>
            </a:r>
            <a:r>
              <a:rPr lang="cs-CZ" sz="1800" i="1" dirty="0">
                <a:solidFill>
                  <a:srgbClr val="00287D"/>
                </a:solidFill>
              </a:rPr>
              <a:t>   </a:t>
            </a:r>
            <a:r>
              <a:rPr lang="cs-CZ" sz="1800" dirty="0"/>
              <a:t>V LT </a:t>
            </a:r>
          </a:p>
        </p:txBody>
      </p:sp>
    </p:spTree>
    <p:extLst>
      <p:ext uri="{BB962C8B-B14F-4D97-AF65-F5344CB8AC3E}">
        <p14:creationId xmlns:p14="http://schemas.microsoft.com/office/powerpoint/2010/main" val="94840806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48576</TotalTime>
  <Words>1982</Words>
  <Application>Microsoft Office PowerPoint</Application>
  <PresentationFormat>Předvádění na obrazovce (4:3)</PresentationFormat>
  <Paragraphs>213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CMUSerif-Roman-Identity-H</vt:lpstr>
      <vt:lpstr>Tahoma</vt:lpstr>
      <vt:lpstr>Wingdings</vt:lpstr>
      <vt:lpstr>Prezentace_MU_CZ</vt:lpstr>
      <vt:lpstr>Speciální teorie relativity II</vt:lpstr>
      <vt:lpstr>Relativistická dynamika</vt:lpstr>
      <vt:lpstr>Relativistická dynamika</vt:lpstr>
      <vt:lpstr>Relativistická dynamika</vt:lpstr>
      <vt:lpstr>Relativistická dynamika</vt:lpstr>
      <vt:lpstr>Zákon ekvivalence hmotnosti a energie I</vt:lpstr>
      <vt:lpstr>Zákon ekvivalence hmotnosti a energie I</vt:lpstr>
      <vt:lpstr>Zákon ekvivalence hmotnosti a energie I</vt:lpstr>
      <vt:lpstr>Transformace hybnosti a energie</vt:lpstr>
      <vt:lpstr>Transformace hybnosti a energie</vt:lpstr>
      <vt:lpstr>Relativistická hustota</vt:lpstr>
      <vt:lpstr>Rovnoměrně zrychlený pohyb</vt:lpstr>
      <vt:lpstr>Rovnoměrně zrychlený pohyb</vt:lpstr>
      <vt:lpstr>Comptonův jev     (1923)</vt:lpstr>
      <vt:lpstr>Zákon ekvivalence hmotnosti a energie II</vt:lpstr>
      <vt:lpstr>Relativistické důsledky v teorii elmag pole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Sládek</dc:creator>
  <cp:lastModifiedBy>Petr Sládek</cp:lastModifiedBy>
  <cp:revision>443</cp:revision>
  <cp:lastPrinted>2017-05-31T19:18:36Z</cp:lastPrinted>
  <dcterms:created xsi:type="dcterms:W3CDTF">2015-11-23T07:04:47Z</dcterms:created>
  <dcterms:modified xsi:type="dcterms:W3CDTF">2020-11-12T13:08:10Z</dcterms:modified>
</cp:coreProperties>
</file>