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1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4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09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4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59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41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43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1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4818-DE23-4BF0-9DE8-9A7F90ABA193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97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53CE3-0DBC-4CA6-9565-67BF908830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Fotosyntéza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6437D3-8CD6-4986-8DE4-47A4B6451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81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D6630A-AFB3-42E3-A65D-CF23B7FFE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3224"/>
            <a:ext cx="10515600" cy="58037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kyslík-uvolňující enzymatický komplex </a:t>
            </a:r>
            <a:r>
              <a:rPr lang="cs-CZ" dirty="0"/>
              <a:t>naváže dvě molekuly vody a usnadňuje vznik kyslíku tím, že </a:t>
            </a:r>
            <a:r>
              <a:rPr lang="cs-CZ" b="1" dirty="0">
                <a:solidFill>
                  <a:srgbClr val="FFFF00"/>
                </a:solidFill>
              </a:rPr>
              <a:t>postupně molekulám vody odnímá elektrony a protony.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protony (vodíkové ionty) se uvolňují do lumen </a:t>
            </a:r>
            <a:r>
              <a:rPr lang="cs-CZ" dirty="0" err="1"/>
              <a:t>thylakoidu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elektron z akceptoru </a:t>
            </a:r>
            <a:r>
              <a:rPr lang="cs-CZ" b="1" dirty="0">
                <a:solidFill>
                  <a:srgbClr val="00B050"/>
                </a:solidFill>
              </a:rPr>
              <a:t>(= </a:t>
            </a:r>
            <a:r>
              <a:rPr lang="cs-CZ" b="1" dirty="0" err="1">
                <a:solidFill>
                  <a:srgbClr val="00B050"/>
                </a:solidFill>
              </a:rPr>
              <a:t>feofytin</a:t>
            </a:r>
            <a:r>
              <a:rPr lang="cs-CZ" b="1" dirty="0">
                <a:solidFill>
                  <a:srgbClr val="00B050"/>
                </a:solidFill>
              </a:rPr>
              <a:t>) </a:t>
            </a:r>
            <a:r>
              <a:rPr lang="cs-CZ" dirty="0"/>
              <a:t>je přenášen </a:t>
            </a:r>
            <a:r>
              <a:rPr lang="cs-CZ" b="1" dirty="0">
                <a:solidFill>
                  <a:srgbClr val="FFFF00"/>
                </a:solidFill>
              </a:rPr>
              <a:t>na </a:t>
            </a:r>
            <a:r>
              <a:rPr lang="cs-CZ" b="1" dirty="0" err="1">
                <a:solidFill>
                  <a:srgbClr val="FFFF00"/>
                </a:solidFill>
              </a:rPr>
              <a:t>plastochinon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aby vznikla jedna molekula kyslíku, musí se oxidovat dvě molekuly vody tak, že se jim odeberou čtyři elektrony.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kyslík se uvolní až v posledním kroku a uvolňuje se do ovzduší.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58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45029"/>
            <a:ext cx="11355355" cy="55797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Fotony v PS I </a:t>
            </a:r>
            <a:r>
              <a:rPr lang="cs-CZ" dirty="0"/>
              <a:t>pohlcuje molekula </a:t>
            </a:r>
            <a:r>
              <a:rPr lang="cs-CZ" b="1" dirty="0">
                <a:solidFill>
                  <a:srgbClr val="FFFF00"/>
                </a:solidFill>
              </a:rPr>
              <a:t>chlorofylu </a:t>
            </a:r>
            <a:r>
              <a:rPr lang="cs-CZ" b="1" i="1" dirty="0">
                <a:solidFill>
                  <a:srgbClr val="FFFF00"/>
                </a:solidFill>
              </a:rPr>
              <a:t>a</a:t>
            </a:r>
            <a:r>
              <a:rPr lang="cs-CZ" b="1" dirty="0">
                <a:solidFill>
                  <a:srgbClr val="FFFF00"/>
                </a:solidFill>
              </a:rPr>
              <a:t> s absorpčním maximem při vlnové délce 700 </a:t>
            </a:r>
            <a:r>
              <a:rPr lang="cs-CZ" b="1" dirty="0" err="1">
                <a:solidFill>
                  <a:srgbClr val="FFFF00"/>
                </a:solidFill>
              </a:rPr>
              <a:t>nm</a:t>
            </a:r>
            <a:r>
              <a:rPr lang="cs-CZ" b="1" dirty="0">
                <a:solidFill>
                  <a:srgbClr val="FFFF00"/>
                </a:solidFill>
              </a:rPr>
              <a:t> (P700).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uvolněná energie je využita pro </a:t>
            </a:r>
            <a:r>
              <a:rPr lang="cs-CZ" b="1" dirty="0">
                <a:solidFill>
                  <a:srgbClr val="FF0000"/>
                </a:solidFill>
              </a:rPr>
              <a:t>excitaci elektronu</a:t>
            </a:r>
            <a:r>
              <a:rPr lang="cs-CZ" dirty="0"/>
              <a:t> z molekuly chlorofylu </a:t>
            </a:r>
            <a:r>
              <a:rPr lang="cs-CZ" i="1" dirty="0"/>
              <a:t>a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excitovaný elektron přebírá </a:t>
            </a:r>
            <a:r>
              <a:rPr lang="cs-CZ" b="1" dirty="0">
                <a:solidFill>
                  <a:srgbClr val="00FF00"/>
                </a:solidFill>
              </a:rPr>
              <a:t>akceptor </a:t>
            </a:r>
            <a:r>
              <a:rPr lang="cs-CZ" b="1" dirty="0" err="1">
                <a:solidFill>
                  <a:srgbClr val="00FF00"/>
                </a:solidFill>
              </a:rPr>
              <a:t>fotosystému</a:t>
            </a:r>
            <a:r>
              <a:rPr lang="cs-CZ" b="1" dirty="0">
                <a:solidFill>
                  <a:srgbClr val="00FF00"/>
                </a:solidFill>
              </a:rPr>
              <a:t> I, ze kterého přechází na ferredoxin (</a:t>
            </a:r>
            <a:r>
              <a:rPr lang="cs-CZ" b="1" dirty="0" err="1">
                <a:solidFill>
                  <a:srgbClr val="00FF00"/>
                </a:solidFill>
              </a:rPr>
              <a:t>Fd</a:t>
            </a:r>
            <a:r>
              <a:rPr lang="cs-CZ" b="1" dirty="0">
                <a:solidFill>
                  <a:srgbClr val="00FF0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oxidovaná molekula chlorofylu přijímá elektron </a:t>
            </a:r>
            <a:r>
              <a:rPr lang="cs-CZ" b="1" dirty="0">
                <a:solidFill>
                  <a:srgbClr val="00B050"/>
                </a:solidFill>
              </a:rPr>
              <a:t>z plastocyaninu (</a:t>
            </a:r>
            <a:r>
              <a:rPr lang="cs-CZ" b="1" dirty="0" err="1">
                <a:solidFill>
                  <a:srgbClr val="00B050"/>
                </a:solidFill>
              </a:rPr>
              <a:t>pC</a:t>
            </a:r>
            <a:r>
              <a:rPr lang="cs-CZ" b="1" dirty="0">
                <a:solidFill>
                  <a:srgbClr val="00B050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plastocyanin přebírá elektron </a:t>
            </a:r>
            <a:r>
              <a:rPr lang="cs-CZ" b="1" dirty="0">
                <a:solidFill>
                  <a:srgbClr val="00B050"/>
                </a:solidFill>
              </a:rPr>
              <a:t>z cytochrom </a:t>
            </a:r>
            <a:r>
              <a:rPr lang="cs-CZ" b="1" i="1" dirty="0">
                <a:solidFill>
                  <a:srgbClr val="00B050"/>
                </a:solidFill>
              </a:rPr>
              <a:t>b</a:t>
            </a:r>
            <a:r>
              <a:rPr lang="cs-CZ" b="1" i="1" baseline="-25000" dirty="0">
                <a:solidFill>
                  <a:srgbClr val="00B050"/>
                </a:solidFill>
              </a:rPr>
              <a:t>6</a:t>
            </a:r>
            <a:r>
              <a:rPr lang="cs-CZ" b="1" i="1" dirty="0">
                <a:solidFill>
                  <a:srgbClr val="00B050"/>
                </a:solidFill>
              </a:rPr>
              <a:t>-f</a:t>
            </a:r>
            <a:r>
              <a:rPr lang="cs-CZ" b="1" dirty="0">
                <a:solidFill>
                  <a:srgbClr val="00B050"/>
                </a:solidFill>
              </a:rPr>
              <a:t> komplexu</a:t>
            </a:r>
            <a:r>
              <a:rPr lang="cs-CZ" dirty="0"/>
              <a:t> a vrací se do svého původního stavu.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Elektron </a:t>
            </a:r>
            <a:r>
              <a:rPr lang="cs-CZ" b="1" dirty="0">
                <a:solidFill>
                  <a:srgbClr val="00FF00"/>
                </a:solidFill>
              </a:rPr>
              <a:t>z ferredoxinu </a:t>
            </a:r>
            <a:r>
              <a:rPr lang="cs-CZ" dirty="0">
                <a:solidFill>
                  <a:srgbClr val="FFFF00"/>
                </a:solidFill>
              </a:rPr>
              <a:t>přechází na enzym zvaný </a:t>
            </a:r>
            <a:r>
              <a:rPr lang="cs-CZ" b="1" dirty="0">
                <a:solidFill>
                  <a:srgbClr val="FFFF00"/>
                </a:solidFill>
              </a:rPr>
              <a:t>NADP-</a:t>
            </a:r>
            <a:r>
              <a:rPr lang="cs-CZ" b="1" dirty="0" err="1">
                <a:solidFill>
                  <a:srgbClr val="FFFF00"/>
                </a:solidFill>
              </a:rPr>
              <a:t>reduktasa</a:t>
            </a:r>
            <a:r>
              <a:rPr lang="cs-CZ" b="1" dirty="0">
                <a:solidFill>
                  <a:srgbClr val="FFFF00"/>
                </a:solidFill>
              </a:rPr>
              <a:t>,</a:t>
            </a:r>
            <a:r>
              <a:rPr lang="cs-CZ" dirty="0">
                <a:solidFill>
                  <a:srgbClr val="FFFF00"/>
                </a:solidFill>
              </a:rPr>
              <a:t> kde dochází k redukci koenzymu NADP</a:t>
            </a:r>
            <a:r>
              <a:rPr lang="cs-CZ" baseline="30000" dirty="0">
                <a:solidFill>
                  <a:srgbClr val="FFFF00"/>
                </a:solidFill>
              </a:rPr>
              <a:t>+</a:t>
            </a:r>
            <a:r>
              <a:rPr lang="cs-CZ" dirty="0">
                <a:solidFill>
                  <a:srgbClr val="FFFF00"/>
                </a:solidFill>
              </a:rPr>
              <a:t> na NADPH + H</a:t>
            </a:r>
            <a:r>
              <a:rPr lang="cs-CZ" baseline="30000" dirty="0">
                <a:solidFill>
                  <a:srgbClr val="FFFF00"/>
                </a:solidFill>
              </a:rPr>
              <a:t>+</a:t>
            </a:r>
            <a:r>
              <a:rPr lang="cs-CZ" dirty="0">
                <a:solidFill>
                  <a:srgbClr val="FFFF00"/>
                </a:solidFill>
              </a:rPr>
              <a:t>. 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NADP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+ 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+ 2e</a:t>
            </a:r>
            <a:r>
              <a:rPr lang="cs-CZ" b="1" baseline="30000" dirty="0">
                <a:solidFill>
                  <a:srgbClr val="FF0000"/>
                </a:solidFill>
              </a:rPr>
              <a:t>-</a:t>
            </a:r>
            <a:r>
              <a:rPr lang="cs-CZ" b="1" dirty="0">
                <a:solidFill>
                  <a:srgbClr val="FF0000"/>
                </a:solidFill>
              </a:rPr>
              <a:t> → NADPH</a:t>
            </a:r>
            <a:r>
              <a:rPr lang="cs-CZ" b="1" dirty="0"/>
              <a:t> + </a:t>
            </a:r>
            <a:r>
              <a:rPr lang="cs-CZ" b="1" dirty="0">
                <a:solidFill>
                  <a:srgbClr val="FF0000"/>
                </a:solidFill>
              </a:rPr>
              <a:t>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802433" y="242596"/>
            <a:ext cx="4329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FF00"/>
                </a:solidFill>
              </a:rPr>
              <a:t>Funkce </a:t>
            </a:r>
            <a:r>
              <a:rPr lang="cs-CZ" sz="3200" b="1" dirty="0" err="1">
                <a:solidFill>
                  <a:srgbClr val="00FF00"/>
                </a:solidFill>
              </a:rPr>
              <a:t>fotosystému</a:t>
            </a:r>
            <a:r>
              <a:rPr lang="cs-CZ" sz="3200" b="1" dirty="0">
                <a:solidFill>
                  <a:srgbClr val="00FF00"/>
                </a:solidFill>
              </a:rPr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203859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ADPH-reduktasa">
            <a:extLst>
              <a:ext uri="{FF2B5EF4-FFF2-40B4-BE49-F238E27FC236}">
                <a16:creationId xmlns:a16="http://schemas.microsoft.com/office/drawing/2014/main" id="{1C4DF1A8-ED20-4DEC-A437-DA7B01B0E8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31" y="317242"/>
            <a:ext cx="11318031" cy="623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068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923731"/>
            <a:ext cx="11215396" cy="570100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 rostlin dochází k fotochemickým reakcím ve dvou reakčních center patřících PS I a PS II, </a:t>
            </a:r>
            <a:r>
              <a:rPr lang="cs-CZ" b="1" dirty="0">
                <a:solidFill>
                  <a:srgbClr val="FF0000"/>
                </a:solidFill>
              </a:rPr>
              <a:t>která pracují v sérii.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excitovaného PS II se vymrští elektron, který </a:t>
            </a:r>
            <a:r>
              <a:rPr lang="cs-CZ" b="1" dirty="0">
                <a:solidFill>
                  <a:srgbClr val="FF0000"/>
                </a:solidFill>
              </a:rPr>
              <a:t>prochází řadou přenašečů až na PS 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elektron, který se vymrští z excitovaného PS I, přechází na ferredoxin a  posléze redukuje NADP</a:t>
            </a:r>
            <a:r>
              <a:rPr lang="cs-CZ" baseline="30000" dirty="0"/>
              <a:t>+</a:t>
            </a:r>
            <a:r>
              <a:rPr lang="cs-CZ" dirty="0"/>
              <a:t> na NADPH.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energie uložená v rozdílu koncentrací protonů na obou stranách membrány tylakoidů se využívá k syntéze ATP </a:t>
            </a:r>
            <a:r>
              <a:rPr lang="cs-CZ" dirty="0"/>
              <a:t>prostřednictvím </a:t>
            </a:r>
            <a:r>
              <a:rPr lang="cs-CZ" b="1" dirty="0">
                <a:solidFill>
                  <a:srgbClr val="00B050"/>
                </a:solidFill>
              </a:rPr>
              <a:t>ATP-</a:t>
            </a:r>
            <a:r>
              <a:rPr lang="cs-CZ" b="1" dirty="0" err="1">
                <a:solidFill>
                  <a:srgbClr val="00B050"/>
                </a:solidFill>
              </a:rPr>
              <a:t>synthasy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PS II obsahuje </a:t>
            </a:r>
            <a:r>
              <a:rPr lang="cs-CZ" b="1" dirty="0">
                <a:solidFill>
                  <a:srgbClr val="00B050"/>
                </a:solidFill>
              </a:rPr>
              <a:t>kyslík uvolňující komplex, </a:t>
            </a:r>
            <a:r>
              <a:rPr lang="cs-CZ" dirty="0"/>
              <a:t>který </a:t>
            </a:r>
            <a:r>
              <a:rPr lang="cs-CZ" b="1" dirty="0">
                <a:solidFill>
                  <a:srgbClr val="FFFF00"/>
                </a:solidFill>
              </a:rPr>
              <a:t>oxiduje 2H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O na 4H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 a kyslík,</a:t>
            </a:r>
            <a:r>
              <a:rPr lang="cs-CZ" dirty="0"/>
              <a:t> který se uvolní až po odebrání všech čtyř elektronů.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produkty (NADPH a ATP) přecházejí do </a:t>
            </a:r>
            <a:r>
              <a:rPr lang="cs-CZ" b="1" dirty="0" err="1">
                <a:solidFill>
                  <a:srgbClr val="FFFF00"/>
                </a:solidFill>
              </a:rPr>
              <a:t>Calvinova</a:t>
            </a:r>
            <a:r>
              <a:rPr lang="cs-CZ" b="1" dirty="0">
                <a:solidFill>
                  <a:srgbClr val="FFFF00"/>
                </a:solidFill>
              </a:rPr>
              <a:t> cyklu, kyslík se uvolňuje do ovzduší.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802433" y="242596"/>
            <a:ext cx="4329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FF00"/>
                </a:solidFill>
              </a:rPr>
              <a:t>Funkce </a:t>
            </a:r>
            <a:r>
              <a:rPr lang="cs-CZ" sz="3200" b="1" dirty="0" err="1">
                <a:solidFill>
                  <a:srgbClr val="00FF00"/>
                </a:solidFill>
              </a:rPr>
              <a:t>fotosystému</a:t>
            </a:r>
            <a:r>
              <a:rPr lang="cs-CZ" sz="3200" b="1" dirty="0">
                <a:solidFill>
                  <a:srgbClr val="00FF00"/>
                </a:solidFill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931935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rimární fáze fotosyntézy">
            <a:extLst>
              <a:ext uri="{FF2B5EF4-FFF2-40B4-BE49-F238E27FC236}">
                <a16:creationId xmlns:a16="http://schemas.microsoft.com/office/drawing/2014/main" id="{B9AAE904-3234-47FA-BFF8-38202F01E4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5" y="242595"/>
            <a:ext cx="11392678" cy="641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940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129004"/>
            <a:ext cx="11215396" cy="54957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průběhu fotosyntézy se vytváří </a:t>
            </a:r>
            <a:r>
              <a:rPr lang="cs-CZ" b="1" dirty="0">
                <a:solidFill>
                  <a:srgbClr val="FF0000"/>
                </a:solidFill>
              </a:rPr>
              <a:t>elektrochemický protonový gradient mezi lumen tylakoidů a stroma chloroplastů.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Prvním procesem, který přispívá ke vzniku protonového gradientu, je </a:t>
            </a:r>
            <a:r>
              <a:rPr lang="cs-CZ" b="1" dirty="0">
                <a:solidFill>
                  <a:srgbClr val="FFFF00"/>
                </a:solidFill>
              </a:rPr>
              <a:t>fotolýza vody.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Druhým procesem, který přispívá ke vzniku protonového gradientu, je </a:t>
            </a:r>
            <a:r>
              <a:rPr lang="cs-CZ" b="1" dirty="0">
                <a:solidFill>
                  <a:srgbClr val="FFFF00"/>
                </a:solidFill>
              </a:rPr>
              <a:t>přenos protonů ze </a:t>
            </a:r>
            <a:r>
              <a:rPr lang="cs-CZ" b="1" dirty="0" err="1">
                <a:solidFill>
                  <a:srgbClr val="FFFF00"/>
                </a:solidFill>
              </a:rPr>
              <a:t>stromatu</a:t>
            </a:r>
            <a:r>
              <a:rPr lang="cs-CZ" b="1" dirty="0">
                <a:solidFill>
                  <a:srgbClr val="FFFF00"/>
                </a:solidFill>
              </a:rPr>
              <a:t> do lumen prostřednictvím </a:t>
            </a:r>
            <a:r>
              <a:rPr lang="cs-CZ" b="1" dirty="0" err="1">
                <a:solidFill>
                  <a:srgbClr val="FFFF00"/>
                </a:solidFill>
              </a:rPr>
              <a:t>plastochinonu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(na každý přenesený elektron jsou přeneseny přibližně 2 protony).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Třetím procesem, který přispívá ke vzniku protonového gradientu, je </a:t>
            </a:r>
            <a:r>
              <a:rPr lang="cs-CZ" b="1" dirty="0">
                <a:solidFill>
                  <a:srgbClr val="FFFF00"/>
                </a:solidFill>
              </a:rPr>
              <a:t>redukce NADP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 na NADPH + 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této reakci jsou spotřebovány dva protony.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802433" y="242596"/>
            <a:ext cx="4329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Syntéza ATP</a:t>
            </a:r>
          </a:p>
        </p:txBody>
      </p:sp>
    </p:spTree>
    <p:extLst>
      <p:ext uri="{BB962C8B-B14F-4D97-AF65-F5344CB8AC3E}">
        <p14:creationId xmlns:p14="http://schemas.microsoft.com/office/powerpoint/2010/main" val="473400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6A1F0C-D438-4D4A-B114-9E27A5DB1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902" y="522514"/>
            <a:ext cx="11359788" cy="57577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tři procesy vytvářejí elektrochemický protonový gradient </a:t>
            </a:r>
            <a:r>
              <a:rPr lang="cs-CZ" b="1" dirty="0">
                <a:solidFill>
                  <a:srgbClr val="FF0000"/>
                </a:solidFill>
              </a:rPr>
              <a:t>(koncentrace protonů je v lumen daleko vyšší než ve </a:t>
            </a:r>
            <a:r>
              <a:rPr lang="cs-CZ" b="1" dirty="0" err="1">
                <a:solidFill>
                  <a:srgbClr val="FF0000"/>
                </a:solidFill>
              </a:rPr>
              <a:t>stromatu</a:t>
            </a:r>
            <a:r>
              <a:rPr lang="cs-CZ" b="1" dirty="0">
                <a:solidFill>
                  <a:srgbClr val="FF000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vyšší koncentrace protonů má za následek nižší hodnotu pH (</a:t>
            </a:r>
            <a:r>
              <a:rPr lang="cs-CZ" dirty="0" err="1"/>
              <a:t>pH</a:t>
            </a:r>
            <a:r>
              <a:rPr lang="cs-CZ" baseline="-25000" dirty="0" err="1"/>
              <a:t>lumen</a:t>
            </a:r>
            <a:r>
              <a:rPr lang="cs-CZ" dirty="0"/>
              <a:t> = 5, </a:t>
            </a:r>
            <a:r>
              <a:rPr lang="cs-CZ" dirty="0" err="1"/>
              <a:t>pH</a:t>
            </a:r>
            <a:r>
              <a:rPr lang="cs-CZ" baseline="-25000" dirty="0" err="1"/>
              <a:t>stroma</a:t>
            </a:r>
            <a:r>
              <a:rPr lang="cs-CZ" dirty="0"/>
              <a:t> = 8).</a:t>
            </a:r>
            <a:endParaRPr lang="cs-CZ" b="1" dirty="0">
              <a:solidFill>
                <a:srgbClr val="FFFF00"/>
              </a:solidFill>
            </a:endParaRPr>
          </a:p>
          <a:p>
            <a:endParaRPr lang="cs-CZ" dirty="0"/>
          </a:p>
        </p:txBody>
      </p:sp>
      <p:pic>
        <p:nvPicPr>
          <p:cNvPr id="5122" name="Picture 2" descr="Q-cyklus">
            <a:extLst>
              <a:ext uri="{FF2B5EF4-FFF2-40B4-BE49-F238E27FC236}">
                <a16:creationId xmlns:a16="http://schemas.microsoft.com/office/drawing/2014/main" id="{15E361D4-5C6D-48AF-9996-C15A17E35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24" y="2761861"/>
            <a:ext cx="10832841" cy="3729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73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H">
            <a:extLst>
              <a:ext uri="{FF2B5EF4-FFF2-40B4-BE49-F238E27FC236}">
                <a16:creationId xmlns:a16="http://schemas.microsoft.com/office/drawing/2014/main" id="{A64DF5A0-4200-4086-9129-DEF62C8ED85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65" y="401216"/>
            <a:ext cx="10674221" cy="60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7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5A945C-25BC-43B3-B5FC-19FA536E1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5" y="746448"/>
            <a:ext cx="11047445" cy="58129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Energie uložená v rozdílu koncentrací protonů na obou stranách membrány se využívá k syntéze ATP prostřednictvím ATP-</a:t>
            </a:r>
            <a:r>
              <a:rPr lang="cs-CZ" dirty="0" err="1"/>
              <a:t>synthasy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při přechodu protonů z lumen tylakoidů zpět do </a:t>
            </a:r>
            <a:r>
              <a:rPr lang="cs-CZ" b="1" dirty="0" err="1">
                <a:solidFill>
                  <a:srgbClr val="FFFF00"/>
                </a:solidFill>
              </a:rPr>
              <a:t>stromatu</a:t>
            </a:r>
            <a:r>
              <a:rPr lang="cs-CZ" b="1" dirty="0">
                <a:solidFill>
                  <a:srgbClr val="FFFF00"/>
                </a:solidFill>
              </a:rPr>
              <a:t> vzniká energie, která pohání syntézu ATP </a:t>
            </a:r>
            <a:r>
              <a:rPr lang="cs-CZ" dirty="0"/>
              <a:t>z ADP a anorganického fosfátu P.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tato syntéza ATP se nazývá </a:t>
            </a:r>
            <a:r>
              <a:rPr lang="cs-CZ" b="1" dirty="0">
                <a:solidFill>
                  <a:srgbClr val="FF0000"/>
                </a:solidFill>
              </a:rPr>
              <a:t>fotofosforylace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předpokládá se, že na vznik jedné molekuly ATP je zapotřebí zpětného přenosu čtyř protonů v závislosti na velikosti protonového gradientu.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ATP přechází do </a:t>
            </a:r>
            <a:r>
              <a:rPr lang="cs-CZ" dirty="0" err="1"/>
              <a:t>Calvinova</a:t>
            </a:r>
            <a:r>
              <a:rPr lang="cs-CZ" dirty="0"/>
              <a:t> cyklu, kde se zpět rozkládá na ADP a anorganický fosfát, přičemž se uvolňuje energie. </a:t>
            </a:r>
          </a:p>
        </p:txBody>
      </p:sp>
    </p:spTree>
    <p:extLst>
      <p:ext uri="{BB962C8B-B14F-4D97-AF65-F5344CB8AC3E}">
        <p14:creationId xmlns:p14="http://schemas.microsoft.com/office/powerpoint/2010/main" val="3825669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A11B79-ABD5-4B50-891A-37D08CECB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0424"/>
            <a:ext cx="10515600" cy="57196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PS II vytváří silné oxidační činidlo</a:t>
            </a:r>
            <a:r>
              <a:rPr lang="cs-CZ" dirty="0"/>
              <a:t>, schopné oxidovat H</a:t>
            </a:r>
            <a:r>
              <a:rPr lang="cs-CZ" baseline="-25000" dirty="0"/>
              <a:t>2</a:t>
            </a:r>
            <a:r>
              <a:rPr lang="cs-CZ" dirty="0"/>
              <a:t>O, a současně </a:t>
            </a:r>
            <a:r>
              <a:rPr lang="cs-CZ" b="1" dirty="0">
                <a:solidFill>
                  <a:srgbClr val="FFC000"/>
                </a:solidFill>
              </a:rPr>
              <a:t>slabé redukční činidlo </a:t>
            </a:r>
            <a:r>
              <a:rPr lang="cs-CZ" dirty="0"/>
              <a:t>(není schopno redukovat NADP</a:t>
            </a:r>
            <a:r>
              <a:rPr lang="cs-CZ" baseline="30000" dirty="0"/>
              <a:t>+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PS I </a:t>
            </a:r>
            <a:r>
              <a:rPr lang="cs-CZ" dirty="0"/>
              <a:t>vytváří slabé oxidační činidlo (není schopné oxidovat vodu) a současně </a:t>
            </a:r>
            <a:r>
              <a:rPr lang="cs-CZ" b="1" dirty="0">
                <a:solidFill>
                  <a:srgbClr val="FF0000"/>
                </a:solidFill>
              </a:rPr>
              <a:t>silné redukční činidlo, </a:t>
            </a:r>
            <a:r>
              <a:rPr lang="cs-CZ" dirty="0"/>
              <a:t>které je již schopno redukovat NADP</a:t>
            </a:r>
            <a:r>
              <a:rPr lang="cs-CZ" baseline="30000" dirty="0"/>
              <a:t>+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Slabé redukční činidlo (PS II) je schopno redukovat slabé oxidační činidlo (PS I).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aby se mohl uskutečnit fotosyntetický přenos elektronů z H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O na NADP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, musí fungovat společně oba </a:t>
            </a:r>
            <a:r>
              <a:rPr lang="cs-CZ" b="1" dirty="0" err="1">
                <a:solidFill>
                  <a:srgbClr val="FF0000"/>
                </a:solidFill>
              </a:rPr>
              <a:t>fotosystémy</a:t>
            </a:r>
            <a:r>
              <a:rPr lang="cs-CZ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8562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je jeden z nejdůležitějších dějů v přírodě.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průběhu fotosyntézy dochází k </a:t>
            </a:r>
            <a:r>
              <a:rPr lang="cs-CZ" b="1" dirty="0">
                <a:solidFill>
                  <a:srgbClr val="FFFF00"/>
                </a:solidFill>
              </a:rPr>
              <a:t>zachycení sluneční energie (fotonů) </a:t>
            </a:r>
            <a:r>
              <a:rPr lang="cs-CZ" dirty="0"/>
              <a:t>a k následné syntéze organických látek </a:t>
            </a:r>
            <a:r>
              <a:rPr lang="cs-CZ" b="1" dirty="0">
                <a:solidFill>
                  <a:srgbClr val="FF0000"/>
                </a:solidFill>
              </a:rPr>
              <a:t>(sacharidy, mastné kyseliny a prekurzory aminokyselin)</a:t>
            </a: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z oxidu uhličitého a vody.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mezi organismy mající schopnost provádět fotosyntézu patří </a:t>
            </a:r>
            <a:r>
              <a:rPr lang="cs-CZ" b="1" dirty="0">
                <a:solidFill>
                  <a:srgbClr val="00B050"/>
                </a:solidFill>
              </a:rPr>
              <a:t>vyšší rostliny, zelené, červené a hnědé řasy, jednobuněčné sinice, zelené a purpurové bakterie.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reakce probíhající během fotosyntézy se dají rozdělit do dvou základních dějů: 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primární děj</a:t>
            </a:r>
            <a:r>
              <a:rPr lang="cs-CZ" sz="2800" dirty="0"/>
              <a:t> (přenos elektronů a protonů +tvorba NADPH + H</a:t>
            </a:r>
            <a:r>
              <a:rPr lang="cs-CZ" sz="2800" baseline="30000" dirty="0"/>
              <a:t>+</a:t>
            </a:r>
            <a:r>
              <a:rPr lang="cs-CZ" sz="2800" dirty="0"/>
              <a:t> a ATP </a:t>
            </a:r>
            <a:r>
              <a:rPr lang="cs-CZ" sz="2800" dirty="0">
                <a:sym typeface="Symbol" panose="05050102010706020507" pitchFamily="18" charset="2"/>
              </a:rPr>
              <a:t> </a:t>
            </a:r>
            <a:r>
              <a:rPr lang="cs-CZ" sz="2800" b="1" dirty="0">
                <a:solidFill>
                  <a:srgbClr val="FFFF00"/>
                </a:solidFill>
                <a:sym typeface="Symbol" panose="05050102010706020507" pitchFamily="18" charset="2"/>
              </a:rPr>
              <a:t>světelná fáze</a:t>
            </a:r>
            <a:r>
              <a:rPr lang="cs-CZ" sz="2800" b="1" dirty="0">
                <a:solidFill>
                  <a:srgbClr val="FFFF00"/>
                </a:solidFill>
              </a:rPr>
              <a:t>).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 </a:t>
            </a:r>
            <a:r>
              <a:rPr lang="cs-CZ" sz="2800" b="1" dirty="0">
                <a:solidFill>
                  <a:srgbClr val="FFFF00"/>
                </a:solidFill>
              </a:rPr>
              <a:t>sekundární děj</a:t>
            </a:r>
            <a:r>
              <a:rPr lang="cs-CZ" sz="2800" b="1" dirty="0"/>
              <a:t> </a:t>
            </a:r>
            <a:r>
              <a:rPr lang="cs-CZ" sz="2800" dirty="0"/>
              <a:t>(fixace uhlíku – </a:t>
            </a:r>
            <a:r>
              <a:rPr lang="cs-CZ" sz="2800" dirty="0" err="1"/>
              <a:t>Calvinův</a:t>
            </a:r>
            <a:r>
              <a:rPr lang="cs-CZ" sz="2800" dirty="0"/>
              <a:t> cyklus – redukce CO2 na C6H12O6 </a:t>
            </a:r>
            <a:r>
              <a:rPr lang="cs-CZ" sz="2800" dirty="0">
                <a:sym typeface="Symbol" panose="05050102010706020507" pitchFamily="18" charset="2"/>
              </a:rPr>
              <a:t> </a:t>
            </a:r>
            <a:r>
              <a:rPr lang="cs-CZ" sz="2800" b="1" dirty="0">
                <a:solidFill>
                  <a:srgbClr val="FFFF00"/>
                </a:solidFill>
                <a:sym typeface="Symbol" panose="05050102010706020507" pitchFamily="18" charset="2"/>
              </a:rPr>
              <a:t>temnostní fáze</a:t>
            </a:r>
            <a:r>
              <a:rPr lang="cs-CZ" sz="2800" b="1" dirty="0">
                <a:solidFill>
                  <a:srgbClr val="FFFF00"/>
                </a:solidFill>
              </a:rPr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Sumární rovnice:   </a:t>
            </a:r>
            <a:r>
              <a:rPr lang="cs-CZ" b="1" dirty="0">
                <a:solidFill>
                  <a:srgbClr val="FF0000"/>
                </a:solidFill>
              </a:rPr>
              <a:t>6 CO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 + 12 H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O → C</a:t>
            </a:r>
            <a:r>
              <a:rPr lang="cs-CZ" b="1" baseline="-25000" dirty="0">
                <a:solidFill>
                  <a:srgbClr val="FF0000"/>
                </a:solidFill>
              </a:rPr>
              <a:t>6</a:t>
            </a:r>
            <a:r>
              <a:rPr lang="cs-CZ" b="1" dirty="0">
                <a:solidFill>
                  <a:srgbClr val="FF0000"/>
                </a:solidFill>
              </a:rPr>
              <a:t>H</a:t>
            </a:r>
            <a:r>
              <a:rPr lang="cs-CZ" b="1" baseline="-25000" dirty="0">
                <a:solidFill>
                  <a:srgbClr val="FF0000"/>
                </a:solidFill>
              </a:rPr>
              <a:t>12</a:t>
            </a: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b="1" baseline="-25000" dirty="0">
                <a:solidFill>
                  <a:srgbClr val="FF0000"/>
                </a:solidFill>
              </a:rPr>
              <a:t>6</a:t>
            </a:r>
            <a:r>
              <a:rPr lang="cs-CZ" b="1" dirty="0">
                <a:solidFill>
                  <a:srgbClr val="FF0000"/>
                </a:solidFill>
              </a:rPr>
              <a:t> + 6 O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 + 6 H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661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129004"/>
            <a:ext cx="11215396" cy="54957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Elektron </a:t>
            </a:r>
            <a:r>
              <a:rPr lang="cs-CZ" b="1" dirty="0">
                <a:solidFill>
                  <a:srgbClr val="FFFF00"/>
                </a:solidFill>
              </a:rPr>
              <a:t>z ferredoxinu se může vrátit na </a:t>
            </a:r>
            <a:r>
              <a:rPr lang="cs-CZ" b="1" dirty="0" err="1">
                <a:solidFill>
                  <a:srgbClr val="FFFF00"/>
                </a:solidFill>
              </a:rPr>
              <a:t>plastochinon</a:t>
            </a:r>
            <a:r>
              <a:rPr lang="cs-CZ" dirty="0"/>
              <a:t> do Q</a:t>
            </a:r>
            <a:r>
              <a:rPr lang="cs-CZ" baseline="-25000" dirty="0"/>
              <a:t>R</a:t>
            </a:r>
            <a:r>
              <a:rPr lang="cs-CZ" dirty="0"/>
              <a:t> místa.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tím se uskuteční </a:t>
            </a:r>
            <a:r>
              <a:rPr lang="cs-CZ" b="1" dirty="0">
                <a:solidFill>
                  <a:srgbClr val="FFFF00"/>
                </a:solidFill>
              </a:rPr>
              <a:t>cyklický přenos elektronů mezi PS I a cytochrom </a:t>
            </a:r>
            <a:r>
              <a:rPr lang="cs-CZ" b="1" i="1" dirty="0">
                <a:solidFill>
                  <a:srgbClr val="FFFF00"/>
                </a:solidFill>
              </a:rPr>
              <a:t>b</a:t>
            </a:r>
            <a:r>
              <a:rPr lang="cs-CZ" b="1" i="1" baseline="-25000" dirty="0">
                <a:solidFill>
                  <a:srgbClr val="FFFF00"/>
                </a:solidFill>
              </a:rPr>
              <a:t>6</a:t>
            </a:r>
            <a:r>
              <a:rPr lang="cs-CZ" b="1" i="1" dirty="0">
                <a:solidFill>
                  <a:srgbClr val="FFFF00"/>
                </a:solidFill>
              </a:rPr>
              <a:t>-f</a:t>
            </a:r>
            <a:r>
              <a:rPr lang="cs-CZ" b="1" dirty="0">
                <a:solidFill>
                  <a:srgbClr val="FFFF00"/>
                </a:solidFill>
              </a:rPr>
              <a:t> komplexem.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cyklický tok elektronů má za následek zvýšení protonového gradientu, což může vést k </a:t>
            </a:r>
            <a:r>
              <a:rPr lang="cs-CZ" b="1" dirty="0">
                <a:solidFill>
                  <a:srgbClr val="FFFF00"/>
                </a:solidFill>
              </a:rPr>
              <a:t>vyšší tvorbě ATP.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NADPH + 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 při cyklickém toku nevzniká, </a:t>
            </a:r>
            <a:r>
              <a:rPr lang="cs-CZ" dirty="0"/>
              <a:t>neboť elektrony, které jsou nutné k redukci NADP</a:t>
            </a:r>
            <a:r>
              <a:rPr lang="cs-CZ" baseline="30000" dirty="0"/>
              <a:t>+</a:t>
            </a:r>
            <a:r>
              <a:rPr lang="cs-CZ" dirty="0"/>
              <a:t> na NADPH + H</a:t>
            </a:r>
            <a:r>
              <a:rPr lang="cs-CZ" baseline="30000" dirty="0"/>
              <a:t>+</a:t>
            </a:r>
            <a:r>
              <a:rPr lang="cs-CZ" dirty="0"/>
              <a:t>, se vracejí zpět na cytochrom </a:t>
            </a:r>
            <a:r>
              <a:rPr lang="cs-CZ" i="1" dirty="0"/>
              <a:t>b</a:t>
            </a:r>
            <a:r>
              <a:rPr lang="cs-CZ" i="1" baseline="-25000" dirty="0"/>
              <a:t>6</a:t>
            </a:r>
            <a:r>
              <a:rPr lang="cs-CZ" i="1" dirty="0"/>
              <a:t>-f</a:t>
            </a:r>
            <a:r>
              <a:rPr lang="cs-CZ" dirty="0"/>
              <a:t> komplex.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802433" y="242596"/>
            <a:ext cx="4329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FF00"/>
                </a:solidFill>
              </a:rPr>
              <a:t>Cyklický tok elektronů</a:t>
            </a:r>
          </a:p>
        </p:txBody>
      </p:sp>
    </p:spTree>
    <p:extLst>
      <p:ext uri="{BB962C8B-B14F-4D97-AF65-F5344CB8AC3E}">
        <p14:creationId xmlns:p14="http://schemas.microsoft.com/office/powerpoint/2010/main" val="689390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z-schema">
            <a:extLst>
              <a:ext uri="{FF2B5EF4-FFF2-40B4-BE49-F238E27FC236}">
                <a16:creationId xmlns:a16="http://schemas.microsoft.com/office/drawing/2014/main" id="{51A93B92-7047-490C-B4AE-2A0C00C60C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47" y="878680"/>
            <a:ext cx="11196735" cy="570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7446283-7DC3-43FB-9A1C-3BA3E5749872}"/>
              </a:ext>
            </a:extLst>
          </p:cNvPr>
          <p:cNvSpPr txBox="1"/>
          <p:nvPr/>
        </p:nvSpPr>
        <p:spPr>
          <a:xfrm>
            <a:off x="410546" y="279918"/>
            <a:ext cx="7819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FF00"/>
                </a:solidFill>
              </a:rPr>
              <a:t>Vzájemné propojení </a:t>
            </a:r>
            <a:r>
              <a:rPr lang="cs-CZ" sz="3200" b="1" dirty="0" err="1">
                <a:solidFill>
                  <a:srgbClr val="00FF00"/>
                </a:solidFill>
              </a:rPr>
              <a:t>fotosystémů</a:t>
            </a:r>
            <a:r>
              <a:rPr lang="cs-CZ" sz="3200" b="1" dirty="0">
                <a:solidFill>
                  <a:srgbClr val="00FF00"/>
                </a:solidFill>
              </a:rPr>
              <a:t> PS I a PS II </a:t>
            </a:r>
          </a:p>
        </p:txBody>
      </p:sp>
    </p:spTree>
    <p:extLst>
      <p:ext uri="{BB962C8B-B14F-4D97-AF65-F5344CB8AC3E}">
        <p14:creationId xmlns:p14="http://schemas.microsoft.com/office/powerpoint/2010/main" val="800898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129004"/>
            <a:ext cx="11215396" cy="54957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Produkty primárního děje fotosyntézy (molekuly ATP a NADPH) vstupují do sekundárního děje fotosyntézy, do tzv. </a:t>
            </a:r>
            <a:r>
              <a:rPr lang="cs-CZ" dirty="0" err="1"/>
              <a:t>Calvinova</a:t>
            </a:r>
            <a:r>
              <a:rPr lang="cs-CZ" dirty="0"/>
              <a:t>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NADPH zde působí jako redukční činidlo, ATP jako </a:t>
            </a:r>
            <a:r>
              <a:rPr lang="cs-CZ" dirty="0" err="1"/>
              <a:t>makroergická</a:t>
            </a:r>
            <a:r>
              <a:rPr lang="cs-CZ" dirty="0"/>
              <a:t> sloučenina, která svým rozkladem dodává energii </a:t>
            </a:r>
            <a:r>
              <a:rPr lang="cs-CZ" dirty="0" err="1"/>
              <a:t>endergonickým</a:t>
            </a:r>
            <a:r>
              <a:rPr lang="cs-CZ" dirty="0"/>
              <a:t> procesům.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 </a:t>
            </a:r>
            <a:r>
              <a:rPr lang="cs-CZ" dirty="0" err="1"/>
              <a:t>Calvinově</a:t>
            </a:r>
            <a:r>
              <a:rPr lang="cs-CZ" dirty="0"/>
              <a:t> cyklu se anorganický uhlík (vázaný v molekule oxidu uhličitého) mění na uhlík organický.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akceptorem oxidu uhličitého je </a:t>
            </a:r>
            <a:r>
              <a:rPr lang="cs-CZ" b="1" dirty="0">
                <a:solidFill>
                  <a:srgbClr val="00FF00"/>
                </a:solidFill>
              </a:rPr>
              <a:t>ribulosa-1,5-bisfosfát,</a:t>
            </a:r>
            <a:r>
              <a:rPr lang="cs-CZ" dirty="0"/>
              <a:t> enzym katalyzující tuto reakci se nazývá </a:t>
            </a:r>
            <a:r>
              <a:rPr lang="cs-CZ" b="1" i="1" dirty="0">
                <a:solidFill>
                  <a:srgbClr val="00B050"/>
                </a:solidFill>
              </a:rPr>
              <a:t>ribulosa-1,5-bisfosfátkarboxylasa</a:t>
            </a:r>
            <a:r>
              <a:rPr lang="cs-CZ" b="1" dirty="0">
                <a:solidFill>
                  <a:srgbClr val="00B050"/>
                </a:solidFill>
              </a:rPr>
              <a:t> (</a:t>
            </a:r>
            <a:r>
              <a:rPr lang="cs-CZ" b="1" i="1" dirty="0" err="1">
                <a:solidFill>
                  <a:srgbClr val="00B050"/>
                </a:solidFill>
              </a:rPr>
              <a:t>RuBisCO</a:t>
            </a:r>
            <a:r>
              <a:rPr lang="cs-CZ" b="1" dirty="0">
                <a:solidFill>
                  <a:srgbClr val="00B05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 </a:t>
            </a:r>
            <a:r>
              <a:rPr lang="cs-CZ" dirty="0" err="1"/>
              <a:t>Calvinově</a:t>
            </a:r>
            <a:r>
              <a:rPr lang="cs-CZ" dirty="0"/>
              <a:t> cyklu vzniká </a:t>
            </a:r>
            <a:r>
              <a:rPr lang="cs-CZ" b="1" dirty="0">
                <a:solidFill>
                  <a:srgbClr val="FFFF00"/>
                </a:solidFill>
              </a:rPr>
              <a:t>glyceraldehyd-3-fosfát, </a:t>
            </a:r>
            <a:r>
              <a:rPr lang="cs-CZ" dirty="0"/>
              <a:t>který se metabolickými drahami přeměňuje na </a:t>
            </a:r>
            <a:r>
              <a:rPr lang="cs-CZ" b="1" dirty="0">
                <a:solidFill>
                  <a:srgbClr val="FFFF00"/>
                </a:solidFill>
              </a:rPr>
              <a:t>sacharidy a jiné organické látky.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942392" y="267230"/>
            <a:ext cx="9377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Sekundární fáze fotosyntézy – </a:t>
            </a:r>
            <a:r>
              <a:rPr lang="cs-CZ" sz="3200" b="1" dirty="0" err="1">
                <a:solidFill>
                  <a:srgbClr val="FF0000"/>
                </a:solidFill>
              </a:rPr>
              <a:t>Calvinův</a:t>
            </a:r>
            <a:r>
              <a:rPr lang="cs-CZ" sz="3200" b="1" dirty="0">
                <a:solidFill>
                  <a:srgbClr val="FF0000"/>
                </a:solidFill>
              </a:rPr>
              <a:t> cyklus</a:t>
            </a:r>
          </a:p>
          <a:p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alvinuvcyklus">
            <a:extLst>
              <a:ext uri="{FF2B5EF4-FFF2-40B4-BE49-F238E27FC236}">
                <a16:creationId xmlns:a16="http://schemas.microsoft.com/office/drawing/2014/main" id="{578AB644-7EDC-4C7B-8C6B-1C957BFAB5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2" y="233265"/>
            <a:ext cx="11560629" cy="64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451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E73F7-488D-4399-9E9B-9F3C4490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571"/>
            <a:ext cx="10515600" cy="1343609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F0"/>
                </a:solidFill>
                <a:latin typeface="+mn-lt"/>
              </a:rPr>
              <a:t>Fotorespirace a C4 rostliny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F29A1A-6B92-4A9C-A4DB-2117EA645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938"/>
            <a:ext cx="10515600" cy="50478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Rostliny nemusí kyslík pouze produkovat, ale mohou ho (vedle mitochondriálního dýchání) vázat místo CO</a:t>
            </a:r>
            <a:r>
              <a:rPr lang="cs-CZ" baseline="-25000" dirty="0"/>
              <a:t>2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jedná se o tzv. </a:t>
            </a:r>
            <a:r>
              <a:rPr lang="cs-CZ" b="1" dirty="0">
                <a:solidFill>
                  <a:srgbClr val="FF0000"/>
                </a:solidFill>
              </a:rPr>
              <a:t>fotorespiraci, </a:t>
            </a:r>
            <a:r>
              <a:rPr lang="cs-CZ" dirty="0"/>
              <a:t>která omezuje rychlost fotosyntézy rostlin.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některé druhy rostlin </a:t>
            </a:r>
            <a:r>
              <a:rPr lang="cs-CZ" b="1" dirty="0">
                <a:solidFill>
                  <a:srgbClr val="FF0000"/>
                </a:solidFill>
              </a:rPr>
              <a:t>koncentrují CO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 ve </a:t>
            </a:r>
            <a:r>
              <a:rPr lang="cs-CZ" b="1" dirty="0" err="1">
                <a:solidFill>
                  <a:srgbClr val="FF0000"/>
                </a:solidFill>
              </a:rPr>
              <a:t>fotosyntetizujících</a:t>
            </a:r>
            <a:r>
              <a:rPr lang="cs-CZ" b="1" dirty="0">
                <a:solidFill>
                  <a:srgbClr val="FF0000"/>
                </a:solidFill>
              </a:rPr>
              <a:t> buňkách, </a:t>
            </a:r>
            <a:r>
              <a:rPr lang="cs-CZ" dirty="0"/>
              <a:t>čímž se omezí ztráty vzniklé fotorespirací.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jedná se o </a:t>
            </a:r>
            <a:r>
              <a:rPr lang="cs-CZ" b="1" dirty="0">
                <a:solidFill>
                  <a:srgbClr val="FF0000"/>
                </a:solidFill>
              </a:rPr>
              <a:t>tzv. C4 rostliny.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mezi tyto rostliny patří tropické rostliny (např. třtina cukrová či kukuřice).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394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5FB37-37D1-4935-BBEF-BBB15B4CE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465"/>
            <a:ext cx="10515600" cy="57196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C4-rostliny obsahují 2 typy buněk: </a:t>
            </a:r>
            <a:r>
              <a:rPr lang="cs-CZ" b="1" dirty="0">
                <a:solidFill>
                  <a:srgbClr val="FFFF00"/>
                </a:solidFill>
              </a:rPr>
              <a:t>mezofylové buňky (fixace CO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) a buňky pochvy cévního svazku (uvolnění CO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 do </a:t>
            </a:r>
            <a:r>
              <a:rPr lang="cs-CZ" b="1" dirty="0" err="1">
                <a:solidFill>
                  <a:srgbClr val="FFFF00"/>
                </a:solidFill>
              </a:rPr>
              <a:t>Calvinova</a:t>
            </a:r>
            <a:r>
              <a:rPr lang="cs-CZ" b="1" dirty="0">
                <a:solidFill>
                  <a:srgbClr val="FFFF00"/>
                </a:solidFill>
              </a:rPr>
              <a:t> cyklu).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chloroplastech mezofylových buněk </a:t>
            </a:r>
            <a:r>
              <a:rPr lang="cs-CZ" b="1" dirty="0">
                <a:solidFill>
                  <a:srgbClr val="FF0000"/>
                </a:solidFill>
              </a:rPr>
              <a:t>chybí </a:t>
            </a:r>
            <a:r>
              <a:rPr lang="cs-CZ" b="1" dirty="0" err="1">
                <a:solidFill>
                  <a:srgbClr val="FF0000"/>
                </a:solidFill>
              </a:rPr>
              <a:t>RuBisCO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buňky přeměňují CO</a:t>
            </a:r>
            <a:r>
              <a:rPr lang="cs-CZ" baseline="-25000" dirty="0"/>
              <a:t>2</a:t>
            </a:r>
            <a:r>
              <a:rPr lang="cs-CZ" dirty="0"/>
              <a:t> na HCO</a:t>
            </a:r>
            <a:r>
              <a:rPr lang="cs-CZ" baseline="-25000" dirty="0"/>
              <a:t>3</a:t>
            </a:r>
            <a:r>
              <a:rPr lang="cs-CZ" baseline="30000" dirty="0"/>
              <a:t>-</a:t>
            </a:r>
            <a:r>
              <a:rPr lang="cs-CZ" dirty="0"/>
              <a:t>, který reaguje s </a:t>
            </a:r>
            <a:r>
              <a:rPr lang="cs-CZ" dirty="0" err="1"/>
              <a:t>fosfoenolpyruvátem</a:t>
            </a:r>
            <a:r>
              <a:rPr lang="cs-CZ" dirty="0"/>
              <a:t> za vzniku </a:t>
            </a:r>
            <a:r>
              <a:rPr lang="cs-CZ" b="1" dirty="0" err="1">
                <a:solidFill>
                  <a:srgbClr val="FFFF00"/>
                </a:solidFill>
              </a:rPr>
              <a:t>oxalacetátu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Oxalacetát</a:t>
            </a:r>
            <a:r>
              <a:rPr lang="cs-CZ" dirty="0"/>
              <a:t> je redukován na </a:t>
            </a:r>
            <a:r>
              <a:rPr lang="cs-CZ" b="1" dirty="0" err="1">
                <a:solidFill>
                  <a:srgbClr val="FFFF00"/>
                </a:solidFill>
              </a:rPr>
              <a:t>malát</a:t>
            </a:r>
            <a:r>
              <a:rPr lang="cs-CZ" b="1" dirty="0">
                <a:solidFill>
                  <a:srgbClr val="FFFF00"/>
                </a:solidFill>
              </a:rPr>
              <a:t>,</a:t>
            </a:r>
            <a:r>
              <a:rPr lang="cs-CZ" dirty="0"/>
              <a:t> který přechází do buněk </a:t>
            </a:r>
            <a:r>
              <a:rPr lang="cs-CZ" dirty="0" err="1"/>
              <a:t>cevního</a:t>
            </a:r>
            <a:r>
              <a:rPr lang="cs-CZ" dirty="0"/>
              <a:t> svazku, kde se dekarboxyluje na </a:t>
            </a:r>
            <a:r>
              <a:rPr lang="cs-CZ" b="1" dirty="0">
                <a:solidFill>
                  <a:srgbClr val="FFFF00"/>
                </a:solidFill>
              </a:rPr>
              <a:t>pyruvát.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vzniklý CO</a:t>
            </a:r>
            <a:r>
              <a:rPr lang="cs-CZ" baseline="-25000" dirty="0"/>
              <a:t>2</a:t>
            </a:r>
            <a:r>
              <a:rPr lang="cs-CZ" dirty="0"/>
              <a:t> vstupuje do </a:t>
            </a:r>
            <a:r>
              <a:rPr lang="cs-CZ" dirty="0" err="1"/>
              <a:t>Calvinova</a:t>
            </a:r>
            <a:r>
              <a:rPr lang="cs-CZ" dirty="0"/>
              <a:t>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Oxalacetát</a:t>
            </a:r>
            <a:r>
              <a:rPr lang="cs-CZ" dirty="0"/>
              <a:t> a </a:t>
            </a:r>
            <a:r>
              <a:rPr lang="cs-CZ" dirty="0" err="1"/>
              <a:t>malát</a:t>
            </a:r>
            <a:r>
              <a:rPr lang="cs-CZ" dirty="0"/>
              <a:t> jsou </a:t>
            </a:r>
            <a:r>
              <a:rPr lang="cs-CZ" dirty="0" err="1"/>
              <a:t>čtyřuhlíkaté</a:t>
            </a:r>
            <a:r>
              <a:rPr lang="cs-CZ" dirty="0"/>
              <a:t> kyseliny, proto označení C4 rostliny.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Fotosyntéza u C4 rostlin je energeticky více náročná než u C3 rostlin, avšak tímto mechanismem úplně potlačí fotorespiraci.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471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4">
            <a:extLst>
              <a:ext uri="{FF2B5EF4-FFF2-40B4-BE49-F238E27FC236}">
                <a16:creationId xmlns:a16="http://schemas.microsoft.com/office/drawing/2014/main" id="{4A17FB75-3092-4C21-AB89-892D03EB5E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08" y="363538"/>
            <a:ext cx="11420670" cy="621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91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</a:rPr>
              <a:t>Chloroplasty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Celý proces fotosyntézy je u eukaryotních organismů lokalizován v chloroplastech.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Uvnitř chloroplastů jsou diskovité membránové váčky zvané </a:t>
            </a:r>
            <a:r>
              <a:rPr lang="cs-CZ" b="1" dirty="0" err="1">
                <a:solidFill>
                  <a:srgbClr val="FF0000"/>
                </a:solidFill>
              </a:rPr>
              <a:t>thylakoidy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dirty="0"/>
              <a:t>které jsou vzájemně propojené a vytváří </a:t>
            </a:r>
            <a:r>
              <a:rPr lang="cs-CZ" b="1" dirty="0">
                <a:solidFill>
                  <a:srgbClr val="FF0000"/>
                </a:solidFill>
              </a:rPr>
              <a:t>tzv. grana.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Chloroplasty jsou organely velmi podobné mitochondriím. Mají </a:t>
            </a:r>
            <a:r>
              <a:rPr lang="cs-CZ" b="1" dirty="0">
                <a:solidFill>
                  <a:srgbClr val="FFFF00"/>
                </a:solidFill>
              </a:rPr>
              <a:t>tři typy membrán:</a:t>
            </a:r>
            <a:r>
              <a:rPr lang="cs-CZ" dirty="0"/>
              <a:t> vnější membránu, vnitřní membránu a membránu </a:t>
            </a:r>
            <a:r>
              <a:rPr lang="cs-CZ" dirty="0" err="1"/>
              <a:t>thylakoidů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Membrány určují tři oddělené prostory: </a:t>
            </a:r>
            <a:r>
              <a:rPr lang="cs-CZ" dirty="0" err="1"/>
              <a:t>mezimembránový</a:t>
            </a:r>
            <a:r>
              <a:rPr lang="cs-CZ" dirty="0"/>
              <a:t> prostor, stroma a lumen </a:t>
            </a:r>
            <a:r>
              <a:rPr lang="cs-CZ" dirty="0" err="1"/>
              <a:t>thylakoidů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Chloroplast patří mezi </a:t>
            </a:r>
            <a:r>
              <a:rPr lang="cs-CZ" b="1" dirty="0" err="1">
                <a:solidFill>
                  <a:srgbClr val="FFFF00"/>
                </a:solidFill>
              </a:rPr>
              <a:t>semiautonomní</a:t>
            </a:r>
            <a:r>
              <a:rPr lang="cs-CZ" b="1" dirty="0">
                <a:solidFill>
                  <a:srgbClr val="FFFF00"/>
                </a:solidFill>
              </a:rPr>
              <a:t> organely,</a:t>
            </a:r>
            <a:r>
              <a:rPr lang="cs-CZ" dirty="0"/>
              <a:t> tzn., že obsahuje svoji vlastní DNA.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FF00"/>
                </a:solidFill>
              </a:rPr>
              <a:t>Primární děj fotosyntézy </a:t>
            </a:r>
            <a:r>
              <a:rPr lang="cs-CZ" dirty="0"/>
              <a:t>probíhá především </a:t>
            </a:r>
            <a:r>
              <a:rPr lang="cs-CZ" b="1" dirty="0">
                <a:solidFill>
                  <a:srgbClr val="00FF00"/>
                </a:solidFill>
              </a:rPr>
              <a:t>v </a:t>
            </a:r>
            <a:r>
              <a:rPr lang="cs-CZ" b="1" dirty="0" err="1">
                <a:solidFill>
                  <a:srgbClr val="00FF00"/>
                </a:solidFill>
              </a:rPr>
              <a:t>thylakoidní</a:t>
            </a:r>
            <a:r>
              <a:rPr lang="cs-CZ" b="1" dirty="0">
                <a:solidFill>
                  <a:srgbClr val="00FF00"/>
                </a:solidFill>
              </a:rPr>
              <a:t> membráně.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Sekundární děj fotosyntézy </a:t>
            </a:r>
            <a:r>
              <a:rPr lang="cs-CZ" dirty="0"/>
              <a:t>se odehrává </a:t>
            </a:r>
            <a:r>
              <a:rPr lang="cs-CZ" b="1" dirty="0">
                <a:solidFill>
                  <a:srgbClr val="FF0000"/>
                </a:solidFill>
              </a:rPr>
              <a:t>ve </a:t>
            </a:r>
            <a:r>
              <a:rPr lang="cs-CZ" b="1" dirty="0" err="1">
                <a:solidFill>
                  <a:srgbClr val="FF0000"/>
                </a:solidFill>
              </a:rPr>
              <a:t>stromatu</a:t>
            </a:r>
            <a:r>
              <a:rPr lang="cs-CZ" b="1" dirty="0">
                <a:solidFill>
                  <a:srgbClr val="FF0000"/>
                </a:solidFill>
              </a:rPr>
              <a:t> chloroplastu.</a:t>
            </a:r>
          </a:p>
        </p:txBody>
      </p:sp>
    </p:spTree>
    <p:extLst>
      <p:ext uri="{BB962C8B-B14F-4D97-AF65-F5344CB8AC3E}">
        <p14:creationId xmlns:p14="http://schemas.microsoft.com/office/powerpoint/2010/main" val="265366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lecular Expressions Cell Biology: Plant Cell Structure - Chloroplasts">
            <a:extLst>
              <a:ext uri="{FF2B5EF4-FFF2-40B4-BE49-F238E27FC236}">
                <a16:creationId xmlns:a16="http://schemas.microsoft.com/office/drawing/2014/main" id="{FCB61C97-D1DA-467C-AAE2-6440A92AE1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5" y="223935"/>
            <a:ext cx="11700588" cy="641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51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82A3A-037B-4084-B815-983FFEB2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935" y="0"/>
            <a:ext cx="11588620" cy="1362269"/>
          </a:xfrm>
        </p:spPr>
        <p:txBody>
          <a:bodyPr>
            <a:normAutofit/>
          </a:bodyPr>
          <a:lstStyle/>
          <a:p>
            <a:r>
              <a:rPr lang="cs-CZ" sz="2800" b="1" dirty="0" err="1">
                <a:solidFill>
                  <a:srgbClr val="00FF00"/>
                </a:solidFill>
              </a:rPr>
              <a:t>Fotosyntetizující</a:t>
            </a:r>
            <a:r>
              <a:rPr lang="cs-CZ" sz="2800" b="1" dirty="0">
                <a:solidFill>
                  <a:srgbClr val="00FF00"/>
                </a:solidFill>
              </a:rPr>
              <a:t> cyanobakterie – Sinice - předkové, kteří se evolučně přetvořili na současné chloroplasty. </a:t>
            </a:r>
          </a:p>
        </p:txBody>
      </p:sp>
      <p:pic>
        <p:nvPicPr>
          <p:cNvPr id="2058" name="Picture 10" descr="Cyanobakterie je ... Cyanobakterie: struktura, obecné informace - Středních  škol a škol 2020">
            <a:extLst>
              <a:ext uri="{FF2B5EF4-FFF2-40B4-BE49-F238E27FC236}">
                <a16:creationId xmlns:a16="http://schemas.microsoft.com/office/drawing/2014/main" id="{33BC62C0-791D-4FA6-BB9E-3571C08031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1175657"/>
            <a:ext cx="10664890" cy="536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07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Cyanobakterie měly významný podíl na vytvoření kyslíkaté atmosféry na Zemi.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objevily se v prekambriu před 3 - 2,5 miliardami let a před 2 miliardami let se staly dominující skupinou organismů na Zemi.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vlastní vývoj cyanobakterií souvisí s anaerobními </a:t>
            </a:r>
            <a:r>
              <a:rPr lang="cs-CZ" dirty="0" err="1"/>
              <a:t>fotosyntetizujícími</a:t>
            </a:r>
            <a:r>
              <a:rPr lang="cs-CZ" dirty="0"/>
              <a:t> bakteriemi (</a:t>
            </a:r>
            <a:r>
              <a:rPr lang="cs-CZ" dirty="0" err="1"/>
              <a:t>chlorobakterie</a:t>
            </a:r>
            <a:r>
              <a:rPr lang="cs-CZ" dirty="0"/>
              <a:t> a purpurové bakterie), které jsou považovány za jejich předky.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Samotné cyanobakterie však představují slepou vývojovou větev.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Jsou-li sinice kultivovány v řízených podmínkách, mohou být zdrojem perspektivních biologických pesticidů a farmakologicky velmi účinných selektivních cytostatik (využití v onkologii), </a:t>
            </a:r>
            <a:r>
              <a:rPr lang="cs-CZ" dirty="0" err="1"/>
              <a:t>virocidních</a:t>
            </a:r>
            <a:r>
              <a:rPr lang="cs-CZ" dirty="0"/>
              <a:t> látek (patenty proti viru HIV) apod.  </a:t>
            </a:r>
          </a:p>
        </p:txBody>
      </p:sp>
    </p:spTree>
    <p:extLst>
      <p:ext uri="{BB962C8B-B14F-4D97-AF65-F5344CB8AC3E}">
        <p14:creationId xmlns:p14="http://schemas.microsoft.com/office/powerpoint/2010/main" val="359607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681037"/>
            <a:ext cx="10635343" cy="40526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FF00"/>
                </a:solidFill>
                <a:latin typeface="+mn-lt"/>
              </a:rPr>
              <a:t>Primární – světelná fáze fotosyntézy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7" y="1086302"/>
            <a:ext cx="10635343" cy="549177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Fotosyntéza je pochod poháněný světlem (energií fotonů).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chloroplasty obsahují rostlinné pigmenty, které mají mnoho </a:t>
            </a:r>
            <a:r>
              <a:rPr lang="cs-CZ" b="1" dirty="0">
                <a:solidFill>
                  <a:srgbClr val="00FF00"/>
                </a:solidFill>
              </a:rPr>
              <a:t>konjugovaných dvojných vazeb.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FF00"/>
                </a:solidFill>
              </a:rPr>
              <a:t> </a:t>
            </a:r>
            <a:r>
              <a:rPr lang="cs-CZ" dirty="0"/>
              <a:t>takovéto molekuly </a:t>
            </a:r>
            <a:r>
              <a:rPr lang="cs-CZ" b="1" dirty="0">
                <a:solidFill>
                  <a:srgbClr val="FF0000"/>
                </a:solidFill>
              </a:rPr>
              <a:t>silně pohlcují viditelné světlo</a:t>
            </a:r>
            <a:r>
              <a:rPr lang="cs-CZ" dirty="0"/>
              <a:t>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hlavními rostlinnými pigmenty jsou chlorofyly.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chlorofyly lze řadit mezi </a:t>
            </a:r>
            <a:r>
              <a:rPr lang="cs-CZ" b="1" dirty="0">
                <a:solidFill>
                  <a:srgbClr val="FF0000"/>
                </a:solidFill>
              </a:rPr>
              <a:t>cyklické </a:t>
            </a:r>
            <a:r>
              <a:rPr lang="cs-CZ" b="1" dirty="0" err="1">
                <a:solidFill>
                  <a:srgbClr val="FF0000"/>
                </a:solidFill>
              </a:rPr>
              <a:t>tetrapyroly</a:t>
            </a:r>
            <a:r>
              <a:rPr lang="cs-CZ" b="1" dirty="0">
                <a:solidFill>
                  <a:srgbClr val="FF0000"/>
                </a:solidFill>
              </a:rPr>
              <a:t> (porfyriny) s komplexně navázaným hořečnatým iontem.</a:t>
            </a:r>
            <a:r>
              <a:rPr lang="cs-CZ" dirty="0"/>
              <a:t> 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kromě chlorofylů, rostliny obsahují i jiné pigmenty (např. karoteny a </a:t>
            </a:r>
            <a:r>
              <a:rPr lang="cs-CZ" dirty="0" err="1"/>
              <a:t>xanthofyly</a:t>
            </a:r>
            <a:r>
              <a:rPr lang="cs-CZ" dirty="0"/>
              <a:t>).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C000"/>
                </a:solidFill>
              </a:rPr>
              <a:t>karoteny (např. </a:t>
            </a:r>
            <a:r>
              <a:rPr lang="el-GR" b="1" dirty="0">
                <a:solidFill>
                  <a:srgbClr val="FFC000"/>
                </a:solidFill>
              </a:rPr>
              <a:t>β-</a:t>
            </a:r>
            <a:r>
              <a:rPr lang="cs-CZ" b="1" dirty="0">
                <a:solidFill>
                  <a:srgbClr val="FFC000"/>
                </a:solidFill>
              </a:rPr>
              <a:t>karoten) jsou nenasycené alifatické uhlovodíky o </a:t>
            </a:r>
            <a:r>
              <a:rPr lang="cs-CZ" b="1" dirty="0" err="1">
                <a:solidFill>
                  <a:srgbClr val="FFC000"/>
                </a:solidFill>
              </a:rPr>
              <a:t>sumarním</a:t>
            </a:r>
            <a:r>
              <a:rPr lang="cs-CZ" b="1" dirty="0">
                <a:solidFill>
                  <a:srgbClr val="FFC000"/>
                </a:solidFill>
              </a:rPr>
              <a:t> vzorci C</a:t>
            </a:r>
            <a:r>
              <a:rPr lang="cs-CZ" b="1" baseline="-25000" dirty="0">
                <a:solidFill>
                  <a:srgbClr val="FFC000"/>
                </a:solidFill>
              </a:rPr>
              <a:t>40</a:t>
            </a:r>
            <a:r>
              <a:rPr lang="cs-CZ" b="1" dirty="0">
                <a:solidFill>
                  <a:srgbClr val="FFC000"/>
                </a:solidFill>
              </a:rPr>
              <a:t>H</a:t>
            </a:r>
            <a:r>
              <a:rPr lang="cs-CZ" b="1" baseline="-25000" dirty="0">
                <a:solidFill>
                  <a:srgbClr val="FFC000"/>
                </a:solidFill>
              </a:rPr>
              <a:t>x</a:t>
            </a:r>
            <a:r>
              <a:rPr lang="cs-CZ" b="1" dirty="0">
                <a:solidFill>
                  <a:srgbClr val="FFC000"/>
                </a:solidFill>
              </a:rPr>
              <a:t>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err="1">
                <a:solidFill>
                  <a:srgbClr val="FFC000"/>
                </a:solidFill>
              </a:rPr>
              <a:t>xanthofyly</a:t>
            </a:r>
            <a:r>
              <a:rPr lang="cs-CZ" b="1" dirty="0">
                <a:solidFill>
                  <a:srgbClr val="FFC000"/>
                </a:solidFill>
              </a:rPr>
              <a:t> (např. lutein) jsou deriváty </a:t>
            </a:r>
            <a:r>
              <a:rPr lang="el-GR" b="1" dirty="0">
                <a:solidFill>
                  <a:srgbClr val="FFC000"/>
                </a:solidFill>
              </a:rPr>
              <a:t>β-</a:t>
            </a:r>
            <a:r>
              <a:rPr lang="cs-CZ" b="1" dirty="0">
                <a:solidFill>
                  <a:srgbClr val="FFC000"/>
                </a:solidFill>
              </a:rPr>
              <a:t>karotenu obsahující v molekule kyslíkaté zbytky. </a:t>
            </a:r>
          </a:p>
        </p:txBody>
      </p:sp>
    </p:spTree>
    <p:extLst>
      <p:ext uri="{BB962C8B-B14F-4D97-AF65-F5344CB8AC3E}">
        <p14:creationId xmlns:p14="http://schemas.microsoft.com/office/powerpoint/2010/main" val="319613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58B93-65BE-4150-A87C-B2742DC06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51" y="363894"/>
            <a:ext cx="11028784" cy="62048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Primární fotosyntetická reakce probíhá ve </a:t>
            </a:r>
            <a:r>
              <a:rPr lang="cs-CZ" b="1" dirty="0">
                <a:solidFill>
                  <a:srgbClr val="FFFF00"/>
                </a:solidFill>
              </a:rPr>
              <a:t>fotosyntetických reakčních centrech,</a:t>
            </a:r>
            <a:r>
              <a:rPr lang="cs-CZ" dirty="0"/>
              <a:t> které jsou lokalizovány </a:t>
            </a:r>
            <a:r>
              <a:rPr lang="cs-CZ" b="1" dirty="0">
                <a:solidFill>
                  <a:srgbClr val="FFFF00"/>
                </a:solidFill>
              </a:rPr>
              <a:t>v </a:t>
            </a:r>
            <a:r>
              <a:rPr lang="cs-CZ" b="1" dirty="0" err="1">
                <a:solidFill>
                  <a:srgbClr val="FFFF00"/>
                </a:solidFill>
              </a:rPr>
              <a:t>thylakoidní</a:t>
            </a:r>
            <a:r>
              <a:rPr lang="cs-CZ" b="1" dirty="0">
                <a:solidFill>
                  <a:srgbClr val="FFFF00"/>
                </a:solidFill>
              </a:rPr>
              <a:t> membráně.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reakční centrum je součástí </a:t>
            </a:r>
            <a:r>
              <a:rPr lang="cs-CZ" b="1" dirty="0" err="1">
                <a:solidFill>
                  <a:srgbClr val="FFFF00"/>
                </a:solidFill>
              </a:rPr>
              <a:t>fotosystému</a:t>
            </a:r>
            <a:r>
              <a:rPr lang="cs-CZ" b="1" dirty="0">
                <a:solidFill>
                  <a:srgbClr val="FFFF00"/>
                </a:solidFill>
              </a:rPr>
              <a:t> I </a:t>
            </a:r>
            <a:r>
              <a:rPr lang="cs-CZ" b="1" dirty="0" err="1">
                <a:solidFill>
                  <a:srgbClr val="FFFF00"/>
                </a:solidFill>
              </a:rPr>
              <a:t>i</a:t>
            </a:r>
            <a:r>
              <a:rPr lang="cs-CZ" b="1" dirty="0">
                <a:solidFill>
                  <a:srgbClr val="FFFF00"/>
                </a:solidFill>
              </a:rPr>
              <a:t> II</a:t>
            </a:r>
            <a:r>
              <a:rPr lang="cs-CZ" dirty="0"/>
              <a:t> a obsahuje </a:t>
            </a:r>
            <a:r>
              <a:rPr lang="cs-CZ" b="1" dirty="0">
                <a:solidFill>
                  <a:srgbClr val="FF0000"/>
                </a:solidFill>
              </a:rPr>
              <a:t>speciální pár molekul chlorofylu </a:t>
            </a:r>
            <a:r>
              <a:rPr lang="cs-CZ" b="1" i="1" dirty="0">
                <a:solidFill>
                  <a:srgbClr val="FF0000"/>
                </a:solidFill>
              </a:rPr>
              <a:t>a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pouze chlorofyl </a:t>
            </a:r>
            <a:r>
              <a:rPr lang="cs-CZ" i="1" dirty="0"/>
              <a:t>a</a:t>
            </a:r>
            <a:r>
              <a:rPr lang="cs-CZ" dirty="0"/>
              <a:t> v reakčním centru je schopen se oxidovat, tj. je schopen přeměnit energii pohlceného fotonu na energii chemickou.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ostatní pigmenty fungují jako </a:t>
            </a:r>
            <a:r>
              <a:rPr lang="cs-CZ" b="1" dirty="0" err="1">
                <a:solidFill>
                  <a:srgbClr val="92D050"/>
                </a:solidFill>
              </a:rPr>
              <a:t>světlosběrné</a:t>
            </a:r>
            <a:r>
              <a:rPr lang="cs-CZ" b="1" dirty="0">
                <a:solidFill>
                  <a:srgbClr val="92D050"/>
                </a:solidFill>
              </a:rPr>
              <a:t> antény, </a:t>
            </a:r>
            <a:r>
              <a:rPr lang="cs-CZ" dirty="0"/>
              <a:t>tj. předávají si energii pohlceného fotonu z jedné molekuly </a:t>
            </a:r>
            <a:r>
              <a:rPr lang="cs-CZ" dirty="0" err="1"/>
              <a:t>antenního</a:t>
            </a:r>
            <a:r>
              <a:rPr lang="cs-CZ" dirty="0"/>
              <a:t> pigmentu na druhou, až nakonec energie pohlceného fotonu dospěje do fotosyntetického reakčního centra, kde dojde k oxidaci molekuly chlorofylu </a:t>
            </a:r>
            <a:r>
              <a:rPr lang="cs-CZ" i="1" dirty="0"/>
              <a:t>a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</a:t>
            </a:r>
            <a:r>
              <a:rPr lang="cs-CZ" dirty="0" err="1"/>
              <a:t>světlosběrné</a:t>
            </a:r>
            <a:r>
              <a:rPr lang="cs-CZ" dirty="0"/>
              <a:t> pigmenty </a:t>
            </a:r>
            <a:r>
              <a:rPr lang="cs-CZ" b="1" dirty="0">
                <a:solidFill>
                  <a:srgbClr val="92D050"/>
                </a:solidFill>
              </a:rPr>
              <a:t>(</a:t>
            </a:r>
            <a:r>
              <a:rPr lang="cs-CZ" b="1" dirty="0" err="1">
                <a:solidFill>
                  <a:srgbClr val="92D050"/>
                </a:solidFill>
              </a:rPr>
              <a:t>cholrofyl</a:t>
            </a:r>
            <a:r>
              <a:rPr lang="cs-CZ" b="1" dirty="0">
                <a:solidFill>
                  <a:srgbClr val="92D050"/>
                </a:solidFill>
              </a:rPr>
              <a:t> </a:t>
            </a:r>
            <a:r>
              <a:rPr lang="cs-CZ" b="1" i="1" dirty="0">
                <a:solidFill>
                  <a:srgbClr val="92D050"/>
                </a:solidFill>
              </a:rPr>
              <a:t>a</a:t>
            </a:r>
            <a:r>
              <a:rPr lang="cs-CZ" b="1" dirty="0">
                <a:solidFill>
                  <a:srgbClr val="92D050"/>
                </a:solidFill>
              </a:rPr>
              <a:t> </a:t>
            </a:r>
            <a:r>
              <a:rPr lang="cs-CZ" b="1" dirty="0" err="1">
                <a:solidFill>
                  <a:srgbClr val="92D050"/>
                </a:solidFill>
              </a:rPr>
              <a:t>a</a:t>
            </a:r>
            <a:r>
              <a:rPr lang="cs-CZ" b="1" dirty="0">
                <a:solidFill>
                  <a:srgbClr val="92D050"/>
                </a:solidFill>
              </a:rPr>
              <a:t> </a:t>
            </a:r>
            <a:r>
              <a:rPr lang="cs-CZ" b="1" i="1" dirty="0">
                <a:solidFill>
                  <a:srgbClr val="92D050"/>
                </a:solidFill>
              </a:rPr>
              <a:t>b</a:t>
            </a:r>
            <a:r>
              <a:rPr lang="cs-CZ" b="1" dirty="0">
                <a:solidFill>
                  <a:srgbClr val="92D050"/>
                </a:solidFill>
              </a:rPr>
              <a:t>, karoteny a lutein) </a:t>
            </a:r>
            <a:r>
              <a:rPr lang="cs-CZ" dirty="0"/>
              <a:t>jsou součástí </a:t>
            </a:r>
            <a:r>
              <a:rPr lang="cs-CZ" dirty="0" err="1"/>
              <a:t>světlosběrného</a:t>
            </a:r>
            <a:r>
              <a:rPr lang="cs-CZ" dirty="0"/>
              <a:t> komplexu. </a:t>
            </a:r>
          </a:p>
        </p:txBody>
      </p:sp>
    </p:spTree>
    <p:extLst>
      <p:ext uri="{BB962C8B-B14F-4D97-AF65-F5344CB8AC3E}">
        <p14:creationId xmlns:p14="http://schemas.microsoft.com/office/powerpoint/2010/main" val="802162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66A95-0717-4E79-9944-940C4599C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149290"/>
            <a:ext cx="10672665" cy="86774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FF00"/>
                </a:solidFill>
                <a:latin typeface="+mn-lt"/>
              </a:rPr>
              <a:t>Reakční centra </a:t>
            </a:r>
            <a:r>
              <a:rPr lang="cs-CZ" sz="3600" b="1" dirty="0" err="1">
                <a:solidFill>
                  <a:srgbClr val="00FF00"/>
                </a:solidFill>
                <a:latin typeface="+mn-lt"/>
              </a:rPr>
              <a:t>fotosystémů</a:t>
            </a:r>
            <a:endParaRPr lang="cs-CZ" sz="3600" b="1" dirty="0">
              <a:solidFill>
                <a:srgbClr val="00FF0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F9389D-1C10-42B3-BA37-0A167D0D0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7038"/>
            <a:ext cx="10515600" cy="532777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Reakční centrum </a:t>
            </a:r>
            <a:r>
              <a:rPr lang="cs-CZ" dirty="0" err="1"/>
              <a:t>fotosystému</a:t>
            </a:r>
            <a:r>
              <a:rPr lang="cs-CZ" dirty="0"/>
              <a:t> je </a:t>
            </a:r>
            <a:r>
              <a:rPr lang="cs-CZ" b="1" dirty="0">
                <a:solidFill>
                  <a:srgbClr val="00FF00"/>
                </a:solidFill>
              </a:rPr>
              <a:t>proteinový komplex, který v sobě váže speciální pár molekul chlorofylu </a:t>
            </a:r>
            <a:r>
              <a:rPr lang="cs-CZ" b="1" i="1" dirty="0">
                <a:solidFill>
                  <a:srgbClr val="00FF00"/>
                </a:solidFill>
              </a:rPr>
              <a:t>a</a:t>
            </a:r>
            <a:r>
              <a:rPr lang="cs-CZ" b="1" dirty="0">
                <a:solidFill>
                  <a:srgbClr val="00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chlorofyl </a:t>
            </a:r>
            <a:r>
              <a:rPr lang="cs-CZ" i="1" dirty="0"/>
              <a:t>a</a:t>
            </a:r>
            <a:r>
              <a:rPr lang="cs-CZ" dirty="0"/>
              <a:t> v reakčním centru </a:t>
            </a:r>
            <a:r>
              <a:rPr lang="cs-CZ" b="1" dirty="0">
                <a:solidFill>
                  <a:srgbClr val="FFFF00"/>
                </a:solidFill>
              </a:rPr>
              <a:t>PS II se označuje P</a:t>
            </a:r>
            <a:r>
              <a:rPr lang="cs-CZ" b="1" baseline="-25000" dirty="0">
                <a:solidFill>
                  <a:srgbClr val="FFFF00"/>
                </a:solidFill>
              </a:rPr>
              <a:t>680</a:t>
            </a:r>
            <a:r>
              <a:rPr lang="cs-CZ" b="1" dirty="0">
                <a:solidFill>
                  <a:srgbClr val="FFFF00"/>
                </a:solidFill>
              </a:rPr>
              <a:t>, </a:t>
            </a:r>
            <a:r>
              <a:rPr lang="cs-CZ" dirty="0"/>
              <a:t>podle vlnové délky maxima své absorpce.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 dopadu fotonu dojde k vyzáření elektronu, který je </a:t>
            </a:r>
            <a:r>
              <a:rPr lang="cs-CZ" b="1" dirty="0">
                <a:solidFill>
                  <a:srgbClr val="FFFF00"/>
                </a:solidFill>
              </a:rPr>
              <a:t>předán akceptoru.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vzniká kladně nabitá molekula chlorofylu, která je velmi silným oxidačním činidlem.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kladně nabitá molekula chlorofylu ihned </a:t>
            </a:r>
            <a:r>
              <a:rPr lang="cs-CZ" b="1" dirty="0">
                <a:solidFill>
                  <a:srgbClr val="FFFF00"/>
                </a:solidFill>
              </a:rPr>
              <a:t>přebírá elektron od donoru a vrací se do svého základního stavu.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donor elektronu se regeneruje elektronem vzniklým fotolýzou vody.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67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1334</TotalTime>
  <Words>1761</Words>
  <Application>Microsoft Office PowerPoint</Application>
  <PresentationFormat>Širokoúhlá obrazovka</PresentationFormat>
  <Paragraphs>106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Office Theme</vt:lpstr>
      <vt:lpstr>Fotosyntéza</vt:lpstr>
      <vt:lpstr>Prezentace aplikace PowerPoint</vt:lpstr>
      <vt:lpstr>Chloroplasty</vt:lpstr>
      <vt:lpstr>Prezentace aplikace PowerPoint</vt:lpstr>
      <vt:lpstr>Fotosyntetizující cyanobakterie – Sinice - předkové, kteří se evolučně přetvořili na současné chloroplasty. </vt:lpstr>
      <vt:lpstr>Prezentace aplikace PowerPoint</vt:lpstr>
      <vt:lpstr>Primární – světelná fáze fotosyntézy </vt:lpstr>
      <vt:lpstr>Prezentace aplikace PowerPoint</vt:lpstr>
      <vt:lpstr>Reakční centra fotosystémů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Fotorespirace a C4 rostliny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Fotosyntéza</dc:title>
  <dc:creator>Ptáček Petr, Mgr.</dc:creator>
  <cp:lastModifiedBy>Ptáček Petr, Mgr.</cp:lastModifiedBy>
  <cp:revision>52</cp:revision>
  <dcterms:created xsi:type="dcterms:W3CDTF">2020-12-07T09:11:08Z</dcterms:created>
  <dcterms:modified xsi:type="dcterms:W3CDTF">2020-12-10T14:45:24Z</dcterms:modified>
</cp:coreProperties>
</file>