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79" d="100"/>
          <a:sy n="79" d="100"/>
        </p:scale>
        <p:origin x="-1596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a svět práce</a:t>
            </a:r>
            <a:br>
              <a:rPr lang="cs-CZ" dirty="0" smtClean="0"/>
            </a:br>
            <a:r>
              <a:rPr lang="cs-CZ" dirty="0" smtClean="0"/>
              <a:t>Orientace na trhu práce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Strukturovaný/funkční/kombinovaný životopis</a:t>
            </a:r>
          </a:p>
          <a:p>
            <a:pPr lvl="1"/>
            <a:r>
              <a:rPr lang="cs-CZ" dirty="0" smtClean="0"/>
              <a:t>Odevzdat elektronicky do </a:t>
            </a:r>
            <a:r>
              <a:rPr lang="cs-CZ" dirty="0" err="1" smtClean="0"/>
              <a:t>odevzdávárny</a:t>
            </a:r>
            <a:r>
              <a:rPr lang="cs-CZ" dirty="0" smtClean="0"/>
              <a:t> do </a:t>
            </a:r>
            <a:r>
              <a:rPr lang="cs-CZ" b="1" dirty="0" smtClean="0">
                <a:solidFill>
                  <a:srgbClr val="FF0000"/>
                </a:solidFill>
              </a:rPr>
              <a:t>15. 11. 2020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Test v elektronické podobě (IS, </a:t>
            </a:r>
            <a:r>
              <a:rPr lang="cs-CZ" dirty="0" err="1" smtClean="0"/>
              <a:t>odpovědníky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Uzavřené otázky</a:t>
            </a:r>
          </a:p>
          <a:p>
            <a:pPr lvl="1"/>
            <a:r>
              <a:rPr lang="cs-CZ" dirty="0" smtClean="0"/>
              <a:t>20 otázek, každá otázka za 1 bod</a:t>
            </a:r>
          </a:p>
          <a:p>
            <a:pPr lvl="1"/>
            <a:r>
              <a:rPr lang="cs-CZ" dirty="0" smtClean="0"/>
              <a:t>15 minut</a:t>
            </a:r>
          </a:p>
          <a:p>
            <a:pPr lvl="1"/>
            <a:r>
              <a:rPr lang="cs-CZ" dirty="0" smtClean="0"/>
              <a:t>Alespoň 55 % správně (11 bodů a více)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37930" y="215153"/>
            <a:ext cx="10753200" cy="451576"/>
          </a:xfrm>
        </p:spPr>
        <p:txBody>
          <a:bodyPr/>
          <a:lstStyle/>
          <a:p>
            <a:r>
              <a:rPr lang="cs-CZ" dirty="0" smtClean="0"/>
              <a:t>Obsah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4142" y="741742"/>
            <a:ext cx="10753200" cy="4139998"/>
          </a:xfrm>
        </p:spPr>
        <p:txBody>
          <a:bodyPr/>
          <a:lstStyle/>
          <a:p>
            <a:r>
              <a:rPr lang="cs-CZ" sz="2400" dirty="0" smtClean="0"/>
              <a:t>Pojem a prameny pracovního práva</a:t>
            </a:r>
          </a:p>
          <a:p>
            <a:r>
              <a:rPr lang="cs-CZ" sz="2400" dirty="0" smtClean="0"/>
              <a:t>Vznik, změna a skončení pracovního poměru</a:t>
            </a:r>
          </a:p>
          <a:p>
            <a:r>
              <a:rPr lang="cs-CZ" sz="2400" dirty="0" smtClean="0"/>
              <a:t>Dohody o pracích konaných mimo pracovní poměr</a:t>
            </a:r>
          </a:p>
          <a:p>
            <a:r>
              <a:rPr lang="cs-CZ" sz="2400" dirty="0" smtClean="0"/>
              <a:t>Pracovní doba a doby odpočinku</a:t>
            </a:r>
          </a:p>
          <a:p>
            <a:r>
              <a:rPr lang="cs-CZ" sz="2400" dirty="0" smtClean="0"/>
              <a:t>Dovolená</a:t>
            </a:r>
          </a:p>
          <a:p>
            <a:r>
              <a:rPr lang="cs-CZ" sz="2400" dirty="0" smtClean="0"/>
              <a:t>Odměňování</a:t>
            </a:r>
          </a:p>
          <a:p>
            <a:r>
              <a:rPr lang="cs-CZ" sz="2400" dirty="0" smtClean="0"/>
              <a:t>Překážky v práci</a:t>
            </a:r>
          </a:p>
          <a:p>
            <a:r>
              <a:rPr lang="cs-CZ" sz="2400" dirty="0" smtClean="0"/>
              <a:t>Bezpečnost a ochrana zdraví při práci</a:t>
            </a:r>
          </a:p>
          <a:p>
            <a:r>
              <a:rPr lang="cs-CZ" sz="2400" dirty="0" smtClean="0"/>
              <a:t>Odpovědnost zaměstnance a zaměstnavatele za škodu</a:t>
            </a:r>
          </a:p>
          <a:p>
            <a:r>
              <a:rPr lang="cs-CZ" sz="2400" dirty="0" smtClean="0"/>
              <a:t>Právní úprava zaměstnanosti</a:t>
            </a:r>
          </a:p>
          <a:p>
            <a:r>
              <a:rPr lang="cs-CZ" sz="2400" dirty="0" smtClean="0"/>
              <a:t>Tvorba CV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8636" y="253836"/>
            <a:ext cx="10753200" cy="451576"/>
          </a:xfrm>
        </p:spPr>
        <p:txBody>
          <a:bodyPr/>
          <a:lstStyle/>
          <a:p>
            <a:r>
              <a:rPr lang="cs-CZ" dirty="0" smtClean="0"/>
              <a:t>Zdroje literatury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94494" y="777240"/>
            <a:ext cx="10753200" cy="4337583"/>
          </a:xfrm>
        </p:spPr>
        <p:txBody>
          <a:bodyPr/>
          <a:lstStyle/>
          <a:p>
            <a:r>
              <a:rPr lang="cs-CZ" sz="1600" dirty="0" smtClean="0"/>
              <a:t>Zákon č. 262/2006 Sb., Zákoník práce</a:t>
            </a:r>
          </a:p>
          <a:p>
            <a:r>
              <a:rPr lang="it-IT" sz="1600" dirty="0" smtClean="0"/>
              <a:t>Zákon č. 435/2004 Sb.</a:t>
            </a:r>
            <a:r>
              <a:rPr lang="cs-CZ" sz="1600" dirty="0" smtClean="0"/>
              <a:t>, </a:t>
            </a:r>
            <a:r>
              <a:rPr lang="it-IT" sz="1600" dirty="0" smtClean="0"/>
              <a:t>Zákon o zaměstnanosti</a:t>
            </a:r>
            <a:endParaRPr lang="cs-CZ" sz="1600" dirty="0" smtClean="0"/>
          </a:p>
          <a:p>
            <a:r>
              <a:rPr lang="cs-CZ" sz="1600" dirty="0" smtClean="0"/>
              <a:t>Nařízení vlády č. 567/2006 Sb., Nařízení vlády o minimální mzdě, o nejnižších úrovních zaručené mzdy, o vymezení ztíženého pracovního prostředí a o výši příplatku ke mzdě za práci ve ztíženém pracovním prostředí</a:t>
            </a:r>
          </a:p>
          <a:p>
            <a:r>
              <a:rPr lang="cs-CZ" sz="1600" dirty="0" smtClean="0"/>
              <a:t>Nařízení vlády č. 494/2001 Sb., Nařízení vlády, kterým se stanoví způsob evidence, hlášení a zasílání záznamu o úrazu, vzor záznamu o úrazu a okruh orgánů a institucí, kterým se ohlašuje pracovní úraz a zasílá záznam o úrazu</a:t>
            </a:r>
          </a:p>
          <a:p>
            <a:r>
              <a:rPr lang="cs-CZ" sz="1600" dirty="0" smtClean="0"/>
              <a:t>BĚLINA, Miroslav a kol. </a:t>
            </a:r>
            <a:r>
              <a:rPr lang="cs-CZ" sz="1600" i="1" dirty="0" smtClean="0"/>
              <a:t>Pracovní právo</a:t>
            </a:r>
            <a:r>
              <a:rPr lang="cs-CZ" sz="1600" dirty="0" smtClean="0"/>
              <a:t>. 4. Praha: </a:t>
            </a:r>
            <a:r>
              <a:rPr lang="cs-CZ" sz="1600" dirty="0" err="1" smtClean="0"/>
              <a:t>C.H.Beck</a:t>
            </a:r>
            <a:r>
              <a:rPr lang="cs-CZ" sz="1600" dirty="0" smtClean="0"/>
              <a:t>, 2010. ISBN 978-80-7400-186-4.</a:t>
            </a:r>
          </a:p>
          <a:p>
            <a:r>
              <a:rPr lang="cs-CZ" sz="1600" dirty="0" smtClean="0"/>
              <a:t>HŮRKA, Petr a kol. </a:t>
            </a:r>
            <a:r>
              <a:rPr lang="cs-CZ" sz="1600" i="1" dirty="0" smtClean="0"/>
              <a:t>Pracovní právo v bodech s příklady</a:t>
            </a:r>
            <a:r>
              <a:rPr lang="cs-CZ" sz="1600" dirty="0" smtClean="0"/>
              <a:t>. 4., aktualizované. Praha: </a:t>
            </a:r>
            <a:r>
              <a:rPr lang="cs-CZ" sz="1600" dirty="0" err="1" smtClean="0"/>
              <a:t>Wolters</a:t>
            </a:r>
            <a:r>
              <a:rPr lang="cs-CZ" sz="1600" dirty="0" smtClean="0"/>
              <a:t> </a:t>
            </a:r>
            <a:r>
              <a:rPr lang="cs-CZ" sz="1600" dirty="0" err="1" smtClean="0"/>
              <a:t>Kluwer</a:t>
            </a:r>
            <a:r>
              <a:rPr lang="cs-CZ" sz="1600" dirty="0" smtClean="0"/>
              <a:t> ČR, 2014. ISBN 978-80-7478-440-8.</a:t>
            </a:r>
          </a:p>
          <a:p>
            <a:r>
              <a:rPr lang="cs-CZ" sz="1600" dirty="0" smtClean="0"/>
              <a:t>JANKŮ, Martin. </a:t>
            </a:r>
            <a:r>
              <a:rPr lang="cs-CZ" sz="1600" i="1" dirty="0" smtClean="0"/>
              <a:t>Základy práva pro posluchače neprávnických fakult</a:t>
            </a:r>
            <a:r>
              <a:rPr lang="cs-CZ" sz="1600" dirty="0" smtClean="0"/>
              <a:t>. 6., přepracované a doplněné vydání. V Praze: C.H. </a:t>
            </a:r>
            <a:r>
              <a:rPr lang="cs-CZ" sz="1600" dirty="0" err="1" smtClean="0"/>
              <a:t>Beck</a:t>
            </a:r>
            <a:r>
              <a:rPr lang="cs-CZ" sz="1600" dirty="0" smtClean="0"/>
              <a:t>, 2016. </a:t>
            </a:r>
            <a:r>
              <a:rPr lang="cs-CZ" sz="1600" dirty="0" err="1" smtClean="0"/>
              <a:t>Beckovy</a:t>
            </a:r>
            <a:r>
              <a:rPr lang="cs-CZ" sz="1600" dirty="0" smtClean="0"/>
              <a:t> mezioborové učebnice. ISBN 978-80-7400-611-1.</a:t>
            </a:r>
          </a:p>
          <a:p>
            <a:r>
              <a:rPr lang="cs-CZ" sz="1600" dirty="0" smtClean="0"/>
              <a:t>STEINICHOVÁ, Ladislava. </a:t>
            </a:r>
            <a:r>
              <a:rPr lang="cs-CZ" sz="1600" i="1" dirty="0" smtClean="0"/>
              <a:t>Zákon o zaměstnanosti: Komentář</a:t>
            </a:r>
            <a:r>
              <a:rPr lang="cs-CZ" sz="1600" dirty="0" smtClean="0"/>
              <a:t>. Praha: </a:t>
            </a:r>
            <a:r>
              <a:rPr lang="cs-CZ" sz="1600" dirty="0" err="1" smtClean="0"/>
              <a:t>Wolters</a:t>
            </a:r>
            <a:r>
              <a:rPr lang="cs-CZ" sz="1600" dirty="0" smtClean="0"/>
              <a:t> </a:t>
            </a:r>
            <a:r>
              <a:rPr lang="cs-CZ" sz="1600" dirty="0" err="1" smtClean="0"/>
              <a:t>Kluwer</a:t>
            </a:r>
            <a:r>
              <a:rPr lang="cs-CZ" sz="1600" dirty="0" smtClean="0"/>
              <a:t> ČR, 2010. ISBN 978-80-7357-501-4.</a:t>
            </a:r>
          </a:p>
          <a:p>
            <a:r>
              <a:rPr lang="cs-CZ" sz="1600" dirty="0" smtClean="0"/>
              <a:t>TOMŠEJ, Jakub. </a:t>
            </a:r>
            <a:r>
              <a:rPr lang="cs-CZ" sz="1600" i="1" dirty="0" smtClean="0"/>
              <a:t>Zákoník práce v praxi: komplexní průvodce s řešením problémů</a:t>
            </a:r>
            <a:r>
              <a:rPr lang="cs-CZ" sz="1600" dirty="0" smtClean="0"/>
              <a:t>. 2. vydání. Praha: </a:t>
            </a:r>
            <a:r>
              <a:rPr lang="cs-CZ" sz="1600" dirty="0" err="1" smtClean="0"/>
              <a:t>Grada</a:t>
            </a:r>
            <a:r>
              <a:rPr lang="cs-CZ" sz="1600" dirty="0" smtClean="0"/>
              <a:t> </a:t>
            </a:r>
            <a:r>
              <a:rPr lang="cs-CZ" sz="1600" dirty="0" err="1" smtClean="0"/>
              <a:t>Publishing</a:t>
            </a:r>
            <a:r>
              <a:rPr lang="cs-CZ" sz="1600" dirty="0" smtClean="0"/>
              <a:t>, 2020. Právo pro praxi. ISBN 978-80-271-2929-4.</a:t>
            </a:r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264</TotalTime>
  <Words>231</Words>
  <Application>Microsoft Office PowerPoint</Application>
  <PresentationFormat>Vlastní</PresentationFormat>
  <Paragraphs>42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prezentace-edu-cz</vt:lpstr>
      <vt:lpstr>Člověk a svět práce Orientace na trhu práce</vt:lpstr>
      <vt:lpstr>Ukončení předmětu </vt:lpstr>
      <vt:lpstr>Obsah předmětu</vt:lpstr>
      <vt:lpstr>Zdroje literatury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23</cp:revision>
  <cp:lastPrinted>1601-01-01T00:00:00Z</cp:lastPrinted>
  <dcterms:created xsi:type="dcterms:W3CDTF">2019-06-11T20:19:30Z</dcterms:created>
  <dcterms:modified xsi:type="dcterms:W3CDTF">2020-09-29T09:34:40Z</dcterms:modified>
</cp:coreProperties>
</file>