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82" r:id="rId7"/>
    <p:sldId id="261" r:id="rId8"/>
    <p:sldId id="283" r:id="rId9"/>
    <p:sldId id="262" r:id="rId10"/>
    <p:sldId id="265" r:id="rId11"/>
    <p:sldId id="263" r:id="rId12"/>
    <p:sldId id="264" r:id="rId13"/>
    <p:sldId id="266" r:id="rId14"/>
    <p:sldId id="267" r:id="rId15"/>
    <p:sldId id="268" r:id="rId16"/>
    <p:sldId id="281" r:id="rId17"/>
    <p:sldId id="269" r:id="rId18"/>
    <p:sldId id="278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9" r:id="rId28"/>
    <p:sldId id="280" r:id="rId29"/>
    <p:sldId id="284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0" autoAdjust="0"/>
    <p:restoredTop sz="69310" autoAdjust="0"/>
  </p:normalViewPr>
  <p:slideViewPr>
    <p:cSldViewPr snapToGrid="0">
      <p:cViewPr varScale="1">
        <p:scale>
          <a:sx n="49" d="100"/>
          <a:sy n="49" d="100"/>
        </p:scale>
        <p:origin x="-1290" y="-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ministerstvo/analyza-identifikovatelnych-rizik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shranice.cz/node/36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 a ochrana zdraví při práci</a:t>
            </a:r>
            <a:br>
              <a:rPr lang="cs-CZ" dirty="0" smtClean="0"/>
            </a:br>
            <a:r>
              <a:rPr lang="cs-CZ" dirty="0" smtClean="0"/>
              <a:t>BOZP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Zákoník práce §349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(1)</a:t>
            </a:r>
            <a:r>
              <a:rPr lang="cs-CZ" dirty="0" smtClean="0"/>
              <a:t> Právní a ostatní předpisy k zajištění BOZP jsou:</a:t>
            </a:r>
          </a:p>
          <a:p>
            <a:pPr lvl="1"/>
            <a:r>
              <a:rPr lang="cs-CZ" dirty="0" smtClean="0"/>
              <a:t> předpisy na ochranu života a zdraví, předpisy hygienické a protiepidemické, technické předpisy, technické dokumenty a technické normy, stavební předpisy, dopravní předpisy, </a:t>
            </a:r>
            <a:r>
              <a:rPr lang="cs-CZ" dirty="0" err="1" smtClean="0"/>
              <a:t>předpisy</a:t>
            </a:r>
            <a:r>
              <a:rPr lang="cs-CZ" dirty="0" smtClean="0"/>
              <a:t> o požární ochraně a předpisy o zacházení s hořlavinami, výbušninami, zbraněmi, radioaktivními látkami, chemickými látkami a chemickými směsmi a jinými látkami škodlivými zdraví, pokud upravují otázky týkající se ochrany života a zdraví.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konkrétních opatření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Bere v úvahu zejména možné ohrožení žáků:</a:t>
            </a:r>
          </a:p>
          <a:p>
            <a:pPr lvl="1"/>
            <a:r>
              <a:rPr lang="cs-CZ" dirty="0" smtClean="0"/>
              <a:t> při vzdělávání v jednotlivých předmětech,</a:t>
            </a:r>
          </a:p>
          <a:p>
            <a:pPr lvl="1"/>
            <a:r>
              <a:rPr lang="cs-CZ" dirty="0" smtClean="0"/>
              <a:t>při přesunech žáků v rámci školního vzdělávání </a:t>
            </a:r>
          </a:p>
          <a:p>
            <a:pPr lvl="1">
              <a:buNone/>
            </a:pPr>
            <a:r>
              <a:rPr lang="cs-CZ" dirty="0" smtClean="0"/>
              <a:t>(účast žáků na různých akcích pořádaných školou)</a:t>
            </a:r>
          </a:p>
          <a:p>
            <a:r>
              <a:rPr lang="cs-CZ" dirty="0" smtClean="0"/>
              <a:t>Zároveň přihlíží k věku žáků, jejich schopnostem, fyzické a duševní vyspělosti a zdravotnímu stavu.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BOZP v ŠVP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BOZP součástí </a:t>
            </a:r>
            <a:r>
              <a:rPr lang="cs-CZ" b="1" dirty="0" smtClean="0"/>
              <a:t>výchovy ke zdravému životnímu stylu a zdraví člověka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chápanému jako vyvážený stav tělesné, duševní a sociální pohody. </a:t>
            </a:r>
          </a:p>
          <a:p>
            <a:r>
              <a:rPr lang="cs-CZ" dirty="0" err="1" smtClean="0"/>
              <a:t>nadpředmětové</a:t>
            </a:r>
            <a:r>
              <a:rPr lang="cs-CZ" dirty="0" smtClean="0"/>
              <a:t> téma, jehož součástí je mimo jiné</a:t>
            </a:r>
          </a:p>
          <a:p>
            <a:pPr lvl="1"/>
            <a:r>
              <a:rPr lang="cs-CZ" dirty="0" smtClean="0"/>
              <a:t>dopravní výchova, </a:t>
            </a:r>
          </a:p>
          <a:p>
            <a:pPr lvl="1"/>
            <a:r>
              <a:rPr lang="cs-CZ" dirty="0" smtClean="0"/>
              <a:t>ochrana člověka za mimořádných událostí, </a:t>
            </a:r>
          </a:p>
          <a:p>
            <a:pPr lvl="1"/>
            <a:r>
              <a:rPr lang="cs-CZ" dirty="0" smtClean="0"/>
              <a:t>problematika první pomoci a úrazů, </a:t>
            </a:r>
          </a:p>
          <a:p>
            <a:pPr lvl="1"/>
            <a:r>
              <a:rPr lang="cs-CZ" dirty="0" smtClean="0"/>
              <a:t>prevence sociálně patologických jevů, </a:t>
            </a:r>
          </a:p>
          <a:p>
            <a:pPr lvl="1"/>
            <a:r>
              <a:rPr lang="cs-CZ" dirty="0" smtClean="0"/>
              <a:t>ochrana před sexuálním zneužíváním …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Dokumentaci k zajištění BOZP, kterou je ředitel školy povinen vést, tvoří zejména:</a:t>
            </a:r>
            <a:r>
              <a:rPr lang="cs-CZ" b="0" dirty="0" smtClean="0"/>
              <a:t/>
            </a:r>
            <a:br>
              <a:rPr lang="cs-CZ" b="0" dirty="0" smtClean="0"/>
            </a:br>
            <a:r>
              <a:rPr lang="cs-CZ" b="0" dirty="0" smtClean="0"/>
              <a:t/>
            </a:r>
            <a:br>
              <a:rPr lang="cs-CZ" b="0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Doklady o každoročních předepsaných prověrkách bezpečnosti a ochrany zdraví při práci na všech pracovištích </a:t>
            </a:r>
          </a:p>
          <a:p>
            <a:pPr lvl="1"/>
            <a:r>
              <a:rPr lang="cs-CZ" sz="1800" dirty="0" smtClean="0"/>
              <a:t>§ 108, odst. 5 ZP</a:t>
            </a:r>
          </a:p>
          <a:p>
            <a:r>
              <a:rPr lang="cs-CZ" sz="2400" dirty="0" smtClean="0"/>
              <a:t>Projektová dokumentace  kotelny</a:t>
            </a:r>
          </a:p>
          <a:p>
            <a:pPr lvl="1"/>
            <a:r>
              <a:rPr lang="cs-CZ" sz="1800" dirty="0" smtClean="0"/>
              <a:t>§ 3 vyhlášky č. 91/1993 Sb., k zajištění bezpečnosti práce v nízkotlakých kotelnách</a:t>
            </a:r>
          </a:p>
          <a:p>
            <a:r>
              <a:rPr lang="cs-CZ" sz="2400" dirty="0" smtClean="0"/>
              <a:t>Školní řád, vnitřní řád</a:t>
            </a:r>
          </a:p>
          <a:p>
            <a:pPr lvl="1"/>
            <a:r>
              <a:rPr lang="cs-CZ" sz="1800" dirty="0" smtClean="0"/>
              <a:t>§ 30 školského zákona</a:t>
            </a:r>
          </a:p>
          <a:p>
            <a:r>
              <a:rPr lang="cs-CZ" sz="2400" dirty="0" smtClean="0"/>
              <a:t>Zápisy o provedeném školení zaměstnanců</a:t>
            </a:r>
          </a:p>
          <a:p>
            <a:pPr lvl="1"/>
            <a:r>
              <a:rPr lang="cs-CZ" sz="1800" dirty="0" smtClean="0"/>
              <a:t>§ 103 odst. 2, 3 ZP</a:t>
            </a:r>
          </a:p>
          <a:p>
            <a:r>
              <a:rPr lang="cs-CZ" sz="2400" dirty="0" smtClean="0"/>
              <a:t>Evidence pracovní doby včetně přesčasové práce</a:t>
            </a:r>
          </a:p>
          <a:p>
            <a:pPr lvl="1"/>
            <a:r>
              <a:rPr lang="cs-CZ" sz="1600" dirty="0" smtClean="0"/>
              <a:t>§ 96 ZP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04800"/>
            <a:ext cx="10753200" cy="5527200"/>
          </a:xfrm>
        </p:spPr>
        <p:txBody>
          <a:bodyPr/>
          <a:lstStyle/>
          <a:p>
            <a:r>
              <a:rPr lang="cs-CZ" dirty="0" smtClean="0"/>
              <a:t>Kniha úrazů </a:t>
            </a:r>
          </a:p>
          <a:p>
            <a:pPr lvl="1"/>
            <a:r>
              <a:rPr lang="cs-CZ" dirty="0" smtClean="0"/>
              <a:t>§ 105 ZP a § 1 vyhlášky č. 57/2010 Sb.</a:t>
            </a:r>
          </a:p>
          <a:p>
            <a:r>
              <a:rPr lang="cs-CZ" dirty="0" smtClean="0"/>
              <a:t>Záznamy o pracovních a školních úrazech</a:t>
            </a:r>
          </a:p>
          <a:p>
            <a:pPr lvl="1"/>
            <a:r>
              <a:rPr lang="cs-CZ" dirty="0" smtClean="0"/>
              <a:t>§ 105 ZP a §1 vyhlášky č. 57/2010 Sb.</a:t>
            </a:r>
          </a:p>
          <a:p>
            <a:r>
              <a:rPr lang="cs-CZ" dirty="0" smtClean="0"/>
              <a:t>Evidence uznaných nemocí z povolání </a:t>
            </a:r>
          </a:p>
          <a:p>
            <a:pPr lvl="1"/>
            <a:r>
              <a:rPr lang="cs-CZ" dirty="0" smtClean="0"/>
              <a:t>§ 105 odst. 6 ZP</a:t>
            </a:r>
          </a:p>
          <a:p>
            <a:r>
              <a:rPr lang="cs-CZ" dirty="0" smtClean="0"/>
              <a:t>Seznam osobních ochranných pracovních prostředků </a:t>
            </a:r>
          </a:p>
          <a:p>
            <a:pPr lvl="1"/>
            <a:r>
              <a:rPr lang="cs-CZ" dirty="0" smtClean="0"/>
              <a:t>čl. 7 Metodického pokynu k zajištění bezpečnosti a ochrany zdraví dětí, žáků a studentů ve školách a školských zařízení zřizovaných Ministerstvem školství, mládeže a tělovýchovy </a:t>
            </a:r>
            <a:r>
              <a:rPr lang="cs-CZ" dirty="0" err="1" smtClean="0"/>
              <a:t>čj</a:t>
            </a:r>
            <a:r>
              <a:rPr lang="cs-CZ" dirty="0" smtClean="0"/>
              <a:t>. 37 014/2005.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dozoru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mimořádný význam nad činností při výchově a vzdělávání dětí, žáků a studentů</a:t>
            </a:r>
          </a:p>
          <a:p>
            <a:r>
              <a:rPr lang="cs-CZ" dirty="0" smtClean="0"/>
              <a:t>Konkrétní úkoly a podrobnosti v péči o BOZ a v jejich rámci i úkoly dohledu nad dětmi, žáky a studenty škol a školských zařízení </a:t>
            </a:r>
            <a:r>
              <a:rPr lang="cs-CZ" b="1" dirty="0" smtClean="0"/>
              <a:t>stanoví pro jednotlivé typy škol a školských zařízení obecně závazné právní předpisy</a:t>
            </a:r>
            <a:endParaRPr lang="cs-CZ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Dohled nad žáky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44600"/>
            <a:ext cx="10753200" cy="4587400"/>
          </a:xfrm>
        </p:spPr>
        <p:txBody>
          <a:bodyPr/>
          <a:lstStyle/>
          <a:p>
            <a:r>
              <a:rPr lang="cs-CZ" dirty="0" smtClean="0"/>
              <a:t>O způsobu zajištění dohledu nad žáky rozhoduje ředitel školy</a:t>
            </a:r>
          </a:p>
          <a:p>
            <a:r>
              <a:rPr lang="cs-CZ" dirty="0" smtClean="0"/>
              <a:t>Dohled zajišťují pedagogičtí pracovníci</a:t>
            </a:r>
          </a:p>
          <a:p>
            <a:pPr lvl="1"/>
            <a:r>
              <a:rPr lang="cs-CZ" dirty="0" smtClean="0"/>
              <a:t>Bezpečností i výchovné hledisko</a:t>
            </a:r>
          </a:p>
          <a:p>
            <a:r>
              <a:rPr lang="cs-CZ" dirty="0" smtClean="0"/>
              <a:t>Zvýšená možnost ohrožení zdraví = praktické vyučování, sportovní a jiné činnosti (exkurze, soutěže)=&gt; zvýšený důraz na dodržování předpisů a zásad BOZP</a:t>
            </a:r>
          </a:p>
          <a:p>
            <a:r>
              <a:rPr lang="cs-CZ" dirty="0" smtClean="0"/>
              <a:t>Důsledně je vyžadováno ukázněné chování</a:t>
            </a:r>
          </a:p>
          <a:p>
            <a:r>
              <a:rPr lang="cs-CZ" dirty="0" smtClean="0"/>
              <a:t>Používání pracovního oděvu, obuvi, cvičebního úbor</a:t>
            </a:r>
          </a:p>
          <a:p>
            <a:pPr lvl="1"/>
            <a:r>
              <a:rPr lang="cs-CZ" dirty="0" smtClean="0"/>
              <a:t>Dle vykonávané činnosti a dle pokynů učitele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identifikovaných rizik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https://www.msmt.cz/ministerstvo/analyza-identifikovatelnych-rizik</a:t>
            </a:r>
            <a:endParaRPr lang="cs-CZ" dirty="0" smtClean="0"/>
          </a:p>
          <a:p>
            <a:r>
              <a:rPr lang="cs-CZ" dirty="0" smtClean="0"/>
              <a:t>Směrnice pro jednotný postup pro zabezpečení řízení rizik na MŠMT</a:t>
            </a:r>
          </a:p>
          <a:p>
            <a:r>
              <a:rPr lang="cs-CZ" dirty="0" smtClean="0"/>
              <a:t>metodicko-poradenský  manuál k naplnění úkolů stanovených příkazem ministra pro potřeby ředitelů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4600" y="339000"/>
            <a:ext cx="10753200" cy="451576"/>
          </a:xfrm>
        </p:spPr>
        <p:txBody>
          <a:bodyPr/>
          <a:lstStyle/>
          <a:p>
            <a:r>
              <a:rPr lang="cs-CZ" dirty="0" smtClean="0"/>
              <a:t>Fyziologické zvláštnosti práce mladistvých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9200" y="914400"/>
            <a:ext cx="10753200" cy="4663600"/>
          </a:xfrm>
        </p:spPr>
        <p:txBody>
          <a:bodyPr/>
          <a:lstStyle/>
          <a:p>
            <a:r>
              <a:rPr lang="cs-CZ" sz="2400" dirty="0" smtClean="0"/>
              <a:t>předcházení poruchám vývoje, chorobám z povolání a přetížení dosud nevyzrálého organismu </a:t>
            </a:r>
          </a:p>
          <a:p>
            <a:r>
              <a:rPr lang="cs-CZ" sz="2400" dirty="0" smtClean="0"/>
              <a:t>Práce žáků má být dynamická</a:t>
            </a:r>
          </a:p>
          <a:p>
            <a:pPr lvl="1"/>
            <a:r>
              <a:rPr lang="cs-CZ" sz="1800" dirty="0" smtClean="0"/>
              <a:t>má se střídat zatížení různých svalových skupin a snižovat na nejmenší míru statická námaha. </a:t>
            </a:r>
          </a:p>
          <a:p>
            <a:r>
              <a:rPr lang="cs-CZ" sz="2400" dirty="0" smtClean="0"/>
              <a:t>Předcházet neúměrné námaze mladistvých </a:t>
            </a:r>
          </a:p>
          <a:p>
            <a:pPr lvl="1"/>
            <a:r>
              <a:rPr lang="cs-CZ" sz="1800" dirty="0" smtClean="0"/>
              <a:t>důsledně dodržovat předpis o zvedání a přenášení břemen maximální hmotnosti. </a:t>
            </a:r>
          </a:p>
          <a:p>
            <a:r>
              <a:rPr lang="cs-CZ" sz="2400" dirty="0" smtClean="0"/>
              <a:t>Upozorňovat na správné držení těla při práci</a:t>
            </a:r>
          </a:p>
          <a:p>
            <a:pPr lvl="1"/>
            <a:r>
              <a:rPr lang="cs-CZ" sz="1800" dirty="0" smtClean="0"/>
              <a:t>jinak může dojít k některým trvalým deformacím. </a:t>
            </a:r>
          </a:p>
          <a:p>
            <a:r>
              <a:rPr lang="cs-CZ" sz="2400" dirty="0" smtClean="0"/>
              <a:t>Dbát na nepřepínání tělesné síly </a:t>
            </a:r>
          </a:p>
          <a:p>
            <a:pPr lvl="1"/>
            <a:r>
              <a:rPr lang="cs-CZ" sz="1800" dirty="0" smtClean="0"/>
              <a:t>po namáhavější práci dostatečně odpočinuli.</a:t>
            </a:r>
          </a:p>
          <a:p>
            <a:r>
              <a:rPr lang="cs-CZ" sz="2400" dirty="0" smtClean="0"/>
              <a:t>Častější přestávky než u dospělých pracovníků a vhodně je využíváme k cvičení těla.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Činitelé ohrožující zdraví při práci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proces a jeho bezpečnost ovlivňují 3 základní činitelé a jejich vzájemná provázanost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Člověk/pracovník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Pracovní prostředí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Organizace práce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4600" y="313600"/>
            <a:ext cx="10753200" cy="451576"/>
          </a:xfrm>
        </p:spPr>
        <p:txBody>
          <a:bodyPr/>
          <a:lstStyle/>
          <a:p>
            <a:r>
              <a:rPr lang="cs-CZ" dirty="0" smtClean="0"/>
              <a:t>BOZP ve školství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711200"/>
            <a:ext cx="10753200" cy="5120800"/>
          </a:xfrm>
        </p:spPr>
        <p:txBody>
          <a:bodyPr/>
          <a:lstStyle/>
          <a:p>
            <a:r>
              <a:rPr lang="cs-CZ" sz="2400" dirty="0" smtClean="0"/>
              <a:t> spočívá především ve vytváření podmínek pro výkon práce v bezpečném a neohrožujícím prostředí</a:t>
            </a:r>
          </a:p>
          <a:p>
            <a:r>
              <a:rPr lang="cs-CZ" sz="2400" dirty="0" smtClean="0"/>
              <a:t>Povinnosti v oblasti BOZP v resortu školství jsou </a:t>
            </a:r>
            <a:r>
              <a:rPr lang="cs-CZ" sz="2400" b="1" dirty="0" smtClean="0"/>
              <a:t>dvojnásobně těžší</a:t>
            </a:r>
            <a:r>
              <a:rPr lang="cs-CZ" sz="2400" dirty="0" smtClean="0"/>
              <a:t> než v jiných odvětvích</a:t>
            </a:r>
          </a:p>
          <a:p>
            <a:pPr lvl="1"/>
            <a:r>
              <a:rPr lang="cs-CZ" sz="1800" dirty="0" smtClean="0"/>
              <a:t>Zaměstnanci </a:t>
            </a:r>
          </a:p>
          <a:p>
            <a:pPr lvl="1"/>
            <a:r>
              <a:rPr lang="cs-CZ" sz="1800" dirty="0" smtClean="0"/>
              <a:t>Děti a žáci</a:t>
            </a:r>
          </a:p>
          <a:p>
            <a:pPr lvl="1"/>
            <a:r>
              <a:rPr lang="cs-CZ" sz="1800" dirty="0" smtClean="0"/>
              <a:t>Mnoho speciálních oborů -&gt; příprava pro všechny profese a obory</a:t>
            </a:r>
          </a:p>
          <a:p>
            <a:r>
              <a:rPr lang="cs-CZ" sz="2400" dirty="0" smtClean="0"/>
              <a:t>Cílem je dosáhnout klíčových kompetencí vztahujících se k ochraně zdraví žáků a jejich bezpečnosti</a:t>
            </a:r>
          </a:p>
          <a:p>
            <a:r>
              <a:rPr lang="cs-CZ" sz="2400" dirty="0" smtClean="0"/>
              <a:t>Škola přijímá soubor opatření zaměřených na:</a:t>
            </a:r>
          </a:p>
          <a:p>
            <a:pPr lvl="1"/>
            <a:r>
              <a:rPr lang="cs-CZ" sz="1800" dirty="0" smtClean="0"/>
              <a:t>Prevenci rizik</a:t>
            </a:r>
          </a:p>
          <a:p>
            <a:pPr lvl="1"/>
            <a:r>
              <a:rPr lang="cs-CZ" sz="1800" dirty="0" smtClean="0"/>
              <a:t>Poučení žáků</a:t>
            </a:r>
          </a:p>
          <a:p>
            <a:pPr lvl="1"/>
            <a:r>
              <a:rPr lang="cs-CZ" sz="1800" dirty="0" smtClean="0"/>
              <a:t>Dohledu na žáky</a:t>
            </a:r>
            <a:endParaRPr lang="cs-CZ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bezpečnost práce</a:t>
            </a:r>
            <a:br>
              <a:rPr lang="cs-CZ" dirty="0" smtClean="0"/>
            </a:br>
            <a:r>
              <a:rPr lang="cs-CZ" dirty="0" smtClean="0"/>
              <a:t>u pracovníka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Anatomicko</a:t>
            </a:r>
            <a:r>
              <a:rPr lang="cs-CZ" dirty="0" smtClean="0"/>
              <a:t> – fyziologické</a:t>
            </a:r>
          </a:p>
          <a:p>
            <a:pPr lvl="1"/>
            <a:r>
              <a:rPr lang="cs-CZ" dirty="0" smtClean="0"/>
              <a:t>tělesná zdatnost, ostrost smyslů, zrak, sluch, hmat, barvocit</a:t>
            </a:r>
          </a:p>
          <a:p>
            <a:r>
              <a:rPr lang="cs-CZ" dirty="0" smtClean="0"/>
              <a:t>Psychické </a:t>
            </a:r>
          </a:p>
          <a:p>
            <a:pPr lvl="1"/>
            <a:r>
              <a:rPr lang="cs-CZ" dirty="0" smtClean="0"/>
              <a:t>pozornost, přesnost a součinnost jednotlivých analyzátorů</a:t>
            </a:r>
          </a:p>
          <a:p>
            <a:r>
              <a:rPr lang="cs-CZ" dirty="0" smtClean="0"/>
              <a:t>Odborné vědomosti a dovednosti </a:t>
            </a:r>
          </a:p>
          <a:p>
            <a:pPr lvl="1"/>
            <a:r>
              <a:rPr lang="cs-CZ" dirty="0" smtClean="0"/>
              <a:t>ovládání bezpečných výrobních postupů a správné návyky)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bezpečnost práce</a:t>
            </a:r>
            <a:br>
              <a:rPr lang="cs-CZ" dirty="0" smtClean="0"/>
            </a:br>
            <a:r>
              <a:rPr lang="cs-CZ" dirty="0" smtClean="0"/>
              <a:t>v pracovním prostředí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Mechanické působení, jehož následkem je např. pořezání, zlomení, pohmoždění apod.</a:t>
            </a:r>
          </a:p>
          <a:p>
            <a:r>
              <a:rPr lang="cs-CZ" sz="2000" dirty="0" smtClean="0"/>
              <a:t>Chemické působení, jehož následkem je např. poleptání, popálení, otrava nebo ekzémy.</a:t>
            </a:r>
          </a:p>
          <a:p>
            <a:r>
              <a:rPr lang="cs-CZ" sz="2000" dirty="0" smtClean="0"/>
              <a:t>Elektrický proud, který může způsobit popálení  i smrt.</a:t>
            </a:r>
          </a:p>
          <a:p>
            <a:r>
              <a:rPr lang="cs-CZ" sz="2000" dirty="0" smtClean="0"/>
              <a:t>Hluk, který může poškodit sluchové orgány, způsobit hluchotu a porušení centrálního nervového systému. </a:t>
            </a:r>
          </a:p>
          <a:p>
            <a:r>
              <a:rPr lang="cs-CZ" sz="2000" dirty="0" smtClean="0"/>
              <a:t>Prach, jehož následkem může být zánět průdušek, zaprášení plic, vznik různých  ekzémů apod.</a:t>
            </a:r>
          </a:p>
          <a:p>
            <a:r>
              <a:rPr lang="cs-CZ" sz="2000" dirty="0" smtClean="0"/>
              <a:t>Otřesy, jimiž dochází např. k poškození cév.</a:t>
            </a:r>
          </a:p>
          <a:p>
            <a:r>
              <a:rPr lang="cs-CZ" sz="2000" dirty="0" smtClean="0"/>
              <a:t>Škodlivé záření, jehož následkem dochází např. k poškození tkání.</a:t>
            </a:r>
          </a:p>
          <a:p>
            <a:r>
              <a:rPr lang="cs-CZ" sz="2000" dirty="0" smtClean="0"/>
              <a:t>Extrémní nízké nebo vysoké teploty, jejichž následkem je např. popálení nebo omrznutí. 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 pracovního prostředí z hlediska bezpečnosti práce zlepšujeme: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Konstrukčními změnami strojů. </a:t>
            </a:r>
          </a:p>
          <a:p>
            <a:r>
              <a:rPr lang="cs-CZ" dirty="0" smtClean="0"/>
              <a:t>Zaváděním automatizace, mechanizace, změnou technologického postupu, náhradou zdraví škodlivé látky.</a:t>
            </a:r>
          </a:p>
          <a:p>
            <a:r>
              <a:rPr lang="cs-CZ" dirty="0" smtClean="0"/>
              <a:t>Vybavením pracovišť bezpečnostním zařízením.</a:t>
            </a:r>
          </a:p>
          <a:p>
            <a:r>
              <a:rPr lang="cs-CZ" dirty="0" smtClean="0"/>
              <a:t>Izolací nebezpečných látek nebo oddálení obsluhy.</a:t>
            </a:r>
          </a:p>
          <a:p>
            <a:r>
              <a:rPr lang="cs-CZ" dirty="0" smtClean="0"/>
              <a:t>Osobními ochrannými prostředky.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bezpečnost práce</a:t>
            </a:r>
            <a:br>
              <a:rPr lang="cs-CZ" dirty="0" smtClean="0"/>
            </a:br>
            <a:r>
              <a:rPr lang="cs-CZ" dirty="0" smtClean="0"/>
              <a:t>při organizaci práce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Celková úroveň řízení. </a:t>
            </a:r>
          </a:p>
          <a:p>
            <a:r>
              <a:rPr lang="cs-CZ" dirty="0" smtClean="0"/>
              <a:t>Pracovní kázeň jednotlivců.</a:t>
            </a:r>
          </a:p>
          <a:p>
            <a:r>
              <a:rPr lang="cs-CZ" dirty="0" smtClean="0"/>
              <a:t>Organizace vlastního pracoviště. </a:t>
            </a:r>
          </a:p>
          <a:p>
            <a:r>
              <a:rPr lang="cs-CZ" dirty="0" smtClean="0"/>
              <a:t>Iniciativní přístup k dodržování všech bezpečnostních předpisů.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 vytváření pracovních podmínek z hlediska bezpečnosti práce se zaměřujeme na následující: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667000"/>
            <a:ext cx="10753200" cy="3165000"/>
          </a:xfrm>
        </p:spPr>
        <p:txBody>
          <a:bodyPr/>
          <a:lstStyle/>
          <a:p>
            <a:r>
              <a:rPr lang="cs-CZ" dirty="0" smtClean="0"/>
              <a:t>Zlepšení pracovního prostředí a pracovních podmínek, které práci usnadňují a chrání pracující před únavou, nemocemi a úrazy.</a:t>
            </a:r>
          </a:p>
          <a:p>
            <a:r>
              <a:rPr lang="cs-CZ" dirty="0" smtClean="0"/>
              <a:t>Vytvářejí vhodné pracovní klima  a dobré mezilidské vztahy.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výchovy k bezpečné práci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Dlouhodobý charakter -&gt; musíme vypěstovat návyky, které se stanou samozřejmostí</a:t>
            </a:r>
          </a:p>
          <a:p>
            <a:r>
              <a:rPr lang="cs-CZ" dirty="0" smtClean="0"/>
              <a:t>Učitel = vzor -&gt; sám musí pokládat bezpečnost práce za samozřejmou součást své kvalifikace</a:t>
            </a:r>
          </a:p>
          <a:p>
            <a:pPr lvl="1"/>
            <a:r>
              <a:rPr lang="cs-CZ" dirty="0" smtClean="0"/>
              <a:t>Musí ovládat předpisy týkající se BOZP v jeho oboru</a:t>
            </a:r>
          </a:p>
          <a:p>
            <a:pPr lvl="1"/>
            <a:r>
              <a:rPr lang="cs-CZ" dirty="0" smtClean="0"/>
              <a:t>Volí odpovídající metody výchovy k bezpečné práci</a:t>
            </a:r>
          </a:p>
          <a:p>
            <a:pPr lvl="1"/>
            <a:r>
              <a:rPr lang="cs-CZ" dirty="0" smtClean="0"/>
              <a:t>Volí vhodné materiální a organizační prostředky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cílů výchovy k bezpečné práci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20800"/>
            <a:ext cx="10753200" cy="4511200"/>
          </a:xfrm>
        </p:spPr>
        <p:txBody>
          <a:bodyPr/>
          <a:lstStyle/>
          <a:p>
            <a:r>
              <a:rPr lang="cs-CZ" sz="2400" dirty="0" smtClean="0"/>
              <a:t>Udržování pořádku na pracovišti, bezpečné uspořádání pracoviště</a:t>
            </a:r>
          </a:p>
          <a:p>
            <a:r>
              <a:rPr lang="cs-CZ" sz="2400" dirty="0" smtClean="0"/>
              <a:t>Zastavení stroje při běžné údržbě</a:t>
            </a:r>
          </a:p>
          <a:p>
            <a:r>
              <a:rPr lang="cs-CZ" sz="2400" dirty="0" smtClean="0"/>
              <a:t>Zaujmutí správného místa při spouštění stroje</a:t>
            </a:r>
          </a:p>
          <a:p>
            <a:r>
              <a:rPr lang="cs-CZ" sz="2400" dirty="0" smtClean="0"/>
              <a:t>Dodržování zásad při práci s látkami ohrožujícími zdraví</a:t>
            </a:r>
          </a:p>
          <a:p>
            <a:r>
              <a:rPr lang="cs-CZ" sz="2400" dirty="0" smtClean="0"/>
              <a:t>Správné držení těla při manipulaci s materiálem</a:t>
            </a:r>
          </a:p>
          <a:p>
            <a:r>
              <a:rPr lang="cs-CZ" sz="2400" dirty="0" smtClean="0"/>
              <a:t>Péče o pracovní oděv a jeho stav při práci</a:t>
            </a:r>
          </a:p>
          <a:p>
            <a:r>
              <a:rPr lang="cs-CZ" sz="2400" dirty="0" smtClean="0"/>
              <a:t>Nutnost ošetření i drobného zranění</a:t>
            </a:r>
          </a:p>
          <a:p>
            <a:r>
              <a:rPr lang="cs-CZ" sz="2400" dirty="0" smtClean="0"/>
              <a:t>Vyřazování vadného nářadí a pomůcek</a:t>
            </a:r>
          </a:p>
          <a:p>
            <a:r>
              <a:rPr lang="cs-CZ" sz="2400" dirty="0" smtClean="0"/>
              <a:t>Využívání klimatizačního, větracího a odsávacího zařízení.</a:t>
            </a:r>
            <a:endParaRPr lang="cs-CZ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Postupy a metody k zajištění BOZP v praktickém vyučování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vhodné pro výchovu k bezpečné práci:</a:t>
            </a:r>
          </a:p>
          <a:p>
            <a:pPr lvl="1"/>
            <a:r>
              <a:rPr lang="cs-CZ" dirty="0" smtClean="0"/>
              <a:t>Instruktáž</a:t>
            </a:r>
          </a:p>
          <a:p>
            <a:pPr lvl="1"/>
            <a:r>
              <a:rPr lang="cs-CZ" dirty="0" smtClean="0"/>
              <a:t>Přednáška</a:t>
            </a:r>
          </a:p>
          <a:p>
            <a:pPr lvl="1"/>
            <a:r>
              <a:rPr lang="cs-CZ" dirty="0" smtClean="0"/>
              <a:t>Beseda</a:t>
            </a:r>
          </a:p>
          <a:p>
            <a:pPr lvl="1"/>
            <a:r>
              <a:rPr lang="cs-CZ" dirty="0" smtClean="0"/>
              <a:t>Exkurze</a:t>
            </a:r>
          </a:p>
          <a:p>
            <a:r>
              <a:rPr lang="cs-CZ" dirty="0" smtClean="0"/>
              <a:t>Poučení či instruktáž provádíme při každé změně prostředí nebo podmínek výuky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Instruktáže/poučení v průběhu vzdělávání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Vstupní instruktáž/poučení</a:t>
            </a:r>
          </a:p>
          <a:p>
            <a:pPr lvl="1"/>
            <a:r>
              <a:rPr lang="cs-CZ" dirty="0" smtClean="0"/>
              <a:t>Na počátku vzdělávání</a:t>
            </a:r>
          </a:p>
          <a:p>
            <a:pPr lvl="1"/>
            <a:r>
              <a:rPr lang="cs-CZ" dirty="0" smtClean="0"/>
              <a:t>Cíl = seznámit žáky se všeobecnými zásadami a pravidly BOZ v oboru</a:t>
            </a:r>
          </a:p>
          <a:p>
            <a:pPr lvl="1"/>
            <a:r>
              <a:rPr lang="cs-CZ" dirty="0" smtClean="0"/>
              <a:t>Seznámení s novým prostředím, provozem školy a organizací výuky</a:t>
            </a:r>
          </a:p>
          <a:p>
            <a:r>
              <a:rPr lang="cs-CZ" dirty="0" smtClean="0"/>
              <a:t>Instruktáž/poučení na novém pracovišti</a:t>
            </a:r>
          </a:p>
          <a:p>
            <a:pPr lvl="1"/>
            <a:r>
              <a:rPr lang="cs-CZ" dirty="0" smtClean="0"/>
              <a:t>Provádí učitel OV</a:t>
            </a:r>
          </a:p>
          <a:p>
            <a:pPr lvl="1"/>
            <a:r>
              <a:rPr lang="cs-CZ" dirty="0" smtClean="0"/>
              <a:t>Cíl = seznámení s konkrétním pracovištěm, poučit o možném nebezpečí</a:t>
            </a:r>
          </a:p>
          <a:p>
            <a:r>
              <a:rPr lang="cs-CZ" dirty="0" smtClean="0"/>
              <a:t>Instruktáž před zahájením nové pracovní činnosti nebo učebního dne</a:t>
            </a:r>
          </a:p>
          <a:p>
            <a:pPr lvl="1"/>
            <a:r>
              <a:rPr lang="cs-CZ" dirty="0" smtClean="0"/>
              <a:t>Odvíjí se od charakteru výuky nácviku pracovních činností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hlinkClick r:id="rId2"/>
              </a:rPr>
              <a:t>https://</a:t>
            </a:r>
            <a:r>
              <a:rPr lang="cs-CZ" sz="2000" dirty="0" smtClean="0">
                <a:hlinkClick r:id="rId2"/>
              </a:rPr>
              <a:t>www.slshranice.cz/node/362</a:t>
            </a:r>
            <a:endParaRPr lang="cs-CZ" sz="2000" dirty="0" smtClean="0"/>
          </a:p>
          <a:p>
            <a:r>
              <a:rPr lang="cs-CZ" sz="2000" dirty="0" smtClean="0"/>
              <a:t>MŠMT</a:t>
            </a:r>
          </a:p>
          <a:p>
            <a:r>
              <a:rPr lang="cs-CZ" sz="2000" dirty="0" smtClean="0"/>
              <a:t>Školský zákon</a:t>
            </a:r>
          </a:p>
          <a:p>
            <a:r>
              <a:rPr lang="cs-CZ" sz="2000" dirty="0" smtClean="0"/>
              <a:t>Zákoník práce</a:t>
            </a:r>
          </a:p>
          <a:p>
            <a:r>
              <a:rPr lang="cs-CZ" sz="2000" dirty="0" smtClean="0"/>
              <a:t>ČADÍLEK, Miroslav. Didaktika praktického vyučování I. Brno: Akademické nakladatelství CERM,s.r.o., 2003. 104 s. </a:t>
            </a:r>
            <a:r>
              <a:rPr lang="cs-CZ" sz="2000" dirty="0" err="1" smtClean="0"/>
              <a:t>info</a:t>
            </a:r>
            <a:endParaRPr lang="cs-CZ" sz="2000" dirty="0" smtClean="0"/>
          </a:p>
          <a:p>
            <a:r>
              <a:rPr lang="cs-CZ" sz="2000" dirty="0" smtClean="0"/>
              <a:t>Pecina</a:t>
            </a:r>
            <a:r>
              <a:rPr lang="cs-CZ" sz="2000" dirty="0" smtClean="0"/>
              <a:t>, P. Didaktika praktického vyučování technických oborů II. Výuková opora. Brno: </a:t>
            </a:r>
            <a:r>
              <a:rPr lang="cs-CZ" sz="2000" dirty="0" err="1" smtClean="0"/>
              <a:t>PdF</a:t>
            </a:r>
            <a:r>
              <a:rPr lang="cs-CZ" sz="2000" dirty="0" smtClean="0"/>
              <a:t> MU, 2016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Stejskalová, P. Didaktika praktického vyučování obchodu a služeb, Brno: PDF MU, 2013</a:t>
            </a:r>
            <a:endParaRPr lang="cs-CZ" sz="2000" dirty="0" smtClean="0"/>
          </a:p>
          <a:p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rizik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 smtClean="0"/>
              <a:t>= zásady pro zajištění BOZP</a:t>
            </a:r>
          </a:p>
          <a:p>
            <a:pPr lvl="0"/>
            <a:r>
              <a:rPr lang="cs-CZ" dirty="0" smtClean="0"/>
              <a:t>Všechna opatření vyplývající z právních a ostatních předpisů k zajištění BOZP a z opatření zaměstnavatele, která mají za cíl předcházet rizikům, odstraňovat je nebo minimalizovat působení neodstranitelných rizik.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 §29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(1)</a:t>
            </a:r>
            <a:r>
              <a:rPr lang="cs-CZ" dirty="0" smtClean="0"/>
              <a:t> Školy a školská zařízení jsou:</a:t>
            </a:r>
          </a:p>
          <a:p>
            <a:pPr lvl="1"/>
            <a:r>
              <a:rPr lang="cs-CZ" dirty="0" smtClean="0"/>
              <a:t> při vzdělávání </a:t>
            </a:r>
          </a:p>
          <a:p>
            <a:pPr lvl="1"/>
            <a:r>
              <a:rPr lang="cs-CZ" dirty="0" smtClean="0"/>
              <a:t>a s ním přímo souvisejících činnostech </a:t>
            </a:r>
          </a:p>
          <a:p>
            <a:pPr lvl="1"/>
            <a:r>
              <a:rPr lang="cs-CZ" dirty="0" smtClean="0"/>
              <a:t>a při poskytování školských služeb </a:t>
            </a:r>
          </a:p>
          <a:p>
            <a:r>
              <a:rPr lang="cs-CZ" b="1" dirty="0" smtClean="0"/>
              <a:t>povinny:</a:t>
            </a:r>
          </a:p>
          <a:p>
            <a:pPr lvl="1"/>
            <a:r>
              <a:rPr lang="cs-CZ" b="1" dirty="0" smtClean="0"/>
              <a:t> přihlížet k základním fyziologickým potřebám dětí, žáků a studentů </a:t>
            </a:r>
          </a:p>
          <a:p>
            <a:pPr lvl="1"/>
            <a:r>
              <a:rPr lang="cs-CZ" b="1" dirty="0" smtClean="0"/>
              <a:t>a vytvářet podmínky pro jejich zdravý vývoj </a:t>
            </a:r>
          </a:p>
          <a:p>
            <a:pPr lvl="1"/>
            <a:r>
              <a:rPr lang="cs-CZ" b="1" dirty="0" smtClean="0"/>
              <a:t>a pro předcházení vzniku sociálně patologických jevů.</a:t>
            </a:r>
          </a:p>
          <a:p>
            <a:pPr lvl="1"/>
            <a:endParaRPr lang="cs-CZ" b="1" dirty="0" smtClean="0"/>
          </a:p>
          <a:p>
            <a:r>
              <a:rPr lang="cs-CZ" dirty="0" smtClean="0"/>
              <a:t>Ředitel školy vydává školní řád</a:t>
            </a:r>
          </a:p>
          <a:p>
            <a:pPr lvl="1"/>
            <a:r>
              <a:rPr lang="cs-CZ" dirty="0" smtClean="0"/>
              <a:t>Zveřejní ho na veřejně přístupném místě</a:t>
            </a:r>
          </a:p>
          <a:p>
            <a:pPr lvl="1"/>
            <a:r>
              <a:rPr lang="cs-CZ" dirty="0" smtClean="0"/>
              <a:t>Prokazatelně s ním seznámí žáky</a:t>
            </a:r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13600"/>
            <a:ext cx="10753200" cy="451576"/>
          </a:xfrm>
        </p:spPr>
        <p:txBody>
          <a:bodyPr/>
          <a:lstStyle/>
          <a:p>
            <a:r>
              <a:rPr lang="cs-CZ" dirty="0" smtClean="0"/>
              <a:t>Školský zákon §29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914400"/>
            <a:ext cx="10753200" cy="4917600"/>
          </a:xfrm>
        </p:spPr>
        <p:txBody>
          <a:bodyPr/>
          <a:lstStyle/>
          <a:p>
            <a:r>
              <a:rPr lang="cs-CZ" b="1" dirty="0" smtClean="0"/>
              <a:t>(2)</a:t>
            </a:r>
            <a:r>
              <a:rPr lang="cs-CZ" dirty="0" smtClean="0"/>
              <a:t> Školy a školská zařízení zajišťují bezpečnost a ochranu zdraví dětí, žáků a studentů při:</a:t>
            </a:r>
          </a:p>
          <a:p>
            <a:pPr lvl="1"/>
            <a:r>
              <a:rPr lang="cs-CZ" dirty="0" smtClean="0"/>
              <a:t> vzdělávání </a:t>
            </a:r>
          </a:p>
          <a:p>
            <a:pPr lvl="1"/>
            <a:r>
              <a:rPr lang="cs-CZ" dirty="0" smtClean="0"/>
              <a:t>a s ním přímo souvisejících činnostech </a:t>
            </a:r>
          </a:p>
          <a:p>
            <a:pPr lvl="1"/>
            <a:r>
              <a:rPr lang="cs-CZ" dirty="0" smtClean="0"/>
              <a:t>a při poskytování školských služeb </a:t>
            </a:r>
          </a:p>
          <a:p>
            <a:r>
              <a:rPr lang="cs-CZ" dirty="0" smtClean="0"/>
              <a:t>a poskytují žákům a studentům </a:t>
            </a:r>
            <a:r>
              <a:rPr lang="cs-CZ" b="1" dirty="0" smtClean="0"/>
              <a:t>nezbytné informace </a:t>
            </a:r>
            <a:r>
              <a:rPr lang="cs-CZ" dirty="0" smtClean="0"/>
              <a:t>k zajištění bezpečnosti a ochrany zdraví. </a:t>
            </a:r>
          </a:p>
          <a:p>
            <a:r>
              <a:rPr lang="cs-CZ" dirty="0" smtClean="0"/>
              <a:t>Ministerstvo stanoví vyhláškou opatření k zajištění bezpečnosti a ochrany zdraví dětí, žáků a studentů při vzdělávání ve školách a školských zařízeních a při činnostech s ním souvisejících.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Poučení žáků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Zajistí škola a týká se:</a:t>
            </a:r>
          </a:p>
          <a:p>
            <a:pPr lvl="1"/>
            <a:r>
              <a:rPr lang="cs-CZ" dirty="0" smtClean="0"/>
              <a:t>Poučení o možném ohrožení zdraví a bezpečnosti při všech činnostech, jichž se žáci zúčastní při vzdělávání nebo v přímé souvislosti s ním</a:t>
            </a:r>
          </a:p>
          <a:p>
            <a:r>
              <a:rPr lang="cs-CZ" dirty="0" smtClean="0"/>
              <a:t>Seznámení s konkrétními pokyny, předpisy a zásadami bezpečného chování</a:t>
            </a:r>
          </a:p>
          <a:p>
            <a:r>
              <a:rPr lang="cs-CZ" dirty="0" smtClean="0"/>
              <a:t>Dokladem = záznam poučení včetně přílohy s osnovou obsahu poučení</a:t>
            </a:r>
          </a:p>
          <a:p>
            <a:r>
              <a:rPr lang="cs-CZ" dirty="0" smtClean="0"/>
              <a:t>Nepřítomné žáky je třeba poučit v nejbližším vhodném termínu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 §29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(3)</a:t>
            </a:r>
            <a:r>
              <a:rPr lang="cs-CZ" dirty="0" smtClean="0"/>
              <a:t> Školy a školská zařízení jsou povinny </a:t>
            </a:r>
            <a:r>
              <a:rPr lang="cs-CZ" b="1" dirty="0" smtClean="0"/>
              <a:t>vést evidenci úrazů </a:t>
            </a:r>
            <a:r>
              <a:rPr lang="cs-CZ" dirty="0" smtClean="0"/>
              <a:t>dětí, žáků a studentů, k nimž došlo při činnostech uvedených v odstavci 2, vyhotovit a zaslat záznam o úrazu stanoveným orgánům a institucím. </a:t>
            </a:r>
          </a:p>
          <a:p>
            <a:r>
              <a:rPr lang="cs-CZ" dirty="0" smtClean="0"/>
              <a:t>Ministerstvo stanoví vyhláškou způsob evidence úrazů, hlášení a zasílání záznamu o úrazu, vzor záznamu o úrazu a okruh orgánů a institucí, jimž se záznam o úrazu zasílá.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 evidence úrazů dětí, žáků a studentů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 školy vést úrazy vzniklé v průběhu vzdělávání</a:t>
            </a:r>
          </a:p>
          <a:p>
            <a:r>
              <a:rPr lang="cs-CZ" dirty="0" smtClean="0"/>
              <a:t>Vnitřní směrnice zpracovaná ředitelem školy</a:t>
            </a:r>
          </a:p>
          <a:p>
            <a:pPr lvl="1"/>
            <a:r>
              <a:rPr lang="cs-CZ" dirty="0" smtClean="0"/>
              <a:t>Způsob evidence úrazů</a:t>
            </a:r>
          </a:p>
          <a:p>
            <a:pPr lvl="1"/>
            <a:r>
              <a:rPr lang="cs-CZ" dirty="0" smtClean="0"/>
              <a:t>Hlášení</a:t>
            </a:r>
          </a:p>
          <a:p>
            <a:pPr lvl="1"/>
            <a:r>
              <a:rPr lang="cs-CZ" dirty="0" smtClean="0"/>
              <a:t>Zasílání záznamu o úrazu stanoveným institucím</a:t>
            </a:r>
          </a:p>
          <a:p>
            <a:r>
              <a:rPr lang="cs-CZ" dirty="0" smtClean="0"/>
              <a:t>Kniha úrazů</a:t>
            </a:r>
          </a:p>
          <a:p>
            <a:pPr lvl="1"/>
            <a:r>
              <a:rPr lang="cs-CZ" dirty="0" smtClean="0"/>
              <a:t>Obsahuje záznamy o úrazech, jde-li o: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Úraz s důsledkem nepřítomnosti žáky ve škole delší než 1 den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Smrtelný úraz/poškození zdraví jež způsobilo smrt nebo na jehož následky žák zemřel nejpozději do 1 roku od vzniku úrazu</a:t>
            </a:r>
          </a:p>
          <a:p>
            <a:pPr marL="529200" indent="-457200"/>
            <a:r>
              <a:rPr lang="cs-CZ" dirty="0" smtClean="0"/>
              <a:t>Kontroluje Česká školní inspekce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Zákoník práce §101, §102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BOZP: Předcházení ohrožení života a zdraví při práci</a:t>
            </a:r>
          </a:p>
          <a:p>
            <a:r>
              <a:rPr lang="cs-CZ" dirty="0" smtClean="0"/>
              <a:t>Povinnost zajistit BOZP s ohledem na rizika možného ohrožení života a zdraví, která se týkají výkonu práce</a:t>
            </a:r>
          </a:p>
          <a:p>
            <a:r>
              <a:rPr lang="cs-CZ" dirty="0" smtClean="0"/>
              <a:t>vytvářet bezpečné a zdraví neohrožující pracovní prostředí a pracovní podmínky </a:t>
            </a:r>
            <a:r>
              <a:rPr lang="cs-CZ" b="1" dirty="0" smtClean="0"/>
              <a:t>vhodnou organizací BOZP </a:t>
            </a:r>
            <a:r>
              <a:rPr lang="cs-CZ" dirty="0" smtClean="0"/>
              <a:t>a </a:t>
            </a:r>
            <a:r>
              <a:rPr lang="cs-CZ" b="1" dirty="0" smtClean="0"/>
              <a:t>přijímáním opatření k předcházení rizikům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251</TotalTime>
  <Words>1275</Words>
  <Application>Microsoft Office PowerPoint</Application>
  <PresentationFormat>Vlastní</PresentationFormat>
  <Paragraphs>259</Paragraphs>
  <Slides>29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prezentace-edu-cz</vt:lpstr>
      <vt:lpstr>Bezpečnost a ochrana zdraví při práci BOZP</vt:lpstr>
      <vt:lpstr>BOZP ve školství</vt:lpstr>
      <vt:lpstr>Prevence rizik</vt:lpstr>
      <vt:lpstr>Školský zákon §29</vt:lpstr>
      <vt:lpstr>Školský zákon §29</vt:lpstr>
      <vt:lpstr>Poučení žáků</vt:lpstr>
      <vt:lpstr>Školský zákon §29</vt:lpstr>
      <vt:lpstr>Vedení evidence úrazů dětí, žáků a studentů</vt:lpstr>
      <vt:lpstr>Zákoník práce §101, §102</vt:lpstr>
      <vt:lpstr>Zákoník práce §349</vt:lpstr>
      <vt:lpstr>Stanovení konkrétních opatření</vt:lpstr>
      <vt:lpstr>BOZP v ŠVP</vt:lpstr>
      <vt:lpstr>Dokumentaci k zajištění BOZP, kterou je ředitel školy povinen vést, tvoří zejména:  </vt:lpstr>
      <vt:lpstr>Snímek 14</vt:lpstr>
      <vt:lpstr>Výkon dozoru</vt:lpstr>
      <vt:lpstr>Dohled nad žáky</vt:lpstr>
      <vt:lpstr>Analýza identifikovaných rizik</vt:lpstr>
      <vt:lpstr>Fyziologické zvláštnosti práce mladistvých </vt:lpstr>
      <vt:lpstr>Činitelé ohrožující zdraví při práci  </vt:lpstr>
      <vt:lpstr>Faktory ovlivňující bezpečnost práce u pracovníka </vt:lpstr>
      <vt:lpstr>Faktory ovlivňující bezpečnost práce v pracovním prostředí </vt:lpstr>
      <vt:lpstr>Stav pracovního prostředí z hlediska bezpečnosti práce zlepšujeme:  </vt:lpstr>
      <vt:lpstr>Faktory ovlivňující bezpečnost práce při organizaci práce </vt:lpstr>
      <vt:lpstr>Při vytváření pracovních podmínek z hlediska bezpečnosti práce se zaměřujeme na následující:  </vt:lpstr>
      <vt:lpstr>Cíle výchovy k bezpečné práci</vt:lpstr>
      <vt:lpstr>Příklady cílů výchovy k bezpečné práci</vt:lpstr>
      <vt:lpstr>Postupy a metody k zajištění BOZP v praktickém vyučování</vt:lpstr>
      <vt:lpstr>Instruktáže/poučení v průběhu vzdělávání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29</cp:revision>
  <cp:lastPrinted>1601-01-01T00:00:00Z</cp:lastPrinted>
  <dcterms:created xsi:type="dcterms:W3CDTF">2019-06-11T20:19:30Z</dcterms:created>
  <dcterms:modified xsi:type="dcterms:W3CDTF">2020-09-16T11:16:39Z</dcterms:modified>
</cp:coreProperties>
</file>