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881" y="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výuky praktického vyučování a odborného výcviku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Odpovědi na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Jaký je cíl vyučovacího dne?</a:t>
            </a:r>
          </a:p>
          <a:p>
            <a:r>
              <a:rPr lang="cs-CZ" sz="2400" dirty="0" smtClean="0"/>
              <a:t>Jak budu žáky motivovat?</a:t>
            </a:r>
          </a:p>
          <a:p>
            <a:r>
              <a:rPr lang="cs-CZ" sz="2400" dirty="0" smtClean="0"/>
              <a:t>Jak budu žáky aktivizovat?</a:t>
            </a:r>
          </a:p>
          <a:p>
            <a:r>
              <a:rPr lang="cs-CZ" sz="2400" dirty="0" smtClean="0"/>
              <a:t>Jak mohu učivo i průběh výuky výchovně využít?</a:t>
            </a:r>
          </a:p>
          <a:p>
            <a:r>
              <a:rPr lang="cs-CZ" sz="2400" dirty="0" smtClean="0"/>
              <a:t>Co bude pro žáky nejobtížnější?</a:t>
            </a:r>
          </a:p>
          <a:p>
            <a:r>
              <a:rPr lang="cs-CZ" sz="2400" dirty="0" smtClean="0"/>
              <a:t>Jaký typ vyučovacího dne zvolím?</a:t>
            </a:r>
          </a:p>
          <a:p>
            <a:r>
              <a:rPr lang="cs-CZ" sz="2400" dirty="0" smtClean="0"/>
              <a:t>Kolik času budu věnovat jednotlivým částem učebního dne?</a:t>
            </a:r>
          </a:p>
          <a:p>
            <a:r>
              <a:rPr lang="cs-CZ" sz="2400" dirty="0" smtClean="0"/>
              <a:t>Jak budu hodnotit dosažené výsledky?</a:t>
            </a:r>
          </a:p>
        </p:txBody>
      </p:sp>
    </p:spTree>
    <p:extLst>
      <p:ext uri="{BB962C8B-B14F-4D97-AF65-F5344CB8AC3E}">
        <p14:creationId xmlns:p14="http://schemas.microsoft.com/office/powerpoint/2010/main" val="324847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struktura písemné přípravy v OV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250884"/>
            <a:ext cx="10753200" cy="4139998"/>
          </a:xfrm>
        </p:spPr>
        <p:txBody>
          <a:bodyPr/>
          <a:lstStyle/>
          <a:p>
            <a:r>
              <a:rPr lang="cs-CZ" sz="2400" dirty="0" smtClean="0"/>
              <a:t>Identifikační údaje</a:t>
            </a:r>
          </a:p>
          <a:p>
            <a:pPr lvl="1"/>
            <a:r>
              <a:rPr lang="cs-CZ" sz="1800" dirty="0" smtClean="0"/>
              <a:t>Obor, ročník, skupina, počet žáků ve skupině</a:t>
            </a:r>
          </a:p>
          <a:p>
            <a:pPr lvl="1"/>
            <a:r>
              <a:rPr lang="cs-CZ" sz="1800" dirty="0" smtClean="0"/>
              <a:t>Pořadové číslo učebního dne, datum</a:t>
            </a:r>
          </a:p>
          <a:p>
            <a:r>
              <a:rPr lang="cs-CZ" sz="2400" dirty="0" smtClean="0"/>
              <a:t>Téma dne</a:t>
            </a:r>
          </a:p>
          <a:p>
            <a:r>
              <a:rPr lang="cs-CZ" sz="2400" dirty="0" smtClean="0"/>
              <a:t>Vzdělávací cíl</a:t>
            </a:r>
          </a:p>
          <a:p>
            <a:r>
              <a:rPr lang="cs-CZ" sz="2400" dirty="0" smtClean="0"/>
              <a:t>Materiální zajištění</a:t>
            </a:r>
          </a:p>
          <a:p>
            <a:r>
              <a:rPr lang="cs-CZ" sz="2400" dirty="0" smtClean="0"/>
              <a:t>Časový harmonogram</a:t>
            </a:r>
          </a:p>
          <a:p>
            <a:pPr lvl="1"/>
            <a:r>
              <a:rPr lang="cs-CZ" sz="1800" dirty="0" smtClean="0"/>
              <a:t>Úvodní část: zahájení, cíle, opakování, motivace, mezipředmětové vztahy</a:t>
            </a:r>
          </a:p>
          <a:p>
            <a:pPr lvl="1"/>
            <a:r>
              <a:rPr lang="cs-CZ" sz="1800" dirty="0" smtClean="0"/>
              <a:t>Pracovní část: nácvik, procvičování, vlastní práce</a:t>
            </a:r>
          </a:p>
          <a:p>
            <a:pPr lvl="1"/>
            <a:r>
              <a:rPr lang="cs-CZ" sz="1800" dirty="0" smtClean="0"/>
              <a:t>Závěrečná část: prověřování, hodnocení, zápis do deníků, úklid, kontrola pracoviště, hygiena žáků, ukončení</a:t>
            </a:r>
          </a:p>
          <a:p>
            <a:r>
              <a:rPr lang="cs-CZ" sz="2400" dirty="0" smtClean="0"/>
              <a:t>Kontrolní otázky, zadání DÚ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409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 = pedagogický manažer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Plánuje, organizuje, vede, kontroluje své výchovně-vzdělávací činnosti</a:t>
            </a:r>
          </a:p>
          <a:p>
            <a:r>
              <a:rPr lang="cs-CZ" dirty="0" smtClean="0"/>
              <a:t>Předpoklad racionálního a efektivního řízení vzdělávacího procesu</a:t>
            </a:r>
          </a:p>
          <a:p>
            <a:r>
              <a:rPr lang="cs-CZ" b="1" dirty="0" smtClean="0"/>
              <a:t>Příprava na výuku = nezbytná součást výchovně vzdělávací práce každého učitele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výuku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 ani forma nejsou právně upraveny</a:t>
            </a:r>
          </a:p>
          <a:p>
            <a:pPr lvl="1"/>
            <a:r>
              <a:rPr lang="cs-CZ" dirty="0" smtClean="0"/>
              <a:t>Vedení školy je může konkretizovat</a:t>
            </a:r>
          </a:p>
          <a:p>
            <a:r>
              <a:rPr lang="cs-CZ" dirty="0" smtClean="0"/>
              <a:t>Snazší orientace a přehlednost ve výuce pro učitele</a:t>
            </a:r>
          </a:p>
          <a:p>
            <a:r>
              <a:rPr lang="cs-CZ" dirty="0" smtClean="0"/>
              <a:t>Základ pro budoucí vyučování</a:t>
            </a:r>
          </a:p>
          <a:p>
            <a:pPr lvl="1"/>
            <a:r>
              <a:rPr lang="cs-CZ" dirty="0" smtClean="0"/>
              <a:t>K přípravě se učitel vrací, doplňuje, upravuje, mění ji</a:t>
            </a:r>
          </a:p>
          <a:p>
            <a:r>
              <a:rPr lang="cs-CZ" dirty="0" smtClean="0"/>
              <a:t>Dvoufázová příprava:</a:t>
            </a:r>
          </a:p>
          <a:p>
            <a:pPr lvl="1"/>
            <a:r>
              <a:rPr lang="cs-CZ" dirty="0" smtClean="0"/>
              <a:t>Perspektivní</a:t>
            </a:r>
          </a:p>
          <a:p>
            <a:pPr lvl="1"/>
            <a:r>
              <a:rPr lang="cs-CZ" smtClean="0"/>
              <a:t>Aktuální</a:t>
            </a:r>
          </a:p>
          <a:p>
            <a:pPr lvl="1">
              <a:buNone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Perspektivní (dlouhodobá) příprava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5908" y="1264669"/>
            <a:ext cx="10753200" cy="4139998"/>
          </a:xfrm>
        </p:spPr>
        <p:txBody>
          <a:bodyPr/>
          <a:lstStyle/>
          <a:p>
            <a:r>
              <a:rPr lang="cs-CZ" dirty="0" smtClean="0"/>
              <a:t>Vypracování tematického plánu (1/2 roku, 1 rok)</a:t>
            </a:r>
          </a:p>
          <a:p>
            <a:pPr lvl="1"/>
            <a:r>
              <a:rPr lang="cs-CZ" dirty="0" smtClean="0"/>
              <a:t>Rozdělení učiva do odpovídajících časových úseků</a:t>
            </a:r>
          </a:p>
          <a:p>
            <a:pPr lvl="1"/>
            <a:r>
              <a:rPr lang="cs-CZ" dirty="0" smtClean="0"/>
              <a:t>Základní (vzdělávací cíle) x rozšiřující učivo</a:t>
            </a:r>
          </a:p>
          <a:p>
            <a:r>
              <a:rPr lang="cs-CZ" dirty="0" smtClean="0"/>
              <a:t>Přehledný postup výuky</a:t>
            </a:r>
          </a:p>
          <a:p>
            <a:r>
              <a:rPr lang="cs-CZ" dirty="0" smtClean="0"/>
              <a:t>Zajištění vhodných prostředků a materiálů</a:t>
            </a:r>
          </a:p>
          <a:p>
            <a:r>
              <a:rPr lang="cs-CZ" dirty="0" smtClean="0"/>
              <a:t>Zařazení doplňkových činností (exkurze)</a:t>
            </a:r>
          </a:p>
          <a:p>
            <a:r>
              <a:rPr lang="cs-CZ" dirty="0" smtClean="0"/>
              <a:t>Koordinace teorie a praxe</a:t>
            </a:r>
          </a:p>
          <a:p>
            <a:r>
              <a:rPr lang="cs-CZ" dirty="0" smtClean="0"/>
              <a:t>Zařazení vhodných výukových prací</a:t>
            </a:r>
          </a:p>
          <a:p>
            <a:r>
              <a:rPr lang="cs-CZ" dirty="0" smtClean="0"/>
              <a:t>Časem optimální rozvržení učiva včetně vhodných učebních úloh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808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 pro zpracování perspektivní přípravy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022840"/>
            <a:ext cx="10753200" cy="4139998"/>
          </a:xfrm>
        </p:spPr>
        <p:txBody>
          <a:bodyPr/>
          <a:lstStyle/>
          <a:p>
            <a:r>
              <a:rPr lang="cs-CZ" dirty="0" smtClean="0"/>
              <a:t>ŠVP</a:t>
            </a:r>
          </a:p>
          <a:p>
            <a:pPr lvl="1"/>
            <a:r>
              <a:rPr lang="cs-CZ" dirty="0" smtClean="0"/>
              <a:t>Obsah OV, osnovy, profil absolventa, kompetence</a:t>
            </a:r>
          </a:p>
          <a:p>
            <a:r>
              <a:rPr lang="cs-CZ" dirty="0" smtClean="0"/>
              <a:t>Posouzení mezipředmětových vztahů</a:t>
            </a:r>
          </a:p>
          <a:p>
            <a:r>
              <a:rPr lang="cs-CZ" dirty="0" smtClean="0"/>
              <a:t>Koordinace a návaznost obsahu jednotlivých předmětů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24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(bezprostřední) příprava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perspektivní (z tematického plánu)</a:t>
            </a:r>
          </a:p>
          <a:p>
            <a:r>
              <a:rPr lang="cs-CZ" dirty="0" smtClean="0"/>
              <a:t>Odstranění improvizace a náhodnosti z výuky</a:t>
            </a:r>
          </a:p>
          <a:p>
            <a:r>
              <a:rPr lang="cs-CZ" dirty="0" smtClean="0"/>
              <a:t>Pracovní plán, jak bude výuka probíhat</a:t>
            </a:r>
          </a:p>
          <a:p>
            <a:r>
              <a:rPr lang="cs-CZ" dirty="0" smtClean="0"/>
              <a:t>Zahrnuje přípravu:</a:t>
            </a:r>
          </a:p>
          <a:p>
            <a:pPr lvl="1"/>
            <a:r>
              <a:rPr lang="cs-CZ" dirty="0" smtClean="0"/>
              <a:t>Věcnou</a:t>
            </a:r>
          </a:p>
          <a:p>
            <a:pPr lvl="1"/>
            <a:r>
              <a:rPr lang="cs-CZ" dirty="0" smtClean="0"/>
              <a:t>Metodickou</a:t>
            </a:r>
          </a:p>
          <a:p>
            <a:pPr lvl="1"/>
            <a:r>
              <a:rPr lang="cs-CZ" dirty="0" smtClean="0"/>
              <a:t>Materiální</a:t>
            </a:r>
          </a:p>
          <a:p>
            <a:r>
              <a:rPr lang="cs-CZ" dirty="0" smtClean="0"/>
              <a:t>Důležitá je zpětná analýza a vyhodnocení přípravy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362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příprava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vyučovacího cíle</a:t>
            </a:r>
          </a:p>
          <a:p>
            <a:r>
              <a:rPr lang="cs-CZ" dirty="0" smtClean="0"/>
              <a:t>Výběr obsahu, dávky učiva včetně odborné aktualizace</a:t>
            </a:r>
          </a:p>
          <a:p>
            <a:r>
              <a:rPr lang="cs-CZ" dirty="0" smtClean="0"/>
              <a:t>Samostatná činnost učitele:</a:t>
            </a:r>
          </a:p>
          <a:p>
            <a:pPr lvl="1"/>
            <a:r>
              <a:rPr lang="cs-CZ" dirty="0" smtClean="0"/>
              <a:t>Prostudování učebnice OV, učebnice odborných teoretických předmětů, technických příruček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632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Metodická příprava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Příprava celého průběhu učebního dne</a:t>
            </a:r>
          </a:p>
          <a:p>
            <a:pPr marL="72000" indent="0">
              <a:buNone/>
            </a:pPr>
            <a:endParaRPr lang="cs-CZ" dirty="0" smtClean="0"/>
          </a:p>
          <a:p>
            <a:r>
              <a:rPr lang="cs-CZ" dirty="0" smtClean="0"/>
              <a:t>Místo výuky</a:t>
            </a:r>
          </a:p>
          <a:p>
            <a:r>
              <a:rPr lang="cs-CZ" dirty="0" smtClean="0"/>
              <a:t>Výukové metody</a:t>
            </a:r>
          </a:p>
          <a:p>
            <a:r>
              <a:rPr lang="cs-CZ" dirty="0" smtClean="0"/>
              <a:t>Organizační formy</a:t>
            </a:r>
          </a:p>
          <a:p>
            <a:r>
              <a:rPr lang="cs-CZ" dirty="0" smtClean="0"/>
              <a:t>Domácí úkoly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308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Materiální příprava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Materiál</a:t>
            </a:r>
          </a:p>
          <a:p>
            <a:pPr lvl="1"/>
            <a:r>
              <a:rPr lang="cs-CZ" dirty="0" smtClean="0"/>
              <a:t>Nadbytečné množství (žáci se učí, mohou materiál poškodit a následně by nemohli vyrobit kvalitní výrobek)</a:t>
            </a:r>
          </a:p>
          <a:p>
            <a:r>
              <a:rPr lang="cs-CZ" dirty="0" smtClean="0"/>
              <a:t>Potřebné nářadí a pomůcky</a:t>
            </a:r>
          </a:p>
          <a:p>
            <a:pPr lvl="1"/>
            <a:r>
              <a:rPr lang="cs-CZ" dirty="0" smtClean="0"/>
              <a:t>Překontrolovat, doplnit, ošetřit, obnovit ostří</a:t>
            </a:r>
          </a:p>
          <a:p>
            <a:r>
              <a:rPr lang="cs-CZ" dirty="0" smtClean="0"/>
              <a:t>Stroje a zařízení</a:t>
            </a:r>
          </a:p>
          <a:p>
            <a:pPr lvl="1"/>
            <a:r>
              <a:rPr lang="cs-CZ" dirty="0" smtClean="0"/>
              <a:t>Zkontrolovat, seřídit, odstranit závady a zprovoznit tak, aby stroje a zařízení zůstaly funkční</a:t>
            </a:r>
          </a:p>
          <a:p>
            <a:r>
              <a:rPr lang="cs-CZ" dirty="0" smtClean="0"/>
              <a:t>Výkresová dokumentace</a:t>
            </a:r>
          </a:p>
          <a:p>
            <a:pPr lvl="1"/>
            <a:r>
              <a:rPr lang="cs-CZ" dirty="0" smtClean="0"/>
              <a:t>Technické obory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1526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86</TotalTime>
  <Words>529</Words>
  <Application>Microsoft Office PowerPoint</Application>
  <PresentationFormat>Širokoúhlá obrazovka</PresentationFormat>
  <Paragraphs>103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prezentace-edu-cz</vt:lpstr>
      <vt:lpstr>Příprava výuky praktického vyučování a odborného výcviku</vt:lpstr>
      <vt:lpstr>Učitel = pedagogický manažer</vt:lpstr>
      <vt:lpstr>Příprava na výuku</vt:lpstr>
      <vt:lpstr>Perspektivní (dlouhodobá) příprava</vt:lpstr>
      <vt:lpstr>Východiska pro zpracování perspektivní přípravy</vt:lpstr>
      <vt:lpstr>Aktuální (bezprostřední) příprava</vt:lpstr>
      <vt:lpstr>Věcná příprava</vt:lpstr>
      <vt:lpstr>Metodická příprava</vt:lpstr>
      <vt:lpstr>Materiální příprava</vt:lpstr>
      <vt:lpstr>Odpovědi na otázky</vt:lpstr>
      <vt:lpstr>Možná struktura písemné přípravy v 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Lektor</cp:lastModifiedBy>
  <cp:revision>13</cp:revision>
  <cp:lastPrinted>1601-01-01T00:00:00Z</cp:lastPrinted>
  <dcterms:created xsi:type="dcterms:W3CDTF">2019-06-11T20:19:30Z</dcterms:created>
  <dcterms:modified xsi:type="dcterms:W3CDTF">2019-10-09T17:57:00Z</dcterms:modified>
</cp:coreProperties>
</file>