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1"/>
  </p:notesMasterIdLst>
  <p:handoutMasterIdLst>
    <p:handoutMasterId r:id="rId4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92" r:id="rId25"/>
    <p:sldId id="293" r:id="rId26"/>
    <p:sldId id="294"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316" autoAdjust="0"/>
    <p:restoredTop sz="69310" autoAdjust="0"/>
  </p:normalViewPr>
  <p:slideViewPr>
    <p:cSldViewPr snapToGrid="0">
      <p:cViewPr varScale="1">
        <p:scale>
          <a:sx n="79" d="100"/>
          <a:sy n="79" d="100"/>
        </p:scale>
        <p:origin x="-1548" y="-9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Někdo se učí všechno</a:t>
            </a:r>
            <a:r>
              <a:rPr lang="cs-CZ" baseline="0" dirty="0" smtClean="0"/>
              <a:t> nazpaměť ale nerozumí tomu.</a:t>
            </a:r>
          </a:p>
          <a:p>
            <a:r>
              <a:rPr lang="cs-CZ" baseline="0" dirty="0" smtClean="0"/>
              <a:t>Další se snaží porozumět, rozlišit podstatné od nepodstatného.</a:t>
            </a:r>
          </a:p>
          <a:p>
            <a:r>
              <a:rPr lang="cs-CZ" baseline="0" dirty="0" smtClean="0"/>
              <a:t>Další hledá význam pro praxi.</a:t>
            </a:r>
          </a:p>
          <a:p>
            <a:r>
              <a:rPr lang="cs-CZ" baseline="0" dirty="0" smtClean="0"/>
              <a:t>Jeden se učí tak, že si čte učební text potichu, jiný nahlas, někdo si dělá poznámky, jiný ne. Někdo potřebuje klid, jiný si pouští hudbu. Někdo sedí, jiný chodí. Někdo se učí sám, jiný se spolužákem.</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a:p>
        </p:txBody>
      </p:sp>
    </p:spTree>
    <p:extLst>
      <p:ext uri="{BB962C8B-B14F-4D97-AF65-F5344CB8AC3E}">
        <p14:creationId xmlns="" xmlns:p14="http://schemas.microsoft.com/office/powerpoint/2010/main" val="1680419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Povolání: psycholog, učitel, vychovatel, prodavač, terapeut</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35</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Povolání: podnikatel, terapeut</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36</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Povolání: ekolog, zoolog, botanik, ochránce přírody, lesník, chovatel zvířat</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37</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Styl učení můžeme diagnostikovat a měnit.</a:t>
            </a:r>
          </a:p>
          <a:p>
            <a:r>
              <a:rPr lang="cs-CZ" dirty="0" smtClean="0"/>
              <a:t>Měnit ho ale není snadné.</a:t>
            </a:r>
          </a:p>
          <a:p>
            <a:r>
              <a:rPr lang="cs-CZ" dirty="0" smtClean="0"/>
              <a:t>Může ho měnit jedinec sám nebo s pomocí sociálního okolí (učitel, spolužáci, rodina, …)</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extLst>
      <p:ext uri="{BB962C8B-B14F-4D97-AF65-F5344CB8AC3E}">
        <p14:creationId xmlns="" xmlns:p14="http://schemas.microsoft.com/office/powerpoint/2010/main" val="3992444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Rozdělení, druhy učebních stylů</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extLst>
      <p:ext uri="{BB962C8B-B14F-4D97-AF65-F5344CB8AC3E}">
        <p14:creationId xmlns="" xmlns:p14="http://schemas.microsoft.com/office/powerpoint/2010/main" val="2007009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Tx/>
              <a:buChar char="-"/>
            </a:pPr>
            <a:r>
              <a:rPr lang="cs-CZ" dirty="0" smtClean="0"/>
              <a:t>Učení prostřednictvím pojmových map není efektivní pro žáky kteří nemají vizuálně-neverbální styl učení</a:t>
            </a:r>
          </a:p>
          <a:p>
            <a:pPr>
              <a:buFontTx/>
              <a:buChar char="-"/>
            </a:pPr>
            <a:r>
              <a:rPr lang="cs-CZ" dirty="0" smtClean="0"/>
              <a:t>Učení se mnemotechnicky není efektivní pokud</a:t>
            </a:r>
            <a:r>
              <a:rPr lang="cs-CZ" baseline="0" dirty="0" smtClean="0"/>
              <a:t> nejsme vizuálně verbální</a:t>
            </a:r>
          </a:p>
          <a:p>
            <a:pPr>
              <a:buFontTx/>
              <a:buChar cha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23</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Povolání: novinář, básník, spisovatel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30</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Povolání: vědec, matematik, programátor</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31</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Povolání: konstruktér, architekt, navigátor,</a:t>
            </a:r>
            <a:r>
              <a:rPr lang="cs-CZ" baseline="0" dirty="0" smtClean="0"/>
              <a:t> sochař, malíř</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32</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Povolání: sportovec, tanečník, řemeslník, chirurg</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33</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Povolání: hudebník, skladatel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34</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B86CC774-E8F2-443B-8104-C23B78C58899}"/>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14000" y="414000"/>
            <a:ext cx="1531624" cy="1056821"/>
          </a:xfrm>
          <a:prstGeom prst="rect">
            <a:avLst/>
          </a:prstGeom>
        </p:spPr>
      </p:pic>
    </p:spTree>
    <p:extLst>
      <p:ext uri="{BB962C8B-B14F-4D97-AF65-F5344CB8AC3E}">
        <p14:creationId xmlns="" xmlns:p14="http://schemas.microsoft.com/office/powerpoint/2010/main" val="935384140"/>
      </p:ext>
    </p:extLst>
  </p:cSld>
  <p:clrMapOvr>
    <a:masterClrMapping/>
  </p:clrMapOvr>
  <p:hf hdr="0" dt="0"/>
  <p:extLst mod="1">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 xmlns:a16="http://schemas.microsoft.com/office/drawing/2014/main" id="{9A9B9871-9EBA-4393-84B7-3D9DDE1A65A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 xmlns:a16="http://schemas.microsoft.com/office/drawing/2014/main" id="{AD3B27E1-04C4-44E6-8DD2-879D33954A3B}"/>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 xmlns:a16="http://schemas.microsoft.com/office/drawing/2014/main" id="{4B067BC3-E77A-4F93-8E39-6559029C6D8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79872" y="6053204"/>
            <a:ext cx="855744" cy="590464"/>
          </a:xfrm>
          <a:prstGeom prst="rect">
            <a:avLst/>
          </a:prstGeom>
        </p:spPr>
      </p:pic>
    </p:spTree>
    <p:extLst>
      <p:ext uri="{BB962C8B-B14F-4D97-AF65-F5344CB8AC3E}">
        <p14:creationId xmlns=""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 xmlns:a16="http://schemas.microsoft.com/office/drawing/2014/main" id="{1A0BEB84-E013-4810-A1F4-DBB607A8B75D}"/>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 xmlns:a16="http://schemas.microsoft.com/office/drawing/2014/main"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 xmlns:a16="http://schemas.microsoft.com/office/drawing/2014/main"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391DB9A3-3792-41D4-AB78-F1910E62BE53}"/>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1691229579"/>
      </p:ext>
    </p:extLst>
  </p:cSld>
  <p:clrMapOvr>
    <a:masterClrMapping/>
  </p:clrMapOvr>
  <p:hf hdr="0" dt="0"/>
  <p:extLst mod="1">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A3E27AE8-8344-46DF-95A1-57C7ED3DEAD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14000" y="414000"/>
            <a:ext cx="1520782" cy="1049340"/>
          </a:xfrm>
          <a:prstGeom prst="rect">
            <a:avLst/>
          </a:prstGeom>
        </p:spPr>
      </p:pic>
    </p:spTree>
    <p:extLst>
      <p:ext uri="{BB962C8B-B14F-4D97-AF65-F5344CB8AC3E}">
        <p14:creationId xmlns="" xmlns:p14="http://schemas.microsoft.com/office/powerpoint/2010/main" val="39481167"/>
      </p:ext>
    </p:extLst>
  </p:cSld>
  <p:clrMapOvr>
    <a:masterClrMapping/>
  </p:clrMapOvr>
  <p:hf hdr="0" dt="0"/>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9" name="Obrázek 8">
            <a:extLst>
              <a:ext uri="{FF2B5EF4-FFF2-40B4-BE49-F238E27FC236}">
                <a16:creationId xmlns="" xmlns:a16="http://schemas.microsoft.com/office/drawing/2014/main" id="{21103F4D-0D61-472A-BAFF-19EFE6D636E6}"/>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 xmlns:a16="http://schemas.microsoft.com/office/drawing/2014/main" id="{3AB41CB1-F6A4-458D-85DF-FC3E8229711D}"/>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3317168426"/>
      </p:ext>
    </p:extLst>
  </p:cSld>
  <p:clrMapOvr>
    <a:masterClrMapping/>
  </p:clrMapOvr>
  <p:hf hdr="0" dt="0"/>
  <p:extLst mod="1">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53D9C202-1E0C-49A0-BD44-0FABFFADA120}"/>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966739591"/>
      </p:ext>
    </p:extLst>
  </p:cSld>
  <p:clrMapOvr>
    <a:masterClrMapping/>
  </p:clrMapOvr>
  <p:hf hdr="0" dt="0"/>
  <p:extLst mod="1">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 xmlns:a16="http://schemas.microsoft.com/office/drawing/2014/main" id="{C8521D5E-C1D4-49AD-9477-8C693D759072}"/>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713741071"/>
      </p:ext>
    </p:extLst>
  </p:cSld>
  <p:clrMapOvr>
    <a:masterClrMapping/>
  </p:clrMapOvr>
  <p:hf hdr="0" dt="0"/>
  <p:extLst mod="1">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 xmlns:a16="http://schemas.microsoft.com/office/drawing/2014/main" id="{5C946900-B034-4346-94F7-4849AECA0E42}"/>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117383761"/>
      </p:ext>
    </p:extLst>
  </p:cSld>
  <p:clrMapOvr>
    <a:masterClrMapping/>
  </p:clrMapOvr>
  <p:hf hdr="0" dt="0"/>
  <p:extLst mod="1">
    <p:ext uri="{DCECCB84-F9BA-43D5-87BE-67443E8EF086}">
      <p15:sldGuideLst xmlns=""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 xmlns:a16="http://schemas.microsoft.com/office/drawing/2014/main" id="{01ECF861-1DA0-4682-8B9C-824D21236440}"/>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34975528"/>
      </p:ext>
    </p:extLst>
  </p:cSld>
  <p:clrMapOvr>
    <a:masterClrMapping/>
  </p:clrMapOvr>
  <p:hf hdr="0" dt="0"/>
  <p:extLst mod="1">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Osobnost žáka</a:t>
            </a:r>
            <a:endParaRPr lang="cs-CZ" dirty="0"/>
          </a:p>
        </p:txBody>
      </p:sp>
      <p:sp>
        <p:nvSpPr>
          <p:cNvPr id="5" name="Podnadpis 4"/>
          <p:cNvSpPr>
            <a:spLocks noGrp="1"/>
          </p:cNvSpPr>
          <p:nvPr>
            <p:ph type="subTitle" idx="1"/>
          </p:nvPr>
        </p:nvSpPr>
        <p:spPr/>
        <p:txBody>
          <a:bodyPr/>
          <a:lstStyle/>
          <a:p>
            <a:r>
              <a:rPr lang="cs-CZ" dirty="0" smtClean="0"/>
              <a:t>Ing. Nikola Straková</a:t>
            </a:r>
            <a:endParaRPr lang="cs-CZ" dirty="0"/>
          </a:p>
        </p:txBody>
      </p:sp>
    </p:spTree>
    <p:extLst>
      <p:ext uri="{BB962C8B-B14F-4D97-AF65-F5344CB8AC3E}">
        <p14:creationId xmlns="" xmlns:p14="http://schemas.microsoft.com/office/powerpoint/2010/main" val="3252293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sp>
        <p:nvSpPr>
          <p:cNvPr id="4" name="Zástupný symbol pro obsah 3"/>
          <p:cNvSpPr>
            <a:spLocks noGrp="1"/>
          </p:cNvSpPr>
          <p:nvPr>
            <p:ph idx="1"/>
          </p:nvPr>
        </p:nvSpPr>
        <p:spPr/>
        <p:txBody>
          <a:bodyPr/>
          <a:lstStyle/>
          <a:p>
            <a:pPr>
              <a:buNone/>
            </a:pPr>
            <a:r>
              <a:rPr lang="cs-CZ" b="1" dirty="0" smtClean="0"/>
              <a:t>Efektivní způsoby učení se</a:t>
            </a:r>
          </a:p>
          <a:p>
            <a:r>
              <a:rPr lang="cs-CZ" dirty="0" smtClean="0"/>
              <a:t>Zaznamenávání učivo v podobě schémat, pojmových map, obrázků, diagramů, …</a:t>
            </a:r>
          </a:p>
          <a:p>
            <a:r>
              <a:rPr lang="cs-CZ" dirty="0" smtClean="0"/>
              <a:t>Slova nahrazovat symboly, grafickými značkami, barevně odlišovat části učiva, ilustrovat, </a:t>
            </a:r>
            <a:r>
              <a:rPr lang="cs-CZ" dirty="0" err="1" smtClean="0"/>
              <a:t>vizualizovat</a:t>
            </a:r>
            <a:endParaRPr lang="cs-CZ" dirty="0" smtClean="0"/>
          </a:p>
          <a:p>
            <a:r>
              <a:rPr lang="cs-CZ" dirty="0" smtClean="0"/>
              <a:t>Používat učební karty (A5, důležité věci včetně ilustrací a obrázků)</a:t>
            </a:r>
          </a:p>
          <a:p>
            <a:r>
              <a:rPr lang="cs-CZ" dirty="0" smtClean="0"/>
              <a:t>Používat počítače</a:t>
            </a:r>
          </a:p>
          <a:p>
            <a:r>
              <a:rPr lang="cs-CZ" dirty="0" smtClean="0"/>
              <a:t>Tiché prostředí, bez hluku a řeči s využitím multimédií</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11</a:t>
            </a:fld>
            <a:endParaRPr lang="cs-CZ" altLang="cs-CZ" dirty="0"/>
          </a:p>
        </p:txBody>
      </p:sp>
      <p:sp>
        <p:nvSpPr>
          <p:cNvPr id="4" name="Zástupný symbol pro obsah 3"/>
          <p:cNvSpPr>
            <a:spLocks noGrp="1"/>
          </p:cNvSpPr>
          <p:nvPr>
            <p:ph idx="1"/>
          </p:nvPr>
        </p:nvSpPr>
        <p:spPr/>
        <p:txBody>
          <a:bodyPr/>
          <a:lstStyle/>
          <a:p>
            <a:pPr>
              <a:buNone/>
            </a:pPr>
            <a:r>
              <a:rPr lang="cs-CZ" b="1" dirty="0" smtClean="0"/>
              <a:t>Doporučené způsoby vyučování</a:t>
            </a:r>
          </a:p>
          <a:p>
            <a:r>
              <a:rPr lang="cs-CZ" dirty="0" smtClean="0"/>
              <a:t>Hlavní myšlenky, klíčové prvky napsat na tabuli</a:t>
            </a:r>
          </a:p>
          <a:p>
            <a:r>
              <a:rPr lang="cs-CZ" dirty="0" smtClean="0"/>
              <a:t>Učivo prezentovat v podobě schémat, vývojových diagramů</a:t>
            </a:r>
          </a:p>
          <a:p>
            <a:r>
              <a:rPr lang="cs-CZ" dirty="0" smtClean="0"/>
              <a:t>Používat názorné pomůcky</a:t>
            </a:r>
          </a:p>
          <a:p>
            <a:r>
              <a:rPr lang="cs-CZ" dirty="0" smtClean="0"/>
              <a:t>Používat multimédia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12</a:t>
            </a:fld>
            <a:endParaRPr lang="cs-CZ" altLang="cs-CZ" dirty="0"/>
          </a:p>
        </p:txBody>
      </p:sp>
      <p:sp>
        <p:nvSpPr>
          <p:cNvPr id="8" name="Nadpis 7"/>
          <p:cNvSpPr>
            <a:spLocks noGrp="1"/>
          </p:cNvSpPr>
          <p:nvPr>
            <p:ph type="title"/>
          </p:nvPr>
        </p:nvSpPr>
        <p:spPr/>
        <p:txBody>
          <a:bodyPr/>
          <a:lstStyle/>
          <a:p>
            <a:r>
              <a:rPr lang="cs-CZ" dirty="0" smtClean="0"/>
              <a:t>Auditivní (sluchový) učební styl</a:t>
            </a:r>
            <a:endParaRPr lang="cs-CZ" dirty="0"/>
          </a:p>
        </p:txBody>
      </p:sp>
      <p:sp>
        <p:nvSpPr>
          <p:cNvPr id="9" name="Zástupný symbol pro obsah 8"/>
          <p:cNvSpPr>
            <a:spLocks noGrp="1"/>
          </p:cNvSpPr>
          <p:nvPr>
            <p:ph idx="1"/>
          </p:nvPr>
        </p:nvSpPr>
        <p:spPr>
          <a:xfrm>
            <a:off x="599685" y="1210739"/>
            <a:ext cx="10753200" cy="4139998"/>
          </a:xfrm>
        </p:spPr>
        <p:txBody>
          <a:bodyPr/>
          <a:lstStyle/>
          <a:p>
            <a:r>
              <a:rPr lang="cs-CZ" dirty="0" smtClean="0"/>
              <a:t>Nejlépe se učí, když informace poslouchají</a:t>
            </a:r>
          </a:p>
          <a:p>
            <a:r>
              <a:rPr lang="cs-CZ" dirty="0" smtClean="0"/>
              <a:t>Radši poslouchají a mluví než čtou a píší</a:t>
            </a:r>
          </a:p>
          <a:p>
            <a:pPr lvl="1"/>
            <a:r>
              <a:rPr lang="cs-CZ" dirty="0" smtClean="0"/>
              <a:t>Po jednom poslechu jsou schopní si zapamatovat jména, písničky</a:t>
            </a:r>
          </a:p>
          <a:p>
            <a:pPr lvl="1"/>
            <a:r>
              <a:rPr lang="cs-CZ" dirty="0" smtClean="0"/>
              <a:t>Chápat psané jim ale dělá potíže</a:t>
            </a:r>
          </a:p>
          <a:p>
            <a:r>
              <a:rPr lang="cs-CZ" dirty="0" smtClean="0"/>
              <a:t>Dokážou si vybavit hlas i rozhovor</a:t>
            </a:r>
          </a:p>
          <a:p>
            <a:r>
              <a:rPr lang="cs-CZ" dirty="0" smtClean="0"/>
              <a:t>Nejlépe se učí posloucháním přednášek, z nahrávek, z komunikace s ostatními žáky</a:t>
            </a:r>
          </a:p>
          <a:p>
            <a:r>
              <a:rPr lang="cs-CZ" dirty="0" smtClean="0"/>
              <a:t>Dobře si pamatují příběhy</a:t>
            </a:r>
          </a:p>
          <a:p>
            <a:r>
              <a:rPr lang="cs-CZ" dirty="0" smtClean="0"/>
              <a:t>Dělají si málo poznámek</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6" name="Zástupný symbol pro obsah 5"/>
          <p:cNvSpPr>
            <a:spLocks noGrp="1"/>
          </p:cNvSpPr>
          <p:nvPr>
            <p:ph idx="1"/>
          </p:nvPr>
        </p:nvSpPr>
        <p:spPr/>
        <p:txBody>
          <a:bodyPr/>
          <a:lstStyle/>
          <a:p>
            <a:pPr>
              <a:buNone/>
            </a:pPr>
            <a:r>
              <a:rPr lang="cs-CZ" b="1" dirty="0" smtClean="0"/>
              <a:t>Efektivní způsoby učení se</a:t>
            </a:r>
          </a:p>
          <a:p>
            <a:r>
              <a:rPr lang="cs-CZ" dirty="0" smtClean="0"/>
              <a:t>Neměli by vynechat žádnou vyučovací hodinu a konzultaci</a:t>
            </a:r>
          </a:p>
          <a:p>
            <a:r>
              <a:rPr lang="cs-CZ" dirty="0" smtClean="0"/>
              <a:t>Učivo by si měli doplňovat komunikací se spolužáky</a:t>
            </a:r>
          </a:p>
          <a:p>
            <a:r>
              <a:rPr lang="cs-CZ" dirty="0" smtClean="0"/>
              <a:t>Nahrávat učivo a pouštět i např.: na zastávce, v </a:t>
            </a:r>
            <a:r>
              <a:rPr lang="cs-CZ" dirty="0" err="1" smtClean="0"/>
              <a:t>mhd</a:t>
            </a:r>
            <a:r>
              <a:rPr lang="cs-CZ" dirty="0" smtClean="0"/>
              <a:t>, …</a:t>
            </a:r>
          </a:p>
          <a:p>
            <a:r>
              <a:rPr lang="cs-CZ" dirty="0" smtClean="0"/>
              <a:t>Nahlas opakovat učivo</a:t>
            </a:r>
          </a:p>
          <a:p>
            <a:r>
              <a:rPr lang="cs-CZ" dirty="0" smtClean="0"/>
              <a:t>Učit s alespoň jedním spolužákem</a:t>
            </a:r>
          </a:p>
          <a:p>
            <a:pPr lvl="1"/>
            <a:r>
              <a:rPr lang="cs-CZ" dirty="0" smtClean="0"/>
              <a:t>Konzultace, vzájemné vysvětlování</a:t>
            </a:r>
          </a:p>
          <a:p>
            <a:r>
              <a:rPr lang="cs-CZ" dirty="0" smtClean="0"/>
              <a:t>Rýmované texty, akronymy, …</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14</a:t>
            </a:fld>
            <a:endParaRPr lang="cs-CZ" altLang="cs-CZ" dirty="0"/>
          </a:p>
        </p:txBody>
      </p:sp>
      <p:sp>
        <p:nvSpPr>
          <p:cNvPr id="4" name="Zástupný symbol pro obsah 3"/>
          <p:cNvSpPr>
            <a:spLocks noGrp="1"/>
          </p:cNvSpPr>
          <p:nvPr>
            <p:ph idx="1"/>
          </p:nvPr>
        </p:nvSpPr>
        <p:spPr/>
        <p:txBody>
          <a:bodyPr/>
          <a:lstStyle/>
          <a:p>
            <a:pPr>
              <a:buNone/>
            </a:pPr>
            <a:r>
              <a:rPr lang="cs-CZ" b="1" dirty="0" smtClean="0"/>
              <a:t>Doporučené způsoby vyučování</a:t>
            </a:r>
          </a:p>
          <a:p>
            <a:r>
              <a:rPr lang="cs-CZ" dirty="0" smtClean="0"/>
              <a:t>Projevy zdůraznit změnou hlasu, pomlčkami, intonací</a:t>
            </a:r>
          </a:p>
          <a:p>
            <a:r>
              <a:rPr lang="cs-CZ" dirty="0" smtClean="0"/>
              <a:t>Skupinové formy spolupráce</a:t>
            </a:r>
          </a:p>
          <a:p>
            <a:r>
              <a:rPr lang="cs-CZ" dirty="0" smtClean="0"/>
              <a:t>Rozhovory, diskuse</a:t>
            </a:r>
          </a:p>
          <a:p>
            <a:r>
              <a:rPr lang="cs-CZ" dirty="0" smtClean="0"/>
              <a:t>Dovolit používání nahrávacích zařízení</a:t>
            </a:r>
          </a:p>
          <a:p>
            <a:r>
              <a:rPr lang="cs-CZ" dirty="0" smtClean="0"/>
              <a:t>Příběhy</a:t>
            </a:r>
          </a:p>
          <a:p>
            <a:r>
              <a:rPr lang="cs-CZ" dirty="0" smtClean="0"/>
              <a:t>Diktovat definice a poučky</a:t>
            </a:r>
          </a:p>
          <a:p>
            <a:r>
              <a:rPr lang="cs-CZ" dirty="0" smtClean="0"/>
              <a:t>Umožnit konzultace</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
        <p:nvSpPr>
          <p:cNvPr id="5" name="Nadpis 4"/>
          <p:cNvSpPr>
            <a:spLocks noGrp="1"/>
          </p:cNvSpPr>
          <p:nvPr>
            <p:ph type="title"/>
          </p:nvPr>
        </p:nvSpPr>
        <p:spPr/>
        <p:txBody>
          <a:bodyPr/>
          <a:lstStyle/>
          <a:p>
            <a:r>
              <a:rPr lang="cs-CZ" dirty="0" smtClean="0"/>
              <a:t>Vizuálně-verbální (</a:t>
            </a:r>
            <a:r>
              <a:rPr lang="cs-CZ" dirty="0" err="1" smtClean="0"/>
              <a:t>zrakovo</a:t>
            </a:r>
            <a:r>
              <a:rPr lang="cs-CZ" dirty="0" smtClean="0"/>
              <a:t>-slovní) učební styl</a:t>
            </a:r>
            <a:endParaRPr lang="cs-CZ" dirty="0"/>
          </a:p>
        </p:txBody>
      </p:sp>
      <p:sp>
        <p:nvSpPr>
          <p:cNvPr id="6" name="Zástupný symbol pro obsah 5"/>
          <p:cNvSpPr>
            <a:spLocks noGrp="1"/>
          </p:cNvSpPr>
          <p:nvPr>
            <p:ph idx="1"/>
          </p:nvPr>
        </p:nvSpPr>
        <p:spPr/>
        <p:txBody>
          <a:bodyPr/>
          <a:lstStyle/>
          <a:p>
            <a:r>
              <a:rPr lang="cs-CZ" dirty="0" smtClean="0"/>
              <a:t>Nejlépe se učí čtením učebních textů</a:t>
            </a:r>
          </a:p>
          <a:p>
            <a:r>
              <a:rPr lang="cs-CZ" dirty="0" smtClean="0"/>
              <a:t>Preferují pozorování před poslechem, fyzickou činností</a:t>
            </a:r>
          </a:p>
          <a:p>
            <a:r>
              <a:rPr lang="cs-CZ" dirty="0" smtClean="0"/>
              <a:t>Měli by používat při učení zrak</a:t>
            </a:r>
          </a:p>
          <a:p>
            <a:r>
              <a:rPr lang="cs-CZ" dirty="0" smtClean="0"/>
              <a:t>Dobře si pamatují napsaná slova a čísla</a:t>
            </a:r>
          </a:p>
          <a:p>
            <a:pPr lvl="1"/>
            <a:r>
              <a:rPr lang="cs-CZ" dirty="0" smtClean="0"/>
              <a:t>Dokážou si je dobře vybavit (i celou stranu učebnice)</a:t>
            </a:r>
          </a:p>
          <a:p>
            <a:r>
              <a:rPr lang="cs-CZ" dirty="0" smtClean="0"/>
              <a:t>Mají těžkosti při pouhém poslechu učitele</a:t>
            </a:r>
          </a:p>
          <a:p>
            <a:pPr lvl="1"/>
            <a:r>
              <a:rPr lang="cs-CZ" dirty="0" smtClean="0"/>
              <a:t>Proto si hned zapisují, co slyší</a:t>
            </a:r>
          </a:p>
          <a:p>
            <a:r>
              <a:rPr lang="cs-CZ" dirty="0" smtClean="0"/>
              <a:t>Dokážou studovat i samostatně (bez učitele, spolužáků)</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6" name="Zástupný symbol pro obsah 5"/>
          <p:cNvSpPr>
            <a:spLocks noGrp="1"/>
          </p:cNvSpPr>
          <p:nvPr>
            <p:ph idx="1"/>
          </p:nvPr>
        </p:nvSpPr>
        <p:spPr>
          <a:xfrm>
            <a:off x="575621" y="0"/>
            <a:ext cx="10753200" cy="5139850"/>
          </a:xfrm>
        </p:spPr>
        <p:txBody>
          <a:bodyPr/>
          <a:lstStyle/>
          <a:p>
            <a:pPr>
              <a:buNone/>
            </a:pPr>
            <a:r>
              <a:rPr lang="cs-CZ" b="1" dirty="0" smtClean="0"/>
              <a:t>Efektivní způsoby učení se</a:t>
            </a:r>
          </a:p>
          <a:p>
            <a:r>
              <a:rPr lang="cs-CZ" dirty="0" smtClean="0"/>
              <a:t>Učivo i návody na procvičování zaznamenávat písemně</a:t>
            </a:r>
          </a:p>
          <a:p>
            <a:r>
              <a:rPr lang="cs-CZ" dirty="0" smtClean="0"/>
              <a:t>Vše potřebné zapisovat i vícekrát</a:t>
            </a:r>
          </a:p>
          <a:p>
            <a:r>
              <a:rPr lang="cs-CZ" dirty="0" smtClean="0"/>
              <a:t>Vyjadřovat vlastními slovy-&gt;napsat-&gt;často číst</a:t>
            </a:r>
          </a:p>
          <a:p>
            <a:r>
              <a:rPr lang="cs-CZ" dirty="0" smtClean="0"/>
              <a:t>Diagramy, grafy, tabulky přepisovat slovy</a:t>
            </a:r>
          </a:p>
          <a:p>
            <a:pPr lvl="1"/>
            <a:r>
              <a:rPr lang="cs-CZ" dirty="0" smtClean="0"/>
              <a:t>Trendem je…když se zvětší…pak se </a:t>
            </a:r>
            <a:r>
              <a:rPr lang="cs-CZ" dirty="0" smtClean="0"/>
              <a:t>zmenší</a:t>
            </a:r>
            <a:r>
              <a:rPr lang="cs-CZ" dirty="0" smtClean="0"/>
              <a:t>…</a:t>
            </a:r>
          </a:p>
          <a:p>
            <a:r>
              <a:rPr lang="cs-CZ" dirty="0" smtClean="0"/>
              <a:t>Požívat při psaní odrážky, číslování, odstavce</a:t>
            </a:r>
          </a:p>
          <a:p>
            <a:r>
              <a:rPr lang="cs-CZ" dirty="0" smtClean="0"/>
              <a:t>Barevně rozlišovat</a:t>
            </a:r>
          </a:p>
          <a:p>
            <a:r>
              <a:rPr lang="cs-CZ" dirty="0" smtClean="0"/>
              <a:t>Učební karty</a:t>
            </a:r>
          </a:p>
          <a:p>
            <a:r>
              <a:rPr lang="cs-CZ" dirty="0" smtClean="0"/>
              <a:t>Tisk poznámek z PC</a:t>
            </a:r>
          </a:p>
          <a:p>
            <a:r>
              <a:rPr lang="cs-CZ" dirty="0" smtClean="0"/>
              <a:t>Učit se samostatně v klidu</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17</a:t>
            </a:fld>
            <a:endParaRPr lang="cs-CZ" altLang="cs-CZ" dirty="0"/>
          </a:p>
        </p:txBody>
      </p:sp>
      <p:sp>
        <p:nvSpPr>
          <p:cNvPr id="4" name="Zástupný symbol pro obsah 3"/>
          <p:cNvSpPr>
            <a:spLocks noGrp="1"/>
          </p:cNvSpPr>
          <p:nvPr>
            <p:ph idx="1"/>
          </p:nvPr>
        </p:nvSpPr>
        <p:spPr/>
        <p:txBody>
          <a:bodyPr/>
          <a:lstStyle/>
          <a:p>
            <a:pPr>
              <a:buNone/>
            </a:pPr>
            <a:r>
              <a:rPr lang="cs-CZ" b="1" dirty="0" smtClean="0"/>
              <a:t>Doporučené způsoby vyučování</a:t>
            </a:r>
          </a:p>
          <a:p>
            <a:r>
              <a:rPr lang="cs-CZ" dirty="0" smtClean="0"/>
              <a:t>Hlavní myšlenky, klíčové prvky psát na tabuli</a:t>
            </a:r>
          </a:p>
          <a:p>
            <a:r>
              <a:rPr lang="cs-CZ" dirty="0" smtClean="0"/>
              <a:t>Rozdávat výukové listy</a:t>
            </a:r>
          </a:p>
          <a:p>
            <a:r>
              <a:rPr lang="cs-CZ" dirty="0" smtClean="0"/>
              <a:t>Uvádět zdroje literatury</a:t>
            </a:r>
          </a:p>
          <a:p>
            <a:r>
              <a:rPr lang="cs-CZ" dirty="0" smtClean="0"/>
              <a:t>Bezproblémový vstup do knihovny</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18</a:t>
            </a:fld>
            <a:endParaRPr lang="cs-CZ" altLang="cs-CZ" dirty="0"/>
          </a:p>
        </p:txBody>
      </p:sp>
      <p:sp>
        <p:nvSpPr>
          <p:cNvPr id="5" name="Nadpis 4"/>
          <p:cNvSpPr>
            <a:spLocks noGrp="1"/>
          </p:cNvSpPr>
          <p:nvPr>
            <p:ph type="title"/>
          </p:nvPr>
        </p:nvSpPr>
        <p:spPr/>
        <p:txBody>
          <a:bodyPr/>
          <a:lstStyle/>
          <a:p>
            <a:r>
              <a:rPr lang="cs-CZ" dirty="0" smtClean="0"/>
              <a:t>Kinestetický (pohybový) učební styl</a:t>
            </a:r>
            <a:endParaRPr lang="cs-CZ" dirty="0"/>
          </a:p>
        </p:txBody>
      </p:sp>
      <p:sp>
        <p:nvSpPr>
          <p:cNvPr id="6" name="Zástupný symbol pro obsah 5"/>
          <p:cNvSpPr>
            <a:spLocks noGrp="1"/>
          </p:cNvSpPr>
          <p:nvPr>
            <p:ph idx="1"/>
          </p:nvPr>
        </p:nvSpPr>
        <p:spPr>
          <a:xfrm>
            <a:off x="262800" y="1210739"/>
            <a:ext cx="10753200" cy="4139998"/>
          </a:xfrm>
        </p:spPr>
        <p:txBody>
          <a:bodyPr/>
          <a:lstStyle/>
          <a:p>
            <a:r>
              <a:rPr lang="cs-CZ" dirty="0" smtClean="0"/>
              <a:t>Nejlépe se učí, když s učivem mohou něco dělat</a:t>
            </a:r>
          </a:p>
          <a:p>
            <a:pPr lvl="1"/>
            <a:r>
              <a:rPr lang="cs-CZ" dirty="0" smtClean="0"/>
              <a:t>Dotýkat se UP</a:t>
            </a:r>
          </a:p>
          <a:p>
            <a:pPr lvl="1"/>
            <a:r>
              <a:rPr lang="cs-CZ" dirty="0" smtClean="0"/>
              <a:t>Manipulovat s UP</a:t>
            </a:r>
          </a:p>
          <a:p>
            <a:pPr lvl="1"/>
            <a:r>
              <a:rPr lang="cs-CZ" dirty="0" smtClean="0"/>
              <a:t>Mohou se pohybovat</a:t>
            </a:r>
          </a:p>
          <a:p>
            <a:r>
              <a:rPr lang="cs-CZ" dirty="0" smtClean="0"/>
              <a:t>Učí se činností</a:t>
            </a:r>
          </a:p>
          <a:p>
            <a:r>
              <a:rPr lang="cs-CZ" dirty="0" smtClean="0"/>
              <a:t>Spojením s realitou</a:t>
            </a:r>
          </a:p>
          <a:p>
            <a:pPr lvl="1"/>
            <a:r>
              <a:rPr lang="cs-CZ" dirty="0" smtClean="0"/>
              <a:t>Osobní zkušenost, ukázky, příklady, simulace</a:t>
            </a:r>
          </a:p>
          <a:p>
            <a:r>
              <a:rPr lang="cs-CZ" dirty="0" smtClean="0"/>
              <a:t>Jen s námahou dokážou dlouho sedět, poslouchat, být ticho a nic nedělat</a:t>
            </a:r>
          </a:p>
          <a:p>
            <a:r>
              <a:rPr lang="cs-CZ" dirty="0" smtClean="0"/>
              <a:t>Rádi pracují rukama, pokus x omyl, dobrá koordinace, rádi žvýkají</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6" name="Zástupný symbol pro obsah 5"/>
          <p:cNvSpPr>
            <a:spLocks noGrp="1"/>
          </p:cNvSpPr>
          <p:nvPr>
            <p:ph idx="1"/>
          </p:nvPr>
        </p:nvSpPr>
        <p:spPr>
          <a:xfrm>
            <a:off x="623747" y="210887"/>
            <a:ext cx="10753200" cy="5139850"/>
          </a:xfrm>
        </p:spPr>
        <p:txBody>
          <a:bodyPr/>
          <a:lstStyle/>
          <a:p>
            <a:pPr>
              <a:buNone/>
            </a:pPr>
            <a:r>
              <a:rPr lang="cs-CZ" b="1" dirty="0" smtClean="0"/>
              <a:t>Efektivní způsoby učení se</a:t>
            </a:r>
          </a:p>
          <a:p>
            <a:r>
              <a:rPr lang="cs-CZ" dirty="0" smtClean="0"/>
              <a:t>Používat trojrozměrné učební pomůcky</a:t>
            </a:r>
          </a:p>
          <a:p>
            <a:pPr lvl="1"/>
            <a:r>
              <a:rPr lang="cs-CZ" dirty="0" smtClean="0"/>
              <a:t>Reálie, modely</a:t>
            </a:r>
          </a:p>
          <a:p>
            <a:pPr lvl="1"/>
            <a:r>
              <a:rPr lang="cs-CZ" dirty="0" smtClean="0"/>
              <a:t>Manipulovat, dotýkat se jich</a:t>
            </a:r>
          </a:p>
          <a:p>
            <a:r>
              <a:rPr lang="cs-CZ" dirty="0" smtClean="0"/>
              <a:t>Dělat přestávky při učení, opakovat nahlas při chůzi</a:t>
            </a:r>
          </a:p>
          <a:p>
            <a:r>
              <a:rPr lang="cs-CZ" dirty="0" smtClean="0"/>
              <a:t>Snažit se vyhotovit trojrozměrné modely pro ilustraci učiva</a:t>
            </a:r>
          </a:p>
          <a:p>
            <a:r>
              <a:rPr lang="cs-CZ" dirty="0" smtClean="0"/>
              <a:t>Vícekrát přepisovat, řešit úlohy, velké množství příkladů z praxe</a:t>
            </a:r>
          </a:p>
          <a:p>
            <a:r>
              <a:rPr lang="cs-CZ" dirty="0" smtClean="0"/>
              <a:t>Soustředit se na hlavní myšlenky</a:t>
            </a:r>
          </a:p>
          <a:p>
            <a:pPr lvl="1"/>
            <a:r>
              <a:rPr lang="cs-CZ" dirty="0" smtClean="0"/>
              <a:t>Ne na psané celé věty, hlas učitele, gramatiku</a:t>
            </a:r>
          </a:p>
          <a:p>
            <a:r>
              <a:rPr lang="cs-CZ" dirty="0" smtClean="0"/>
              <a:t>Simulovat zkoušku doma (otázky, příprava, odpovědi)</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Žáci středních škol</a:t>
            </a:r>
            <a:endParaRPr lang="cs-CZ" dirty="0"/>
          </a:p>
        </p:txBody>
      </p:sp>
      <p:sp>
        <p:nvSpPr>
          <p:cNvPr id="5" name="Zástupný symbol pro obsah 4"/>
          <p:cNvSpPr>
            <a:spLocks noGrp="1"/>
          </p:cNvSpPr>
          <p:nvPr>
            <p:ph idx="1"/>
          </p:nvPr>
        </p:nvSpPr>
        <p:spPr>
          <a:xfrm>
            <a:off x="666000" y="1345160"/>
            <a:ext cx="10753200" cy="4139998"/>
          </a:xfrm>
        </p:spPr>
        <p:txBody>
          <a:bodyPr/>
          <a:lstStyle/>
          <a:p>
            <a:r>
              <a:rPr lang="cs-CZ" dirty="0" smtClean="0"/>
              <a:t>Období pubescence, adolescence</a:t>
            </a:r>
          </a:p>
          <a:p>
            <a:r>
              <a:rPr lang="cs-CZ" dirty="0" smtClean="0"/>
              <a:t>Hormonální, tělesné změny</a:t>
            </a:r>
          </a:p>
          <a:p>
            <a:r>
              <a:rPr lang="cs-CZ" dirty="0" smtClean="0"/>
              <a:t>Změny se projevují v psychické oblasti</a:t>
            </a:r>
          </a:p>
          <a:p>
            <a:r>
              <a:rPr lang="cs-CZ" dirty="0" smtClean="0"/>
              <a:t>Jejich hlavní činnost = učení se, školní docházka</a:t>
            </a:r>
          </a:p>
          <a:p>
            <a:r>
              <a:rPr lang="cs-CZ" dirty="0" smtClean="0"/>
              <a:t>Ideální předpoklady pro učení se</a:t>
            </a:r>
          </a:p>
          <a:p>
            <a:pPr lvl="1"/>
            <a:r>
              <a:rPr lang="cs-CZ" dirty="0" smtClean="0"/>
              <a:t>Vrcholná úroveň myšlení, dokáží myslet abstraktně, kriticky, logicky usuzovat, hodnotit, snaha samostatně řešit problémy, neuspokojí je kompromis</a:t>
            </a:r>
          </a:p>
          <a:p>
            <a:r>
              <a:rPr lang="cs-CZ" dirty="0" smtClean="0"/>
              <a:t>Prudký pokles motivace žáků učit se, zájmu o školu</a:t>
            </a:r>
          </a:p>
          <a:p>
            <a:pPr lvl="1"/>
            <a:r>
              <a:rPr lang="cs-CZ" dirty="0" smtClean="0"/>
              <a:t>Problémy s koncentrací pozornosti, střídání zájmů, podrážděnost, neovládání se, vzdor</a:t>
            </a:r>
            <a:endParaRPr lang="cs-CZ" dirty="0"/>
          </a:p>
        </p:txBody>
      </p:sp>
    </p:spTree>
    <p:extLst>
      <p:ext uri="{BB962C8B-B14F-4D97-AF65-F5344CB8AC3E}">
        <p14:creationId xmlns="" xmlns:p14="http://schemas.microsoft.com/office/powerpoint/2010/main" val="3658081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
        <p:nvSpPr>
          <p:cNvPr id="4" name="Zástupný symbol pro obsah 3"/>
          <p:cNvSpPr>
            <a:spLocks noGrp="1"/>
          </p:cNvSpPr>
          <p:nvPr>
            <p:ph idx="1"/>
          </p:nvPr>
        </p:nvSpPr>
        <p:spPr/>
        <p:txBody>
          <a:bodyPr/>
          <a:lstStyle/>
          <a:p>
            <a:pPr>
              <a:buNone/>
            </a:pPr>
            <a:r>
              <a:rPr lang="cs-CZ" b="1" dirty="0" smtClean="0"/>
              <a:t>Doporučené způsoby vyučování</a:t>
            </a:r>
          </a:p>
          <a:p>
            <a:r>
              <a:rPr lang="cs-CZ" dirty="0" smtClean="0"/>
              <a:t>Umožnit aktivní činnost</a:t>
            </a:r>
          </a:p>
          <a:p>
            <a:pPr lvl="1"/>
            <a:r>
              <a:rPr lang="cs-CZ" dirty="0" smtClean="0"/>
              <a:t>Manipulace s trojrozměrnými pomůckami, odhalování jejich vlastností</a:t>
            </a:r>
          </a:p>
          <a:p>
            <a:r>
              <a:rPr lang="cs-CZ" dirty="0" smtClean="0"/>
              <a:t>Příklady z praxe</a:t>
            </a:r>
          </a:p>
          <a:p>
            <a:r>
              <a:rPr lang="cs-CZ" dirty="0" smtClean="0"/>
              <a:t>Vysvětlovat praktický význam</a:t>
            </a:r>
          </a:p>
          <a:p>
            <a:r>
              <a:rPr lang="cs-CZ" dirty="0" smtClean="0"/>
              <a:t>Zařazovat laboratorní práce, praktické cvičení, exkurze, inscenační metodu, projektové vyučování</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
        <p:nvSpPr>
          <p:cNvPr id="5" name="Nadpis 4"/>
          <p:cNvSpPr>
            <a:spLocks noGrp="1"/>
          </p:cNvSpPr>
          <p:nvPr>
            <p:ph type="title"/>
          </p:nvPr>
        </p:nvSpPr>
        <p:spPr/>
        <p:txBody>
          <a:bodyPr/>
          <a:lstStyle/>
          <a:p>
            <a:r>
              <a:rPr lang="cs-CZ" dirty="0" smtClean="0"/>
              <a:t>Přijímání informací x výstup z učení</a:t>
            </a:r>
            <a:endParaRPr lang="cs-CZ" dirty="0"/>
          </a:p>
        </p:txBody>
      </p:sp>
      <p:sp>
        <p:nvSpPr>
          <p:cNvPr id="6" name="Zástupný symbol pro obsah 5"/>
          <p:cNvSpPr>
            <a:spLocks noGrp="1"/>
          </p:cNvSpPr>
          <p:nvPr>
            <p:ph idx="1"/>
          </p:nvPr>
        </p:nvSpPr>
        <p:spPr/>
        <p:txBody>
          <a:bodyPr/>
          <a:lstStyle/>
          <a:p>
            <a:r>
              <a:rPr lang="cs-CZ" dirty="0" smtClean="0"/>
              <a:t>Preference učebního stylu nesouvisí pouze s přijímáním informací, ale i s výstupem z učení</a:t>
            </a:r>
          </a:p>
          <a:p>
            <a:r>
              <a:rPr lang="cs-CZ" dirty="0" smtClean="0"/>
              <a:t>Výstup z učení = zkoušení, domácí úkoly, cvičení, zadání, projekty </a:t>
            </a:r>
            <a:endParaRPr lang="cs-CZ" dirty="0" smtClean="0"/>
          </a:p>
          <a:p>
            <a:r>
              <a:rPr lang="cs-CZ" dirty="0" smtClean="0"/>
              <a:t>Žák s preferencí </a:t>
            </a:r>
          </a:p>
          <a:p>
            <a:pPr lvl="1"/>
            <a:r>
              <a:rPr lang="cs-CZ" dirty="0" smtClean="0"/>
              <a:t>Vizuálně-neverbálního stylu učení -&gt; bude preferovat výstup v podobě obrázků, schémat, diagramů, tabulek</a:t>
            </a:r>
          </a:p>
          <a:p>
            <a:pPr lvl="1"/>
            <a:r>
              <a:rPr lang="cs-CZ" dirty="0" smtClean="0"/>
              <a:t>Vizuálně- verbálním stylem učení -&gt;bude preferovat výstup v podobě psaného textu</a:t>
            </a:r>
          </a:p>
          <a:p>
            <a:pPr lvl="1"/>
            <a:r>
              <a:rPr lang="cs-CZ" dirty="0" smtClean="0"/>
              <a:t>Auditivního stylu učení -&gt; bude preferovat výstup v podobě rozhovoru, slovního projevu</a:t>
            </a:r>
          </a:p>
          <a:p>
            <a:pPr lvl="1"/>
            <a:r>
              <a:rPr lang="cs-CZ" dirty="0" smtClean="0"/>
              <a:t>Kinestetického stylu učení -&gt; učební pomůcky, modely, rád se bude pohybovat</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smtClean="0"/>
              <a:t>Smíšené učební styly</a:t>
            </a:r>
            <a:endParaRPr lang="cs-CZ" dirty="0"/>
          </a:p>
        </p:txBody>
      </p:sp>
      <p:sp>
        <p:nvSpPr>
          <p:cNvPr id="5" name="Zástupný symbol pro obsah 4"/>
          <p:cNvSpPr>
            <a:spLocks noGrp="1"/>
          </p:cNvSpPr>
          <p:nvPr>
            <p:ph idx="1"/>
          </p:nvPr>
        </p:nvSpPr>
        <p:spPr/>
        <p:txBody>
          <a:bodyPr/>
          <a:lstStyle/>
          <a:p>
            <a:r>
              <a:rPr lang="cs-CZ" dirty="0" smtClean="0"/>
              <a:t>Podle </a:t>
            </a:r>
            <a:r>
              <a:rPr lang="cs-CZ" dirty="0" err="1" smtClean="0"/>
              <a:t>Fleminga</a:t>
            </a:r>
            <a:r>
              <a:rPr lang="cs-CZ" dirty="0" smtClean="0"/>
              <a:t> jsou tyto učební styly převážně vrozené</a:t>
            </a:r>
          </a:p>
          <a:p>
            <a:r>
              <a:rPr lang="cs-CZ" dirty="0" smtClean="0"/>
              <a:t>Přirozený učební styl = nejúspěšnější při učení</a:t>
            </a:r>
          </a:p>
          <a:p>
            <a:r>
              <a:rPr lang="cs-CZ" dirty="0" smtClean="0"/>
              <a:t>Přirozených učebních stylů může být i více (2, 3, všechny)</a:t>
            </a:r>
          </a:p>
          <a:p>
            <a:r>
              <a:rPr lang="cs-CZ" dirty="0" smtClean="0"/>
              <a:t>Dospíváním, učením, zkušenostmi se učební styly zdokonalují a mohou se i měnit</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Zamaskovaný přirozený učební styl</a:t>
            </a:r>
            <a:endParaRPr lang="cs-CZ" dirty="0"/>
          </a:p>
        </p:txBody>
      </p:sp>
      <p:sp>
        <p:nvSpPr>
          <p:cNvPr id="5" name="Zástupný symbol pro obsah 4"/>
          <p:cNvSpPr>
            <a:spLocks noGrp="1"/>
          </p:cNvSpPr>
          <p:nvPr>
            <p:ph idx="1"/>
          </p:nvPr>
        </p:nvSpPr>
        <p:spPr>
          <a:xfrm>
            <a:off x="551558" y="1246834"/>
            <a:ext cx="11010790" cy="4139998"/>
          </a:xfrm>
        </p:spPr>
        <p:txBody>
          <a:bodyPr/>
          <a:lstStyle/>
          <a:p>
            <a:r>
              <a:rPr lang="cs-CZ" dirty="0" smtClean="0"/>
              <a:t>Vrozený učební styl může být zamaskovaný jinými</a:t>
            </a:r>
          </a:p>
          <a:p>
            <a:pPr lvl="1"/>
            <a:r>
              <a:rPr lang="cs-CZ" dirty="0" smtClean="0"/>
              <a:t>V důsledku neadekvátních vyučovacích postupů učitele</a:t>
            </a:r>
          </a:p>
          <a:p>
            <a:pPr lvl="1"/>
            <a:r>
              <a:rPr lang="cs-CZ" dirty="0" smtClean="0"/>
              <a:t>Nepoužíváním vrozeného učebního stylu (vcelku úspěšně jsou používány styly jiné)</a:t>
            </a:r>
          </a:p>
          <a:p>
            <a:r>
              <a:rPr lang="cs-CZ" dirty="0" smtClean="0"/>
              <a:t>Neužitečné, neefektivní</a:t>
            </a:r>
          </a:p>
          <a:p>
            <a:r>
              <a:rPr lang="cs-CZ" b="1" dirty="0" smtClean="0">
                <a:solidFill>
                  <a:schemeClr val="tx2"/>
                </a:solidFill>
              </a:rPr>
              <a:t>Pokud se člověk neučí převážně učebním stylem pro něj přirozeným, nedosahuje takových učebních výsledků, jakých by mohl!</a:t>
            </a:r>
          </a:p>
          <a:p>
            <a:r>
              <a:rPr lang="cs-CZ" dirty="0" smtClean="0"/>
              <a:t>Osvojit si takové učební postupy, které jsou kompatibilní s preferovaným učebním stylem</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smtClean="0"/>
              <a:t>Dotazník VARK</a:t>
            </a:r>
            <a:br>
              <a:rPr lang="cs-CZ" dirty="0" smtClean="0"/>
            </a:br>
            <a:endParaRPr lang="cs-CZ" dirty="0"/>
          </a:p>
        </p:txBody>
      </p:sp>
      <p:sp>
        <p:nvSpPr>
          <p:cNvPr id="5" name="Zástupný symbol pro obsah 4"/>
          <p:cNvSpPr>
            <a:spLocks noGrp="1"/>
          </p:cNvSpPr>
          <p:nvPr>
            <p:ph idx="1"/>
          </p:nvPr>
        </p:nvSpPr>
        <p:spPr>
          <a:xfrm>
            <a:off x="623747" y="1282929"/>
            <a:ext cx="10753200" cy="4139998"/>
          </a:xfrm>
        </p:spPr>
        <p:txBody>
          <a:bodyPr/>
          <a:lstStyle/>
          <a:p>
            <a:pPr algn="just">
              <a:buNone/>
            </a:pPr>
            <a:r>
              <a:rPr lang="cs-CZ" sz="2400" dirty="0" smtClean="0"/>
              <a:t>Následující dotazník obsahuje 13 otázek popisujících běžné životní situace. Každá otázka obsahuje 3 až 4 nabízené odpovědi. </a:t>
            </a:r>
            <a:r>
              <a:rPr lang="cs-CZ" sz="2400" dirty="0" smtClean="0"/>
              <a:t>Vyberte </a:t>
            </a:r>
            <a:r>
              <a:rPr lang="cs-CZ" sz="2400" dirty="0" smtClean="0"/>
              <a:t>v přiloženém záznamovém listě tu nabízenou odpověď, která nejlépe vystihuje vaše reakce v případě, že byste měli řešit příslušnou situaci. </a:t>
            </a:r>
            <a:r>
              <a:rPr lang="cs-CZ" sz="2400" b="1" dirty="0" smtClean="0"/>
              <a:t>Můžete </a:t>
            </a:r>
            <a:r>
              <a:rPr lang="cs-CZ" sz="2400" b="1" dirty="0" smtClean="0"/>
              <a:t>vybrat i </a:t>
            </a:r>
            <a:r>
              <a:rPr lang="cs-CZ" sz="2400" b="1" dirty="0" smtClean="0"/>
              <a:t>více nabízených odpovědí, pokud vystihují vaše reakce.</a:t>
            </a:r>
            <a:r>
              <a:rPr lang="cs-CZ" sz="2400" dirty="0" smtClean="0"/>
              <a:t> Jestliže některá otázka dotazníku obsahuje popis životní situace, kterou si neumíte představit, vynechejte tuto položku a nekroužkujte žádnou nabízenou odpověď.</a:t>
            </a:r>
          </a:p>
          <a:p>
            <a:pPr algn="just">
              <a:buNone/>
            </a:pPr>
            <a:r>
              <a:rPr lang="cs-CZ" sz="2400" dirty="0" smtClean="0"/>
              <a:t> </a:t>
            </a:r>
            <a:endParaRPr lang="cs-CZ" sz="2400" dirty="0" smtClean="0"/>
          </a:p>
          <a:p>
            <a:pPr algn="just">
              <a:buNone/>
            </a:pPr>
            <a:r>
              <a:rPr lang="cs-CZ" sz="2400" dirty="0" smtClean="0"/>
              <a:t>Na </a:t>
            </a:r>
            <a:r>
              <a:rPr lang="cs-CZ" sz="2400" dirty="0" smtClean="0"/>
              <a:t>jednotlivé položky dotazníku neexistují správné ani nesprávné odpovědi.</a:t>
            </a:r>
          </a:p>
          <a:p>
            <a:pPr algn="just">
              <a:buNone/>
            </a:pPr>
            <a:r>
              <a:rPr lang="cs-CZ" sz="2400" dirty="0" smtClean="0"/>
              <a:t> </a:t>
            </a:r>
            <a:endParaRPr lang="cs-CZ" dirty="0" smtClean="0"/>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a:xfrm>
            <a:off x="683905" y="178579"/>
            <a:ext cx="10753200" cy="451576"/>
          </a:xfrm>
        </p:spPr>
        <p:txBody>
          <a:bodyPr/>
          <a:lstStyle/>
          <a:p>
            <a:r>
              <a:rPr lang="cs-CZ" dirty="0" smtClean="0"/>
              <a:t>Vyhodnocení dotazníku</a:t>
            </a:r>
            <a:br>
              <a:rPr lang="cs-CZ" dirty="0" smtClean="0"/>
            </a:br>
            <a:endParaRPr lang="cs-CZ" dirty="0"/>
          </a:p>
        </p:txBody>
      </p:sp>
      <p:sp>
        <p:nvSpPr>
          <p:cNvPr id="5" name="Zástupný symbol pro obsah 4"/>
          <p:cNvSpPr>
            <a:spLocks noGrp="1"/>
          </p:cNvSpPr>
          <p:nvPr>
            <p:ph idx="1"/>
          </p:nvPr>
        </p:nvSpPr>
        <p:spPr>
          <a:xfrm>
            <a:off x="659843" y="717444"/>
            <a:ext cx="10753200" cy="4139998"/>
          </a:xfrm>
        </p:spPr>
        <p:txBody>
          <a:bodyPr/>
          <a:lstStyle/>
          <a:p>
            <a:pPr>
              <a:lnSpc>
                <a:spcPct val="115000"/>
              </a:lnSpc>
              <a:spcAft>
                <a:spcPts val="0"/>
              </a:spcAft>
              <a:buNone/>
            </a:pPr>
            <a:r>
              <a:rPr lang="cs-CZ" dirty="0" smtClean="0">
                <a:latin typeface="Calibri"/>
                <a:ea typeface="Calibri"/>
                <a:cs typeface="Times New Roman"/>
              </a:rPr>
              <a:t>1. Spočítejte si všechny odpovědi, které jste v dotazníku zaškrtli.</a:t>
            </a:r>
            <a:endParaRPr lang="cs-CZ" sz="2400" dirty="0" smtClean="0">
              <a:latin typeface="Calibri"/>
              <a:ea typeface="Calibri"/>
              <a:cs typeface="Times New Roman"/>
            </a:endParaRPr>
          </a:p>
          <a:p>
            <a:pPr>
              <a:lnSpc>
                <a:spcPct val="115000"/>
              </a:lnSpc>
              <a:spcAft>
                <a:spcPts val="0"/>
              </a:spcAft>
              <a:buNone/>
            </a:pPr>
            <a:r>
              <a:rPr lang="cs-CZ" dirty="0" smtClean="0">
                <a:latin typeface="Calibri"/>
                <a:ea typeface="Calibri"/>
                <a:cs typeface="Times New Roman"/>
              </a:rPr>
              <a:t>2</a:t>
            </a:r>
            <a:r>
              <a:rPr lang="cs-CZ" dirty="0" smtClean="0">
                <a:latin typeface="Calibri"/>
                <a:ea typeface="Calibri"/>
                <a:cs typeface="Times New Roman"/>
              </a:rPr>
              <a:t>. V následujícím schématu zakroužkujte a potom spočítejte všechny odpovědi, které jste v dotazníku zaškrtli:</a:t>
            </a:r>
            <a:endParaRPr lang="cs-CZ" sz="2400" dirty="0" smtClean="0">
              <a:latin typeface="Calibri"/>
              <a:ea typeface="Calibri"/>
              <a:cs typeface="Times New Roman"/>
            </a:endParaRPr>
          </a:p>
          <a:p>
            <a:pPr>
              <a:lnSpc>
                <a:spcPct val="115000"/>
              </a:lnSpc>
              <a:spcAft>
                <a:spcPts val="0"/>
              </a:spcAft>
              <a:buNone/>
            </a:pPr>
            <a:r>
              <a:rPr lang="cs-CZ" dirty="0" smtClean="0">
                <a:latin typeface="Calibri"/>
                <a:ea typeface="Calibri"/>
                <a:cs typeface="Times New Roman"/>
              </a:rPr>
              <a:t> </a:t>
            </a:r>
            <a:r>
              <a:rPr lang="cs-CZ" b="1" dirty="0" smtClean="0">
                <a:latin typeface="Calibri"/>
                <a:ea typeface="Calibri"/>
                <a:cs typeface="Times New Roman"/>
              </a:rPr>
              <a:t>V </a:t>
            </a:r>
            <a:r>
              <a:rPr lang="cs-CZ" b="1" dirty="0" smtClean="0">
                <a:latin typeface="Calibri"/>
                <a:ea typeface="Calibri"/>
                <a:cs typeface="Times New Roman"/>
              </a:rPr>
              <a:t>– vizuálně – neverbální (</a:t>
            </a:r>
            <a:r>
              <a:rPr lang="cs-CZ" b="1" dirty="0" err="1" smtClean="0">
                <a:latin typeface="Calibri"/>
                <a:ea typeface="Calibri"/>
                <a:cs typeface="Times New Roman"/>
              </a:rPr>
              <a:t>zrakovo</a:t>
            </a:r>
            <a:r>
              <a:rPr lang="cs-CZ" b="1" dirty="0" smtClean="0">
                <a:latin typeface="Calibri"/>
                <a:ea typeface="Calibri"/>
                <a:cs typeface="Times New Roman"/>
              </a:rPr>
              <a:t>-obrazový) učební styl</a:t>
            </a:r>
            <a:endParaRPr lang="cs-CZ" sz="2400" dirty="0" smtClean="0">
              <a:latin typeface="Calibri"/>
              <a:ea typeface="Calibri"/>
              <a:cs typeface="Times New Roman"/>
            </a:endParaRPr>
          </a:p>
          <a:p>
            <a:pPr>
              <a:lnSpc>
                <a:spcPct val="115000"/>
              </a:lnSpc>
              <a:spcAft>
                <a:spcPts val="0"/>
              </a:spcAft>
              <a:buNone/>
            </a:pPr>
            <a:r>
              <a:rPr lang="cs-CZ" dirty="0" smtClean="0">
                <a:latin typeface="Calibri"/>
                <a:ea typeface="Calibri"/>
                <a:cs typeface="Times New Roman"/>
              </a:rPr>
              <a:t>1a, 2b, 3c, 4b, 5b, 6d, 7a, 8b, 10a, 11d, 12c, 13b spolu ...........bodů</a:t>
            </a:r>
            <a:endParaRPr lang="cs-CZ" sz="2400" dirty="0" smtClean="0">
              <a:latin typeface="Calibri"/>
              <a:ea typeface="Calibri"/>
              <a:cs typeface="Times New Roman"/>
            </a:endParaRPr>
          </a:p>
          <a:p>
            <a:pPr>
              <a:lnSpc>
                <a:spcPct val="115000"/>
              </a:lnSpc>
              <a:spcAft>
                <a:spcPts val="0"/>
              </a:spcAft>
              <a:buNone/>
            </a:pPr>
            <a:r>
              <a:rPr lang="cs-CZ" b="1" dirty="0" smtClean="0">
                <a:latin typeface="Calibri"/>
                <a:ea typeface="Calibri"/>
                <a:cs typeface="Times New Roman"/>
              </a:rPr>
              <a:t>A – </a:t>
            </a:r>
            <a:r>
              <a:rPr lang="cs-CZ" b="1" dirty="0" err="1" smtClean="0">
                <a:latin typeface="Calibri"/>
                <a:ea typeface="Calibri"/>
                <a:cs typeface="Times New Roman"/>
              </a:rPr>
              <a:t>auditívní</a:t>
            </a:r>
            <a:r>
              <a:rPr lang="cs-CZ" b="1" dirty="0" smtClean="0">
                <a:latin typeface="Calibri"/>
                <a:ea typeface="Calibri"/>
                <a:cs typeface="Times New Roman"/>
              </a:rPr>
              <a:t> (sluchový) učební styl</a:t>
            </a:r>
            <a:endParaRPr lang="cs-CZ" sz="2400" dirty="0" smtClean="0">
              <a:latin typeface="Calibri"/>
              <a:ea typeface="Calibri"/>
              <a:cs typeface="Times New Roman"/>
            </a:endParaRPr>
          </a:p>
          <a:p>
            <a:pPr>
              <a:lnSpc>
                <a:spcPct val="115000"/>
              </a:lnSpc>
              <a:spcAft>
                <a:spcPts val="0"/>
              </a:spcAft>
              <a:buNone/>
            </a:pPr>
            <a:r>
              <a:rPr lang="cs-CZ" dirty="0" smtClean="0">
                <a:latin typeface="Calibri"/>
                <a:ea typeface="Calibri"/>
                <a:cs typeface="Times New Roman"/>
              </a:rPr>
              <a:t>1b, 2c, 3a, 4c, 5d, 6a, 7c, 8a, 9c, 10b, 11b, 12a, 13d spolu ...........bodů</a:t>
            </a:r>
            <a:endParaRPr lang="cs-CZ" sz="2400" dirty="0" smtClean="0">
              <a:latin typeface="Calibri"/>
              <a:ea typeface="Calibri"/>
              <a:cs typeface="Times New Roman"/>
            </a:endParaRPr>
          </a:p>
          <a:p>
            <a:pPr>
              <a:lnSpc>
                <a:spcPct val="115000"/>
              </a:lnSpc>
              <a:spcAft>
                <a:spcPts val="0"/>
              </a:spcAft>
              <a:buNone/>
            </a:pPr>
            <a:r>
              <a:rPr lang="cs-CZ" b="1" dirty="0" smtClean="0">
                <a:latin typeface="Calibri"/>
                <a:ea typeface="Calibri"/>
                <a:cs typeface="Times New Roman"/>
              </a:rPr>
              <a:t>R – vizuálně – verbální (</a:t>
            </a:r>
            <a:r>
              <a:rPr lang="cs-CZ" b="1" dirty="0" err="1" smtClean="0">
                <a:latin typeface="Calibri"/>
                <a:ea typeface="Calibri"/>
                <a:cs typeface="Times New Roman"/>
              </a:rPr>
              <a:t>zrakovo</a:t>
            </a:r>
            <a:r>
              <a:rPr lang="cs-CZ" b="1" dirty="0" smtClean="0">
                <a:latin typeface="Calibri"/>
                <a:ea typeface="Calibri"/>
                <a:cs typeface="Times New Roman"/>
              </a:rPr>
              <a:t>-slovní) učební styl</a:t>
            </a:r>
            <a:endParaRPr lang="cs-CZ" sz="2400" dirty="0" smtClean="0">
              <a:latin typeface="Calibri"/>
              <a:ea typeface="Calibri"/>
              <a:cs typeface="Times New Roman"/>
            </a:endParaRPr>
          </a:p>
          <a:p>
            <a:pPr>
              <a:lnSpc>
                <a:spcPct val="115000"/>
              </a:lnSpc>
              <a:spcAft>
                <a:spcPts val="0"/>
              </a:spcAft>
              <a:buNone/>
            </a:pPr>
            <a:r>
              <a:rPr lang="cs-CZ" dirty="0" smtClean="0">
                <a:latin typeface="Calibri"/>
                <a:ea typeface="Calibri"/>
                <a:cs typeface="Times New Roman"/>
              </a:rPr>
              <a:t>1c, 2a, 3b, 5c, 6b, 7b, 9b, 10c, 11c, 12b, 13a spolu ...........bodů</a:t>
            </a:r>
            <a:endParaRPr lang="cs-CZ" sz="2400" dirty="0" smtClean="0">
              <a:latin typeface="Calibri"/>
              <a:ea typeface="Calibri"/>
              <a:cs typeface="Times New Roman"/>
            </a:endParaRPr>
          </a:p>
          <a:p>
            <a:pPr>
              <a:lnSpc>
                <a:spcPct val="115000"/>
              </a:lnSpc>
              <a:spcAft>
                <a:spcPts val="0"/>
              </a:spcAft>
              <a:buNone/>
            </a:pPr>
            <a:r>
              <a:rPr lang="cs-CZ" b="1" dirty="0" smtClean="0">
                <a:latin typeface="Calibri"/>
                <a:ea typeface="Calibri"/>
                <a:cs typeface="Times New Roman"/>
              </a:rPr>
              <a:t>K – kinestetický (pohybový) učební styl</a:t>
            </a:r>
            <a:endParaRPr lang="cs-CZ" sz="2400" dirty="0" smtClean="0">
              <a:latin typeface="Calibri"/>
              <a:ea typeface="Calibri"/>
              <a:cs typeface="Times New Roman"/>
            </a:endParaRPr>
          </a:p>
          <a:p>
            <a:pPr>
              <a:lnSpc>
                <a:spcPct val="115000"/>
              </a:lnSpc>
              <a:spcAft>
                <a:spcPts val="0"/>
              </a:spcAft>
              <a:buNone/>
            </a:pPr>
            <a:r>
              <a:rPr lang="cs-CZ" dirty="0" smtClean="0">
                <a:latin typeface="Calibri"/>
                <a:ea typeface="Calibri"/>
                <a:cs typeface="Times New Roman"/>
              </a:rPr>
              <a:t>1d, 2d, 3d, 4a, 5a, 6c, 7d, 8c, 9a, 10d, 11a, 13c spolu ...........bodů</a:t>
            </a:r>
            <a:endParaRPr lang="cs-CZ" sz="2400" dirty="0" smtClean="0">
              <a:latin typeface="Calibri"/>
              <a:ea typeface="Calibri"/>
              <a:cs typeface="Times New Roman"/>
            </a:endParaRPr>
          </a:p>
          <a:p>
            <a:pPr>
              <a:buNone/>
            </a:pP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6" name="Zástupný symbol pro obsah 5"/>
          <p:cNvSpPr>
            <a:spLocks noGrp="1"/>
          </p:cNvSpPr>
          <p:nvPr>
            <p:ph idx="1"/>
          </p:nvPr>
        </p:nvSpPr>
        <p:spPr/>
        <p:txBody>
          <a:bodyPr/>
          <a:lstStyle/>
          <a:p>
            <a:pPr>
              <a:lnSpc>
                <a:spcPct val="115000"/>
              </a:lnSpc>
              <a:spcAft>
                <a:spcPts val="0"/>
              </a:spcAft>
              <a:buNone/>
            </a:pPr>
            <a:r>
              <a:rPr lang="cs-CZ" dirty="0" smtClean="0">
                <a:latin typeface="Calibri"/>
                <a:ea typeface="Calibri"/>
                <a:cs typeface="Times New Roman"/>
              </a:rPr>
              <a:t> </a:t>
            </a:r>
            <a:r>
              <a:rPr lang="cs-CZ" dirty="0" smtClean="0">
                <a:latin typeface="Calibri"/>
                <a:ea typeface="Calibri"/>
                <a:cs typeface="Times New Roman"/>
              </a:rPr>
              <a:t>3</a:t>
            </a:r>
            <a:r>
              <a:rPr lang="cs-CZ" dirty="0" smtClean="0">
                <a:latin typeface="Calibri"/>
                <a:ea typeface="Calibri"/>
                <a:cs typeface="Times New Roman"/>
              </a:rPr>
              <a:t>. Odečtěte od nejvyššího počtu bodů, které jste v jednom z </a:t>
            </a:r>
            <a:r>
              <a:rPr lang="cs-CZ" dirty="0" smtClean="0">
                <a:latin typeface="Calibri"/>
                <a:ea typeface="Calibri"/>
                <a:cs typeface="Times New Roman"/>
              </a:rPr>
              <a:t>řádku dosáhli</a:t>
            </a:r>
            <a:r>
              <a:rPr lang="cs-CZ" dirty="0" smtClean="0">
                <a:latin typeface="Calibri"/>
                <a:ea typeface="Calibri"/>
                <a:cs typeface="Times New Roman"/>
              </a:rPr>
              <a:t>, postupně </a:t>
            </a:r>
            <a:r>
              <a:rPr lang="cs-CZ" dirty="0" smtClean="0">
                <a:latin typeface="Calibri"/>
                <a:ea typeface="Calibri"/>
                <a:cs typeface="Times New Roman"/>
              </a:rPr>
              <a:t>počty bodů </a:t>
            </a:r>
            <a:r>
              <a:rPr lang="cs-CZ" dirty="0" smtClean="0">
                <a:latin typeface="Calibri"/>
                <a:ea typeface="Calibri"/>
                <a:cs typeface="Times New Roman"/>
              </a:rPr>
              <a:t>v ostatních řádcích.</a:t>
            </a:r>
            <a:endParaRPr lang="cs-CZ" sz="2400" dirty="0" smtClean="0">
              <a:latin typeface="Calibri"/>
              <a:ea typeface="Calibri"/>
              <a:cs typeface="Times New Roman"/>
            </a:endParaRPr>
          </a:p>
          <a:p>
            <a:pPr>
              <a:lnSpc>
                <a:spcPct val="115000"/>
              </a:lnSpc>
              <a:spcAft>
                <a:spcPts val="0"/>
              </a:spcAft>
              <a:buNone/>
            </a:pPr>
            <a:r>
              <a:rPr lang="cs-CZ" dirty="0" smtClean="0">
                <a:latin typeface="Calibri"/>
                <a:ea typeface="Calibri"/>
                <a:cs typeface="Times New Roman"/>
              </a:rPr>
              <a:t> </a:t>
            </a:r>
            <a:r>
              <a:rPr lang="cs-CZ" dirty="0" smtClean="0">
                <a:latin typeface="Calibri"/>
                <a:ea typeface="Calibri"/>
                <a:cs typeface="Times New Roman"/>
              </a:rPr>
              <a:t>4</a:t>
            </a:r>
            <a:r>
              <a:rPr lang="cs-CZ" dirty="0" smtClean="0">
                <a:latin typeface="Calibri"/>
                <a:ea typeface="Calibri"/>
                <a:cs typeface="Times New Roman"/>
              </a:rPr>
              <a:t>. Porovnejte číselné hodnoty jednotlivých rozdílů s hodnotami uvedenými v tabulce:</a:t>
            </a:r>
            <a:endParaRPr lang="cs-CZ" sz="2400" dirty="0" smtClean="0">
              <a:latin typeface="Calibri"/>
              <a:ea typeface="Calibri"/>
              <a:cs typeface="Times New Roman"/>
            </a:endParaRPr>
          </a:p>
          <a:p>
            <a:pPr>
              <a:buNone/>
            </a:pPr>
            <a:endParaRPr lang="cs-CZ" dirty="0"/>
          </a:p>
        </p:txBody>
      </p:sp>
      <p:graphicFrame>
        <p:nvGraphicFramePr>
          <p:cNvPr id="7" name="Tabulka 6"/>
          <p:cNvGraphicFramePr>
            <a:graphicFrameLocks noGrp="1"/>
          </p:cNvGraphicFramePr>
          <p:nvPr/>
        </p:nvGraphicFramePr>
        <p:xfrm>
          <a:off x="770022" y="2851484"/>
          <a:ext cx="9998240" cy="3339691"/>
        </p:xfrm>
        <a:graphic>
          <a:graphicData uri="http://schemas.openxmlformats.org/drawingml/2006/table">
            <a:tbl>
              <a:tblPr firstRow="1" bandRow="1">
                <a:tableStyleId>{69012ECD-51FC-41F1-AA8D-1B2483CD663E}</a:tableStyleId>
              </a:tblPr>
              <a:tblGrid>
                <a:gridCol w="2499560"/>
                <a:gridCol w="2499560"/>
                <a:gridCol w="2499560"/>
                <a:gridCol w="2499560"/>
              </a:tblGrid>
              <a:tr h="596766">
                <a:tc>
                  <a:txBody>
                    <a:bodyPr/>
                    <a:lstStyle/>
                    <a:p>
                      <a:pPr>
                        <a:lnSpc>
                          <a:spcPct val="115000"/>
                        </a:lnSpc>
                        <a:spcAft>
                          <a:spcPts val="0"/>
                        </a:spcAft>
                      </a:pPr>
                      <a:r>
                        <a:rPr lang="cs-CZ" sz="2800" dirty="0">
                          <a:latin typeface="Calibri"/>
                          <a:ea typeface="Calibri"/>
                          <a:cs typeface="Times New Roman"/>
                        </a:rPr>
                        <a:t>Celkový počet odpovědí</a:t>
                      </a:r>
                      <a:endParaRPr lang="cs-CZ" sz="2400" dirty="0">
                        <a:latin typeface="Calibri"/>
                        <a:ea typeface="Calibri"/>
                        <a:cs typeface="Times New Roman"/>
                      </a:endParaRPr>
                    </a:p>
                  </a:txBody>
                  <a:tcPr marL="68580" marR="68580" marT="0" marB="0"/>
                </a:tc>
                <a:tc>
                  <a:txBody>
                    <a:bodyPr/>
                    <a:lstStyle/>
                    <a:p>
                      <a:pPr>
                        <a:lnSpc>
                          <a:spcPct val="115000"/>
                        </a:lnSpc>
                        <a:spcAft>
                          <a:spcPts val="0"/>
                        </a:spcAft>
                      </a:pPr>
                      <a:r>
                        <a:rPr lang="cs-CZ" sz="2800" dirty="0">
                          <a:latin typeface="Calibri"/>
                          <a:ea typeface="Calibri"/>
                          <a:cs typeface="Times New Roman"/>
                        </a:rPr>
                        <a:t>Velmi silná preference</a:t>
                      </a:r>
                      <a:endParaRPr lang="cs-CZ" sz="2400" dirty="0">
                        <a:latin typeface="Calibri"/>
                        <a:ea typeface="Calibri"/>
                        <a:cs typeface="Times New Roman"/>
                      </a:endParaRPr>
                    </a:p>
                  </a:txBody>
                  <a:tcPr marL="68580" marR="68580" marT="0" marB="0"/>
                </a:tc>
                <a:tc>
                  <a:txBody>
                    <a:bodyPr/>
                    <a:lstStyle/>
                    <a:p>
                      <a:pPr>
                        <a:lnSpc>
                          <a:spcPct val="115000"/>
                        </a:lnSpc>
                        <a:spcAft>
                          <a:spcPts val="0"/>
                        </a:spcAft>
                      </a:pPr>
                      <a:r>
                        <a:rPr lang="cs-CZ" sz="2800">
                          <a:latin typeface="Calibri"/>
                          <a:ea typeface="Calibri"/>
                          <a:cs typeface="Times New Roman"/>
                        </a:rPr>
                        <a:t>Středně silná preference</a:t>
                      </a:r>
                      <a:endParaRPr lang="cs-CZ" sz="2400">
                        <a:latin typeface="Calibri"/>
                        <a:ea typeface="Calibri"/>
                        <a:cs typeface="Times New Roman"/>
                      </a:endParaRPr>
                    </a:p>
                  </a:txBody>
                  <a:tcPr marL="68580" marR="68580" marT="0" marB="0"/>
                </a:tc>
                <a:tc>
                  <a:txBody>
                    <a:bodyPr/>
                    <a:lstStyle/>
                    <a:p>
                      <a:pPr>
                        <a:lnSpc>
                          <a:spcPct val="115000"/>
                        </a:lnSpc>
                        <a:spcAft>
                          <a:spcPts val="0"/>
                        </a:spcAft>
                      </a:pPr>
                      <a:r>
                        <a:rPr lang="cs-CZ" sz="2800">
                          <a:latin typeface="Calibri"/>
                          <a:ea typeface="Calibri"/>
                          <a:cs typeface="Times New Roman"/>
                        </a:rPr>
                        <a:t>Mírná preference</a:t>
                      </a:r>
                      <a:endParaRPr lang="cs-CZ" sz="2400">
                        <a:latin typeface="Calibri"/>
                        <a:ea typeface="Calibri"/>
                        <a:cs typeface="Times New Roman"/>
                      </a:endParaRPr>
                    </a:p>
                  </a:txBody>
                  <a:tcPr marL="68580" marR="68580" marT="0" marB="0"/>
                </a:tc>
              </a:tr>
              <a:tr h="596766">
                <a:tc>
                  <a:txBody>
                    <a:bodyPr/>
                    <a:lstStyle/>
                    <a:p>
                      <a:pPr>
                        <a:lnSpc>
                          <a:spcPct val="115000"/>
                        </a:lnSpc>
                        <a:spcAft>
                          <a:spcPts val="0"/>
                        </a:spcAft>
                      </a:pPr>
                      <a:r>
                        <a:rPr lang="cs-CZ" sz="2800">
                          <a:latin typeface="Calibri"/>
                          <a:ea typeface="Calibri"/>
                          <a:cs typeface="Times New Roman"/>
                        </a:rPr>
                        <a:t>Do 16</a:t>
                      </a:r>
                      <a:endParaRPr lang="cs-CZ" sz="2400">
                        <a:latin typeface="Calibri"/>
                        <a:ea typeface="Calibri"/>
                        <a:cs typeface="Times New Roman"/>
                      </a:endParaRPr>
                    </a:p>
                  </a:txBody>
                  <a:tcPr marL="68580" marR="68580" marT="0" marB="0"/>
                </a:tc>
                <a:tc>
                  <a:txBody>
                    <a:bodyPr/>
                    <a:lstStyle/>
                    <a:p>
                      <a:pPr>
                        <a:lnSpc>
                          <a:spcPct val="115000"/>
                        </a:lnSpc>
                        <a:spcAft>
                          <a:spcPts val="0"/>
                        </a:spcAft>
                      </a:pPr>
                      <a:r>
                        <a:rPr lang="cs-CZ" sz="2800" dirty="0">
                          <a:latin typeface="Calibri"/>
                          <a:ea typeface="Calibri"/>
                          <a:cs typeface="Times New Roman"/>
                        </a:rPr>
                        <a:t>4 a víc</a:t>
                      </a:r>
                      <a:endParaRPr lang="cs-CZ" sz="2400" dirty="0">
                        <a:latin typeface="Calibri"/>
                        <a:ea typeface="Calibri"/>
                        <a:cs typeface="Times New Roman"/>
                      </a:endParaRPr>
                    </a:p>
                  </a:txBody>
                  <a:tcPr marL="68580" marR="68580" marT="0" marB="0"/>
                </a:tc>
                <a:tc>
                  <a:txBody>
                    <a:bodyPr/>
                    <a:lstStyle/>
                    <a:p>
                      <a:pPr>
                        <a:lnSpc>
                          <a:spcPct val="115000"/>
                        </a:lnSpc>
                        <a:spcAft>
                          <a:spcPts val="0"/>
                        </a:spcAft>
                      </a:pPr>
                      <a:r>
                        <a:rPr lang="cs-CZ" sz="2800" dirty="0">
                          <a:latin typeface="Calibri"/>
                          <a:ea typeface="Calibri"/>
                          <a:cs typeface="Times New Roman"/>
                        </a:rPr>
                        <a:t>3</a:t>
                      </a:r>
                      <a:endParaRPr lang="cs-CZ" sz="2400" dirty="0">
                        <a:latin typeface="Calibri"/>
                        <a:ea typeface="Calibri"/>
                        <a:cs typeface="Times New Roman"/>
                      </a:endParaRPr>
                    </a:p>
                  </a:txBody>
                  <a:tcPr marL="68580" marR="68580" marT="0" marB="0"/>
                </a:tc>
                <a:tc>
                  <a:txBody>
                    <a:bodyPr/>
                    <a:lstStyle/>
                    <a:p>
                      <a:pPr>
                        <a:lnSpc>
                          <a:spcPct val="115000"/>
                        </a:lnSpc>
                        <a:spcAft>
                          <a:spcPts val="0"/>
                        </a:spcAft>
                      </a:pPr>
                      <a:r>
                        <a:rPr lang="cs-CZ" sz="2800">
                          <a:latin typeface="Calibri"/>
                          <a:ea typeface="Calibri"/>
                          <a:cs typeface="Times New Roman"/>
                        </a:rPr>
                        <a:t>2</a:t>
                      </a:r>
                      <a:endParaRPr lang="cs-CZ" sz="2400">
                        <a:latin typeface="Calibri"/>
                        <a:ea typeface="Calibri"/>
                        <a:cs typeface="Times New Roman"/>
                      </a:endParaRPr>
                    </a:p>
                  </a:txBody>
                  <a:tcPr marL="68580" marR="68580" marT="0" marB="0"/>
                </a:tc>
              </a:tr>
              <a:tr h="596766">
                <a:tc>
                  <a:txBody>
                    <a:bodyPr/>
                    <a:lstStyle/>
                    <a:p>
                      <a:pPr>
                        <a:lnSpc>
                          <a:spcPct val="115000"/>
                        </a:lnSpc>
                        <a:spcAft>
                          <a:spcPts val="0"/>
                        </a:spcAft>
                      </a:pPr>
                      <a:r>
                        <a:rPr lang="cs-CZ" sz="2800">
                          <a:latin typeface="Calibri"/>
                          <a:ea typeface="Calibri"/>
                          <a:cs typeface="Times New Roman"/>
                        </a:rPr>
                        <a:t>17 – 22</a:t>
                      </a:r>
                      <a:endParaRPr lang="cs-CZ" sz="2400">
                        <a:latin typeface="Calibri"/>
                        <a:ea typeface="Calibri"/>
                        <a:cs typeface="Times New Roman"/>
                      </a:endParaRPr>
                    </a:p>
                  </a:txBody>
                  <a:tcPr marL="68580" marR="68580" marT="0" marB="0"/>
                </a:tc>
                <a:tc>
                  <a:txBody>
                    <a:bodyPr/>
                    <a:lstStyle/>
                    <a:p>
                      <a:pPr>
                        <a:lnSpc>
                          <a:spcPct val="115000"/>
                        </a:lnSpc>
                        <a:spcAft>
                          <a:spcPts val="0"/>
                        </a:spcAft>
                      </a:pPr>
                      <a:r>
                        <a:rPr lang="cs-CZ" sz="2800">
                          <a:latin typeface="Calibri"/>
                          <a:ea typeface="Calibri"/>
                          <a:cs typeface="Times New Roman"/>
                        </a:rPr>
                        <a:t>5 a víc</a:t>
                      </a:r>
                      <a:endParaRPr lang="cs-CZ" sz="2400">
                        <a:latin typeface="Calibri"/>
                        <a:ea typeface="Calibri"/>
                        <a:cs typeface="Times New Roman"/>
                      </a:endParaRPr>
                    </a:p>
                  </a:txBody>
                  <a:tcPr marL="68580" marR="68580" marT="0" marB="0"/>
                </a:tc>
                <a:tc>
                  <a:txBody>
                    <a:bodyPr/>
                    <a:lstStyle/>
                    <a:p>
                      <a:pPr>
                        <a:lnSpc>
                          <a:spcPct val="115000"/>
                        </a:lnSpc>
                        <a:spcAft>
                          <a:spcPts val="0"/>
                        </a:spcAft>
                      </a:pPr>
                      <a:r>
                        <a:rPr lang="cs-CZ" sz="2800" dirty="0">
                          <a:latin typeface="Calibri"/>
                          <a:ea typeface="Calibri"/>
                          <a:cs typeface="Times New Roman"/>
                        </a:rPr>
                        <a:t>4</a:t>
                      </a:r>
                      <a:endParaRPr lang="cs-CZ" sz="2400" dirty="0">
                        <a:latin typeface="Calibri"/>
                        <a:ea typeface="Calibri"/>
                        <a:cs typeface="Times New Roman"/>
                      </a:endParaRPr>
                    </a:p>
                  </a:txBody>
                  <a:tcPr marL="68580" marR="68580" marT="0" marB="0"/>
                </a:tc>
                <a:tc>
                  <a:txBody>
                    <a:bodyPr/>
                    <a:lstStyle/>
                    <a:p>
                      <a:pPr>
                        <a:lnSpc>
                          <a:spcPct val="115000"/>
                        </a:lnSpc>
                        <a:spcAft>
                          <a:spcPts val="0"/>
                        </a:spcAft>
                      </a:pPr>
                      <a:r>
                        <a:rPr lang="cs-CZ" sz="2800">
                          <a:latin typeface="Calibri"/>
                          <a:ea typeface="Calibri"/>
                          <a:cs typeface="Times New Roman"/>
                        </a:rPr>
                        <a:t>3</a:t>
                      </a:r>
                      <a:endParaRPr lang="cs-CZ" sz="2400">
                        <a:latin typeface="Calibri"/>
                        <a:ea typeface="Calibri"/>
                        <a:cs typeface="Times New Roman"/>
                      </a:endParaRPr>
                    </a:p>
                  </a:txBody>
                  <a:tcPr marL="68580" marR="68580" marT="0" marB="0"/>
                </a:tc>
              </a:tr>
              <a:tr h="596766">
                <a:tc>
                  <a:txBody>
                    <a:bodyPr/>
                    <a:lstStyle/>
                    <a:p>
                      <a:pPr>
                        <a:lnSpc>
                          <a:spcPct val="115000"/>
                        </a:lnSpc>
                        <a:spcAft>
                          <a:spcPts val="0"/>
                        </a:spcAft>
                      </a:pPr>
                      <a:r>
                        <a:rPr lang="cs-CZ" sz="2800">
                          <a:latin typeface="Calibri"/>
                          <a:ea typeface="Calibri"/>
                          <a:cs typeface="Times New Roman"/>
                        </a:rPr>
                        <a:t>23 – 30</a:t>
                      </a:r>
                      <a:endParaRPr lang="cs-CZ" sz="2400">
                        <a:latin typeface="Calibri"/>
                        <a:ea typeface="Calibri"/>
                        <a:cs typeface="Times New Roman"/>
                      </a:endParaRPr>
                    </a:p>
                  </a:txBody>
                  <a:tcPr marL="68580" marR="68580" marT="0" marB="0"/>
                </a:tc>
                <a:tc>
                  <a:txBody>
                    <a:bodyPr/>
                    <a:lstStyle/>
                    <a:p>
                      <a:pPr>
                        <a:lnSpc>
                          <a:spcPct val="115000"/>
                        </a:lnSpc>
                        <a:spcAft>
                          <a:spcPts val="0"/>
                        </a:spcAft>
                      </a:pPr>
                      <a:r>
                        <a:rPr lang="cs-CZ" sz="2800">
                          <a:latin typeface="Calibri"/>
                          <a:ea typeface="Calibri"/>
                          <a:cs typeface="Times New Roman"/>
                        </a:rPr>
                        <a:t>6 a víc</a:t>
                      </a:r>
                      <a:endParaRPr lang="cs-CZ" sz="2400">
                        <a:latin typeface="Calibri"/>
                        <a:ea typeface="Calibri"/>
                        <a:cs typeface="Times New Roman"/>
                      </a:endParaRPr>
                    </a:p>
                  </a:txBody>
                  <a:tcPr marL="68580" marR="68580" marT="0" marB="0"/>
                </a:tc>
                <a:tc>
                  <a:txBody>
                    <a:bodyPr/>
                    <a:lstStyle/>
                    <a:p>
                      <a:pPr>
                        <a:lnSpc>
                          <a:spcPct val="115000"/>
                        </a:lnSpc>
                        <a:spcAft>
                          <a:spcPts val="0"/>
                        </a:spcAft>
                      </a:pPr>
                      <a:r>
                        <a:rPr lang="cs-CZ" sz="2800" dirty="0">
                          <a:latin typeface="Calibri"/>
                          <a:ea typeface="Calibri"/>
                          <a:cs typeface="Times New Roman"/>
                        </a:rPr>
                        <a:t>5</a:t>
                      </a:r>
                      <a:endParaRPr lang="cs-CZ" sz="2400" dirty="0">
                        <a:latin typeface="Calibri"/>
                        <a:ea typeface="Calibri"/>
                        <a:cs typeface="Times New Roman"/>
                      </a:endParaRPr>
                    </a:p>
                  </a:txBody>
                  <a:tcPr marL="68580" marR="68580" marT="0" marB="0"/>
                </a:tc>
                <a:tc>
                  <a:txBody>
                    <a:bodyPr/>
                    <a:lstStyle/>
                    <a:p>
                      <a:pPr>
                        <a:lnSpc>
                          <a:spcPct val="115000"/>
                        </a:lnSpc>
                        <a:spcAft>
                          <a:spcPts val="0"/>
                        </a:spcAft>
                      </a:pPr>
                      <a:r>
                        <a:rPr lang="cs-CZ" sz="2800">
                          <a:latin typeface="Calibri"/>
                          <a:ea typeface="Calibri"/>
                          <a:cs typeface="Times New Roman"/>
                        </a:rPr>
                        <a:t>4</a:t>
                      </a:r>
                      <a:endParaRPr lang="cs-CZ" sz="2400">
                        <a:latin typeface="Calibri"/>
                        <a:ea typeface="Calibri"/>
                        <a:cs typeface="Times New Roman"/>
                      </a:endParaRPr>
                    </a:p>
                  </a:txBody>
                  <a:tcPr marL="68580" marR="68580" marT="0" marB="0"/>
                </a:tc>
              </a:tr>
              <a:tr h="596766">
                <a:tc>
                  <a:txBody>
                    <a:bodyPr/>
                    <a:lstStyle/>
                    <a:p>
                      <a:pPr>
                        <a:lnSpc>
                          <a:spcPct val="115000"/>
                        </a:lnSpc>
                        <a:spcAft>
                          <a:spcPts val="0"/>
                        </a:spcAft>
                      </a:pPr>
                      <a:r>
                        <a:rPr lang="cs-CZ" sz="2800">
                          <a:latin typeface="Calibri"/>
                          <a:ea typeface="Calibri"/>
                          <a:cs typeface="Times New Roman"/>
                        </a:rPr>
                        <a:t>Nad 30</a:t>
                      </a:r>
                      <a:endParaRPr lang="cs-CZ" sz="2400">
                        <a:latin typeface="Calibri"/>
                        <a:ea typeface="Calibri"/>
                        <a:cs typeface="Times New Roman"/>
                      </a:endParaRPr>
                    </a:p>
                  </a:txBody>
                  <a:tcPr marL="68580" marR="68580" marT="0" marB="0"/>
                </a:tc>
                <a:tc>
                  <a:txBody>
                    <a:bodyPr/>
                    <a:lstStyle/>
                    <a:p>
                      <a:pPr>
                        <a:lnSpc>
                          <a:spcPct val="115000"/>
                        </a:lnSpc>
                        <a:spcAft>
                          <a:spcPts val="0"/>
                        </a:spcAft>
                      </a:pPr>
                      <a:r>
                        <a:rPr lang="cs-CZ" sz="2800">
                          <a:latin typeface="Calibri"/>
                          <a:ea typeface="Calibri"/>
                          <a:cs typeface="Times New Roman"/>
                        </a:rPr>
                        <a:t>7 a víc</a:t>
                      </a:r>
                      <a:endParaRPr lang="cs-CZ" sz="2400">
                        <a:latin typeface="Calibri"/>
                        <a:ea typeface="Calibri"/>
                        <a:cs typeface="Times New Roman"/>
                      </a:endParaRPr>
                    </a:p>
                  </a:txBody>
                  <a:tcPr marL="68580" marR="68580" marT="0" marB="0"/>
                </a:tc>
                <a:tc>
                  <a:txBody>
                    <a:bodyPr/>
                    <a:lstStyle/>
                    <a:p>
                      <a:pPr>
                        <a:lnSpc>
                          <a:spcPct val="115000"/>
                        </a:lnSpc>
                        <a:spcAft>
                          <a:spcPts val="0"/>
                        </a:spcAft>
                      </a:pPr>
                      <a:r>
                        <a:rPr lang="cs-CZ" sz="2800" dirty="0">
                          <a:latin typeface="Calibri"/>
                          <a:ea typeface="Calibri"/>
                          <a:cs typeface="Times New Roman"/>
                        </a:rPr>
                        <a:t>6</a:t>
                      </a:r>
                      <a:endParaRPr lang="cs-CZ" sz="2400" dirty="0">
                        <a:latin typeface="Calibri"/>
                        <a:ea typeface="Calibri"/>
                        <a:cs typeface="Times New Roman"/>
                      </a:endParaRPr>
                    </a:p>
                  </a:txBody>
                  <a:tcPr marL="68580" marR="68580" marT="0" marB="0"/>
                </a:tc>
                <a:tc>
                  <a:txBody>
                    <a:bodyPr/>
                    <a:lstStyle/>
                    <a:p>
                      <a:pPr>
                        <a:lnSpc>
                          <a:spcPct val="115000"/>
                        </a:lnSpc>
                        <a:spcAft>
                          <a:spcPts val="0"/>
                        </a:spcAft>
                      </a:pPr>
                      <a:r>
                        <a:rPr lang="cs-CZ" sz="2800" dirty="0">
                          <a:latin typeface="Calibri"/>
                          <a:ea typeface="Calibri"/>
                          <a:cs typeface="Times New Roman"/>
                        </a:rPr>
                        <a:t>5</a:t>
                      </a:r>
                      <a:endParaRPr lang="cs-CZ" sz="2400" dirty="0">
                        <a:latin typeface="Calibri"/>
                        <a:ea typeface="Calibri"/>
                        <a:cs typeface="Times New Roman"/>
                      </a:endParaRPr>
                    </a:p>
                  </a:txBody>
                  <a:tcPr marL="68580" marR="68580" marT="0" marB="0"/>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smtClean="0"/>
              <a:t>Učební styly podle převažujícího druhu inteligence</a:t>
            </a:r>
            <a:endParaRPr lang="cs-CZ" dirty="0"/>
          </a:p>
        </p:txBody>
      </p:sp>
      <p:sp>
        <p:nvSpPr>
          <p:cNvPr id="5" name="Zástupný symbol pro obsah 4"/>
          <p:cNvSpPr>
            <a:spLocks noGrp="1"/>
          </p:cNvSpPr>
          <p:nvPr>
            <p:ph idx="1"/>
          </p:nvPr>
        </p:nvSpPr>
        <p:spPr/>
        <p:txBody>
          <a:bodyPr/>
          <a:lstStyle/>
          <a:p>
            <a:r>
              <a:rPr lang="cs-CZ" dirty="0" smtClean="0"/>
              <a:t>Inteligence = různé druhy schopností na sobě nezávislých</a:t>
            </a:r>
          </a:p>
          <a:p>
            <a:r>
              <a:rPr lang="cs-CZ" dirty="0" err="1" smtClean="0"/>
              <a:t>Gardnerova</a:t>
            </a:r>
            <a:r>
              <a:rPr lang="cs-CZ" dirty="0" smtClean="0"/>
              <a:t> MI teorie = </a:t>
            </a:r>
            <a:r>
              <a:rPr lang="cs-CZ" dirty="0" err="1" smtClean="0"/>
              <a:t>teorie</a:t>
            </a:r>
            <a:r>
              <a:rPr lang="cs-CZ" dirty="0" smtClean="0"/>
              <a:t> 7 druhů inteligence</a:t>
            </a:r>
          </a:p>
          <a:p>
            <a:pPr lvl="1"/>
            <a:r>
              <a:rPr lang="cs-CZ" dirty="0" smtClean="0"/>
              <a:t>Lingvistická (jazyková, řečová)</a:t>
            </a:r>
          </a:p>
          <a:p>
            <a:pPr lvl="1"/>
            <a:r>
              <a:rPr lang="cs-CZ" dirty="0" smtClean="0"/>
              <a:t>Logicko-matematická</a:t>
            </a:r>
            <a:endParaRPr lang="cs-CZ" dirty="0" smtClean="0"/>
          </a:p>
          <a:p>
            <a:pPr lvl="1"/>
            <a:r>
              <a:rPr lang="cs-CZ" dirty="0" smtClean="0"/>
              <a:t>Prostorová</a:t>
            </a:r>
            <a:r>
              <a:rPr lang="cs-CZ" dirty="0" smtClean="0"/>
              <a:t> </a:t>
            </a:r>
            <a:r>
              <a:rPr lang="cs-CZ" dirty="0" smtClean="0"/>
              <a:t>(vizuální)</a:t>
            </a:r>
          </a:p>
          <a:p>
            <a:pPr lvl="1"/>
            <a:r>
              <a:rPr lang="cs-CZ" dirty="0" err="1" smtClean="0"/>
              <a:t>Tělesnokinestetická</a:t>
            </a:r>
            <a:r>
              <a:rPr lang="cs-CZ" dirty="0" smtClean="0"/>
              <a:t> (pohybová)</a:t>
            </a:r>
          </a:p>
          <a:p>
            <a:pPr lvl="1"/>
            <a:r>
              <a:rPr lang="cs-CZ" dirty="0" smtClean="0"/>
              <a:t>Muzikální (</a:t>
            </a:r>
            <a:r>
              <a:rPr lang="cs-CZ" dirty="0" err="1" smtClean="0"/>
              <a:t>hudení</a:t>
            </a:r>
            <a:r>
              <a:rPr lang="cs-CZ" dirty="0" smtClean="0"/>
              <a:t>)</a:t>
            </a:r>
          </a:p>
          <a:p>
            <a:pPr lvl="1"/>
            <a:r>
              <a:rPr lang="cs-CZ" dirty="0" smtClean="0"/>
              <a:t>Interpersonální</a:t>
            </a:r>
          </a:p>
          <a:p>
            <a:pPr lvl="1"/>
            <a:r>
              <a:rPr lang="cs-CZ" dirty="0" err="1" smtClean="0"/>
              <a:t>Intrapersonální</a:t>
            </a:r>
            <a:endParaRPr lang="cs-CZ" dirty="0" smtClean="0"/>
          </a:p>
          <a:p>
            <a:pPr lvl="1"/>
            <a:r>
              <a:rPr lang="cs-CZ" dirty="0" smtClean="0"/>
              <a:t>(přírodní, duchovní, existenciální)</a:t>
            </a:r>
          </a:p>
          <a:p>
            <a:r>
              <a:rPr lang="cs-CZ" dirty="0" smtClean="0"/>
              <a:t>Každý máme všechny druhy, ale některé (2-3)více rozvinuté</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smtClean="0"/>
              <a:t>Aktivizace inteligencí</a:t>
            </a:r>
            <a:endParaRPr lang="cs-CZ" dirty="0"/>
          </a:p>
        </p:txBody>
      </p:sp>
      <p:sp>
        <p:nvSpPr>
          <p:cNvPr id="5" name="Zástupný symbol pro obsah 4"/>
          <p:cNvSpPr>
            <a:spLocks noGrp="1"/>
          </p:cNvSpPr>
          <p:nvPr>
            <p:ph idx="1"/>
          </p:nvPr>
        </p:nvSpPr>
        <p:spPr/>
        <p:txBody>
          <a:bodyPr/>
          <a:lstStyle/>
          <a:p>
            <a:r>
              <a:rPr lang="cs-CZ" dirty="0" smtClean="0"/>
              <a:t>Jednotlivé druhy inteligencí se aktivizují při reakcích člověka na různé druhy informací (různé způsoby prezentace informací)</a:t>
            </a:r>
          </a:p>
          <a:p>
            <a:pPr lvl="1"/>
            <a:r>
              <a:rPr lang="cs-CZ" dirty="0" smtClean="0"/>
              <a:t>Prezentace slovy aktivizuje lingvistickou inteligenci</a:t>
            </a:r>
          </a:p>
          <a:p>
            <a:pPr lvl="1"/>
            <a:r>
              <a:rPr lang="cs-CZ" dirty="0" smtClean="0"/>
              <a:t>P</a:t>
            </a:r>
            <a:r>
              <a:rPr lang="cs-CZ" dirty="0" smtClean="0"/>
              <a:t>rezentace hudbou aktivizuje muzikální inteligenci</a:t>
            </a:r>
          </a:p>
          <a:p>
            <a:r>
              <a:rPr lang="cs-CZ" dirty="0" smtClean="0"/>
              <a:t>Tradiční škola</a:t>
            </a:r>
          </a:p>
          <a:p>
            <a:pPr lvl="1"/>
            <a:r>
              <a:rPr lang="cs-CZ" dirty="0" smtClean="0"/>
              <a:t>Převažuje prezentace slovy, symboly, čísly, abstrakcemi =&gt;aktivizuje a rozvíjí zejména lingvistickou a logicko</a:t>
            </a:r>
            <a:r>
              <a:rPr lang="cs-CZ" dirty="0" smtClean="0"/>
              <a:t>-</a:t>
            </a:r>
            <a:r>
              <a:rPr lang="cs-CZ" dirty="0" smtClean="0"/>
              <a:t>matematickou inteligenci</a:t>
            </a:r>
          </a:p>
          <a:p>
            <a:pPr lvl="1"/>
            <a:r>
              <a:rPr lang="cs-CZ" dirty="0" smtClean="0"/>
              <a:t>Úspěšní žáci = </a:t>
            </a:r>
            <a:r>
              <a:rPr lang="cs-CZ" dirty="0" err="1" smtClean="0"/>
              <a:t>žáci</a:t>
            </a:r>
            <a:r>
              <a:rPr lang="cs-CZ" dirty="0" smtClean="0"/>
              <a:t> s preferencí těchto inteligencí (žáci s vysokým IQ)</a:t>
            </a:r>
          </a:p>
          <a:p>
            <a:r>
              <a:rPr lang="cs-CZ" dirty="0" smtClean="0"/>
              <a:t>Existuje více způsobů jak prezentovat učivo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6" name="Zástupný symbol pro obsah 5"/>
          <p:cNvSpPr>
            <a:spLocks noGrp="1"/>
          </p:cNvSpPr>
          <p:nvPr>
            <p:ph idx="1"/>
          </p:nvPr>
        </p:nvSpPr>
        <p:spPr>
          <a:xfrm>
            <a:off x="719999" y="692150"/>
            <a:ext cx="11203295" cy="5139850"/>
          </a:xfrm>
        </p:spPr>
        <p:txBody>
          <a:bodyPr/>
          <a:lstStyle/>
          <a:p>
            <a:pPr marL="252000" lvl="1">
              <a:lnSpc>
                <a:spcPct val="150000"/>
              </a:lnSpc>
            </a:pPr>
            <a:r>
              <a:rPr lang="cs-CZ" sz="2800" dirty="0" smtClean="0">
                <a:ea typeface="+mn-ea"/>
                <a:cs typeface="+mn-cs"/>
              </a:rPr>
              <a:t>Př.: Žáky s preferencí prostorové (vizuální) I </a:t>
            </a:r>
            <a:endParaRPr lang="cs-CZ" sz="2800" dirty="0" smtClean="0">
              <a:ea typeface="+mn-ea"/>
              <a:cs typeface="+mn-cs"/>
            </a:endParaRPr>
          </a:p>
          <a:p>
            <a:pPr marL="662400" lvl="2">
              <a:lnSpc>
                <a:spcPct val="150000"/>
              </a:lnSpc>
            </a:pPr>
            <a:r>
              <a:rPr lang="cs-CZ" sz="2300" dirty="0" smtClean="0">
                <a:ea typeface="+mn-ea"/>
                <a:cs typeface="+mn-cs"/>
              </a:rPr>
              <a:t>-&gt;</a:t>
            </a:r>
            <a:r>
              <a:rPr lang="cs-CZ" sz="2300" dirty="0" smtClean="0">
                <a:ea typeface="+mn-ea"/>
                <a:cs typeface="+mn-cs"/>
              </a:rPr>
              <a:t>pochopení občanské války ve Španělsku </a:t>
            </a:r>
            <a:endParaRPr lang="cs-CZ" sz="2300" dirty="0" smtClean="0">
              <a:ea typeface="+mn-ea"/>
              <a:cs typeface="+mn-cs"/>
            </a:endParaRPr>
          </a:p>
          <a:p>
            <a:pPr marL="662400" lvl="2">
              <a:lnSpc>
                <a:spcPct val="150000"/>
              </a:lnSpc>
            </a:pPr>
            <a:r>
              <a:rPr lang="cs-CZ" sz="2300" dirty="0" smtClean="0">
                <a:ea typeface="+mn-ea"/>
                <a:cs typeface="+mn-cs"/>
              </a:rPr>
              <a:t>-&gt; </a:t>
            </a:r>
            <a:r>
              <a:rPr lang="cs-CZ" sz="2300" dirty="0" smtClean="0">
                <a:ea typeface="+mn-ea"/>
                <a:cs typeface="+mn-cs"/>
              </a:rPr>
              <a:t>studium obrazu </a:t>
            </a:r>
            <a:r>
              <a:rPr lang="cs-CZ" sz="2300" dirty="0" err="1" smtClean="0">
                <a:ea typeface="+mn-ea"/>
                <a:cs typeface="+mn-cs"/>
              </a:rPr>
              <a:t>Guernica</a:t>
            </a:r>
            <a:r>
              <a:rPr lang="cs-CZ" sz="2300" dirty="0" smtClean="0">
                <a:ea typeface="+mn-ea"/>
                <a:cs typeface="+mn-cs"/>
              </a:rPr>
              <a:t> od Picassa (x čtení učebnice Dějepisu, knih o válce</a:t>
            </a:r>
            <a:r>
              <a:rPr lang="cs-CZ" sz="2300" dirty="0" smtClean="0">
                <a:ea typeface="+mn-ea"/>
                <a:cs typeface="+mn-cs"/>
              </a:rPr>
              <a:t>)</a:t>
            </a:r>
          </a:p>
          <a:p>
            <a:pPr marL="252000" lvl="1">
              <a:lnSpc>
                <a:spcPct val="150000"/>
              </a:lnSpc>
            </a:pPr>
            <a:endParaRPr lang="cs-CZ" sz="2800" dirty="0" smtClean="0">
              <a:ea typeface="+mn-ea"/>
              <a:cs typeface="+mn-cs"/>
            </a:endParaRPr>
          </a:p>
          <a:p>
            <a:pPr marL="252000" lvl="1">
              <a:lnSpc>
                <a:spcPct val="150000"/>
              </a:lnSpc>
            </a:pPr>
            <a:r>
              <a:rPr lang="cs-CZ" sz="2800" dirty="0" smtClean="0">
                <a:ea typeface="+mn-ea"/>
                <a:cs typeface="+mn-cs"/>
              </a:rPr>
              <a:t>Aplikace MI teorie ve škole</a:t>
            </a:r>
          </a:p>
          <a:p>
            <a:pPr lvl="1"/>
            <a:r>
              <a:rPr lang="cs-CZ" dirty="0" smtClean="0"/>
              <a:t>USA projekt </a:t>
            </a:r>
            <a:r>
              <a:rPr lang="cs-CZ" dirty="0" err="1" smtClean="0"/>
              <a:t>Zero</a:t>
            </a:r>
            <a:r>
              <a:rPr lang="cs-CZ" dirty="0" smtClean="0"/>
              <a:t> (Interview </a:t>
            </a:r>
            <a:r>
              <a:rPr lang="cs-CZ" dirty="0" err="1" smtClean="0"/>
              <a:t>with</a:t>
            </a:r>
            <a:r>
              <a:rPr lang="cs-CZ" dirty="0" smtClean="0"/>
              <a:t> </a:t>
            </a:r>
            <a:r>
              <a:rPr lang="cs-CZ" dirty="0" err="1" smtClean="0"/>
              <a:t>Howard</a:t>
            </a:r>
            <a:r>
              <a:rPr lang="cs-CZ" dirty="0" smtClean="0"/>
              <a:t> </a:t>
            </a:r>
            <a:r>
              <a:rPr lang="cs-CZ" dirty="0" err="1" smtClean="0"/>
              <a:t>Gardner</a:t>
            </a:r>
            <a:r>
              <a:rPr lang="cs-CZ" dirty="0" smtClean="0"/>
              <a:t>, 1999)</a:t>
            </a:r>
          </a:p>
          <a:p>
            <a:pPr lvl="1"/>
            <a:r>
              <a:rPr lang="cs-CZ" dirty="0" smtClean="0"/>
              <a:t>Statisticky lepší výsledky v oblasti vědomostí a dovedností žáků</a:t>
            </a:r>
          </a:p>
          <a:p>
            <a:pPr lvl="1"/>
            <a:r>
              <a:rPr lang="cs-CZ" dirty="0" smtClean="0"/>
              <a:t>Zlepšení docházky do škol</a:t>
            </a:r>
          </a:p>
          <a:p>
            <a:pPr lvl="1"/>
            <a:r>
              <a:rPr lang="cs-CZ" dirty="0" smtClean="0"/>
              <a:t>Zlepšení spolupráce s rodiči</a:t>
            </a:r>
            <a:endParaRPr lang="cs-CZ" dirty="0" smtClean="0"/>
          </a:p>
          <a:p>
            <a:pPr marL="662400" lvl="2">
              <a:lnSpc>
                <a:spcPct val="150000"/>
              </a:lnSpc>
            </a:pPr>
            <a:endParaRPr lang="cs-CZ" dirty="0" smtClean="0"/>
          </a:p>
          <a:p>
            <a:pPr marL="252000" lvl="1">
              <a:lnSpc>
                <a:spcPct val="150000"/>
              </a:lnSpc>
            </a:pPr>
            <a:endParaRPr lang="cs-CZ" dirty="0"/>
          </a:p>
        </p:txBody>
      </p:sp>
      <p:pic>
        <p:nvPicPr>
          <p:cNvPr id="8" name="Picture 2"/>
          <p:cNvPicPr>
            <a:picLocks noChangeAspect="1" noChangeArrowheads="1"/>
          </p:cNvPicPr>
          <p:nvPr/>
        </p:nvPicPr>
        <p:blipFill>
          <a:blip r:embed="rId2" cstate="print"/>
          <a:srcRect l="60660" t="22091" r="10358" b="19423"/>
          <a:stretch>
            <a:fillRect/>
          </a:stretch>
        </p:blipFill>
        <p:spPr bwMode="auto">
          <a:xfrm>
            <a:off x="8674768" y="2334127"/>
            <a:ext cx="3116178" cy="176864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Kognice x učení se</a:t>
            </a:r>
            <a:endParaRPr lang="cs-CZ" dirty="0"/>
          </a:p>
        </p:txBody>
      </p:sp>
      <p:sp>
        <p:nvSpPr>
          <p:cNvPr id="5" name="Zástupný symbol pro obsah 4"/>
          <p:cNvSpPr>
            <a:spLocks noGrp="1"/>
          </p:cNvSpPr>
          <p:nvPr>
            <p:ph idx="1"/>
          </p:nvPr>
        </p:nvSpPr>
        <p:spPr>
          <a:xfrm>
            <a:off x="720000" y="1292609"/>
            <a:ext cx="10753200" cy="4139998"/>
          </a:xfrm>
        </p:spPr>
        <p:txBody>
          <a:bodyPr/>
          <a:lstStyle/>
          <a:p>
            <a:r>
              <a:rPr lang="cs-CZ" dirty="0" smtClean="0"/>
              <a:t>Lidé se odlišují způsoby, kterými se učí</a:t>
            </a:r>
          </a:p>
          <a:p>
            <a:r>
              <a:rPr lang="cs-CZ" dirty="0" smtClean="0"/>
              <a:t>Poznávání (kognice)</a:t>
            </a:r>
          </a:p>
          <a:p>
            <a:pPr lvl="1"/>
            <a:r>
              <a:rPr lang="cs-CZ" dirty="0" smtClean="0"/>
              <a:t>Zapamatování, představivost, usuzování, myšlení, řeč = procesy přijímání a zpracování informací</a:t>
            </a:r>
          </a:p>
          <a:p>
            <a:r>
              <a:rPr lang="cs-CZ" dirty="0" smtClean="0"/>
              <a:t>Učení se</a:t>
            </a:r>
          </a:p>
          <a:p>
            <a:pPr lvl="1"/>
            <a:r>
              <a:rPr lang="cs-CZ" dirty="0" smtClean="0"/>
              <a:t>Člověk mění své poznatky o světě, své chování, způsoby činností, postoje, osobní vlastnosti, obraz sebe samého = rozvoj osobnosti prostřednictvím transformovaných zkušeností (individuálních, sociálních) na systém znalostí</a:t>
            </a:r>
          </a:p>
          <a:p>
            <a:pPr lvl="1"/>
            <a:r>
              <a:rPr lang="cs-CZ" dirty="0" smtClean="0"/>
              <a:t>Člověk musí vnímat, chápat zapamatovat si (=kognitivní složka učení se), ale zároveň musí chtít a vydržet (= motivační a volní složka učení se)</a:t>
            </a:r>
          </a:p>
          <a:p>
            <a:r>
              <a:rPr lang="cs-CZ" dirty="0" smtClean="0"/>
              <a:t>Pojem učení se (učební styl) je širší než poznávání (kognitivní styl)</a:t>
            </a:r>
          </a:p>
          <a:p>
            <a:pPr lvl="1"/>
            <a:endParaRPr lang="cs-CZ" dirty="0"/>
          </a:p>
        </p:txBody>
      </p:sp>
    </p:spTree>
    <p:extLst>
      <p:ext uri="{BB962C8B-B14F-4D97-AF65-F5344CB8AC3E}">
        <p14:creationId xmlns="" xmlns:p14="http://schemas.microsoft.com/office/powerpoint/2010/main" val="5839659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30</a:t>
            </a:fld>
            <a:endParaRPr lang="cs-CZ" altLang="cs-CZ" dirty="0"/>
          </a:p>
        </p:txBody>
      </p:sp>
      <p:sp>
        <p:nvSpPr>
          <p:cNvPr id="5" name="Nadpis 4"/>
          <p:cNvSpPr>
            <a:spLocks noGrp="1"/>
          </p:cNvSpPr>
          <p:nvPr>
            <p:ph type="title"/>
          </p:nvPr>
        </p:nvSpPr>
        <p:spPr/>
        <p:txBody>
          <a:bodyPr/>
          <a:lstStyle/>
          <a:p>
            <a:r>
              <a:rPr lang="cs-CZ" dirty="0" smtClean="0"/>
              <a:t>Lingvistický (jazykový, řečový, verbální) učební styl</a:t>
            </a:r>
            <a:endParaRPr lang="cs-CZ" dirty="0"/>
          </a:p>
        </p:txBody>
      </p:sp>
      <p:sp>
        <p:nvSpPr>
          <p:cNvPr id="6" name="Zástupný symbol pro obsah 5"/>
          <p:cNvSpPr>
            <a:spLocks noGrp="1"/>
          </p:cNvSpPr>
          <p:nvPr>
            <p:ph idx="1"/>
          </p:nvPr>
        </p:nvSpPr>
        <p:spPr/>
        <p:txBody>
          <a:bodyPr/>
          <a:lstStyle/>
          <a:p>
            <a:r>
              <a:rPr lang="cs-CZ" dirty="0" smtClean="0"/>
              <a:t>Žák rád a dobře čte, píše, mluví, dobře chápe význam slov</a:t>
            </a:r>
          </a:p>
          <a:p>
            <a:r>
              <a:rPr lang="cs-CZ" dirty="0" smtClean="0"/>
              <a:t>Velká slovní zásoba, dobře vysvětluje, přesvědčuje</a:t>
            </a:r>
          </a:p>
          <a:p>
            <a:r>
              <a:rPr lang="cs-CZ" dirty="0" smtClean="0"/>
              <a:t>Pamatuje si dobře jména, názvy, data</a:t>
            </a:r>
          </a:p>
          <a:p>
            <a:r>
              <a:rPr lang="cs-CZ" dirty="0" smtClean="0"/>
              <a:t>Aktivizuje se posloucháním, čtením, psaním slov</a:t>
            </a:r>
          </a:p>
          <a:p>
            <a:r>
              <a:rPr lang="cs-CZ" dirty="0" smtClean="0"/>
              <a:t>Žák se nejlépe učí mluvením, posloucháním, čtením</a:t>
            </a:r>
          </a:p>
          <a:p>
            <a:r>
              <a:rPr lang="cs-CZ" dirty="0" smtClean="0"/>
              <a:t>Rozvoj: dávat pokyny, vysvětlovat, radit, pojmové mapy, psát, křížovky, slovní hádanky, knihy, časopisy, internet, psát deník, básně, …</a:t>
            </a: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a:xfrm>
            <a:off x="635779" y="0"/>
            <a:ext cx="10753200" cy="451576"/>
          </a:xfrm>
        </p:spPr>
        <p:txBody>
          <a:bodyPr/>
          <a:lstStyle/>
          <a:p>
            <a:r>
              <a:rPr lang="cs-CZ" dirty="0" smtClean="0"/>
              <a:t>Logicko-matematický učební styl</a:t>
            </a:r>
            <a:endParaRPr lang="cs-CZ" dirty="0"/>
          </a:p>
        </p:txBody>
      </p:sp>
      <p:sp>
        <p:nvSpPr>
          <p:cNvPr id="5" name="Zástupný symbol pro obsah 4"/>
          <p:cNvSpPr>
            <a:spLocks noGrp="1"/>
          </p:cNvSpPr>
          <p:nvPr>
            <p:ph idx="1"/>
          </p:nvPr>
        </p:nvSpPr>
        <p:spPr>
          <a:xfrm>
            <a:off x="647810" y="464781"/>
            <a:ext cx="10753200" cy="4139998"/>
          </a:xfrm>
        </p:spPr>
        <p:txBody>
          <a:bodyPr/>
          <a:lstStyle/>
          <a:p>
            <a:r>
              <a:rPr lang="cs-CZ" dirty="0" smtClean="0"/>
              <a:t>Žák má rád práci s čísly, řešení problémů, experimenty, hledání řešení, měření, analýzy, kategorizace</a:t>
            </a:r>
          </a:p>
          <a:p>
            <a:r>
              <a:rPr lang="cs-CZ" dirty="0" smtClean="0"/>
              <a:t>Chce vědět jak věci fungují, hledá racionální vysvětlení, logiku věci, je dobrý v matematice, fyzice, logice</a:t>
            </a:r>
          </a:p>
          <a:p>
            <a:r>
              <a:rPr lang="cs-CZ" dirty="0" smtClean="0"/>
              <a:t>Aktivizace řešením problémů, nových </a:t>
            </a:r>
            <a:r>
              <a:rPr lang="cs-CZ" dirty="0" err="1" smtClean="0"/>
              <a:t>rešení</a:t>
            </a:r>
            <a:r>
              <a:rPr lang="cs-CZ" dirty="0" smtClean="0"/>
              <a:t>, poznáváním abstraktních modelů (vzorce, souvislosti, vztahy)</a:t>
            </a:r>
          </a:p>
          <a:p>
            <a:r>
              <a:rPr lang="cs-CZ" dirty="0" smtClean="0"/>
              <a:t>Žák se nejlépe učí z logicko-matematických vztahů, abstraktním myšlením</a:t>
            </a:r>
          </a:p>
          <a:p>
            <a:r>
              <a:rPr lang="cs-CZ" dirty="0" smtClean="0"/>
              <a:t>Rozvoj: řešení početních a tvořivých úloh, sestavováním všeobecných algoritmů, vedením osobních účtů, plánováním, hlavolamy, plánování času, počítání zpaměti</a:t>
            </a: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a:xfrm>
            <a:off x="683905" y="0"/>
            <a:ext cx="10753200" cy="451576"/>
          </a:xfrm>
        </p:spPr>
        <p:txBody>
          <a:bodyPr/>
          <a:lstStyle/>
          <a:p>
            <a:r>
              <a:rPr lang="cs-CZ" dirty="0" smtClean="0"/>
              <a:t>Prostorový (vizuální) učební styl</a:t>
            </a:r>
            <a:endParaRPr lang="cs-CZ" dirty="0"/>
          </a:p>
        </p:txBody>
      </p:sp>
      <p:sp>
        <p:nvSpPr>
          <p:cNvPr id="5" name="Zástupný symbol pro obsah 4"/>
          <p:cNvSpPr>
            <a:spLocks noGrp="1"/>
          </p:cNvSpPr>
          <p:nvPr>
            <p:ph idx="1"/>
          </p:nvPr>
        </p:nvSpPr>
        <p:spPr>
          <a:xfrm>
            <a:off x="744063" y="573065"/>
            <a:ext cx="11167200" cy="4139998"/>
          </a:xfrm>
        </p:spPr>
        <p:txBody>
          <a:bodyPr/>
          <a:lstStyle/>
          <a:p>
            <a:r>
              <a:rPr lang="cs-CZ" dirty="0" smtClean="0"/>
              <a:t>Má rád kreslení, projektování, konstruování, prohlížení obrázků, snění, videonahrávky, filmy, fotografie, výtvarné umění</a:t>
            </a:r>
          </a:p>
          <a:p>
            <a:r>
              <a:rPr lang="cs-CZ" dirty="0" smtClean="0"/>
              <a:t>Má dobrou představivost, smysl pro barvy</a:t>
            </a:r>
          </a:p>
          <a:p>
            <a:r>
              <a:rPr lang="cs-CZ" dirty="0" smtClean="0"/>
              <a:t>Nemá dobré vyjadřovací schopnosti</a:t>
            </a:r>
          </a:p>
          <a:p>
            <a:r>
              <a:rPr lang="cs-CZ" dirty="0" smtClean="0"/>
              <a:t>Aktivizace neobyčejnými, zajímavými barevnými obrazy, orientací v neznámém prostředí</a:t>
            </a:r>
          </a:p>
          <a:p>
            <a:r>
              <a:rPr lang="cs-CZ" dirty="0" smtClean="0"/>
              <a:t>Žák se nejlépe učí vizualizací, prací s obrazy, grafy, barvami, fantazií</a:t>
            </a:r>
          </a:p>
          <a:p>
            <a:r>
              <a:rPr lang="cs-CZ" dirty="0" smtClean="0"/>
              <a:t>Rozvoj: kreslení zpaměti, kreslením vyjadřovat pocity, tvorba map, technických výkresů, návrh nábytku, budov, zahrad, interiérů, …</a:t>
            </a: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smtClean="0"/>
              <a:t>Tělesno-kinestetický (pohybový, fyzický) učební styl</a:t>
            </a:r>
            <a:endParaRPr lang="cs-CZ" dirty="0"/>
          </a:p>
        </p:txBody>
      </p:sp>
      <p:sp>
        <p:nvSpPr>
          <p:cNvPr id="5" name="Zástupný symbol pro obsah 4"/>
          <p:cNvSpPr>
            <a:spLocks noGrp="1"/>
          </p:cNvSpPr>
          <p:nvPr>
            <p:ph idx="1"/>
          </p:nvPr>
        </p:nvSpPr>
        <p:spPr>
          <a:xfrm>
            <a:off x="720000" y="1692002"/>
            <a:ext cx="11119074" cy="4139998"/>
          </a:xfrm>
        </p:spPr>
        <p:txBody>
          <a:bodyPr/>
          <a:lstStyle/>
          <a:p>
            <a:r>
              <a:rPr lang="cs-CZ" dirty="0" smtClean="0"/>
              <a:t>Má rád práci vlastníma rukama, pohyb, dotýkání se věcí, experimenty, tanec, mimiku, </a:t>
            </a:r>
            <a:r>
              <a:rPr lang="cs-CZ" dirty="0" err="1" smtClean="0"/>
              <a:t>gestiku</a:t>
            </a:r>
            <a:r>
              <a:rPr lang="cs-CZ" dirty="0" smtClean="0"/>
              <a:t>, dobře koordinuje pohyby</a:t>
            </a:r>
          </a:p>
          <a:p>
            <a:r>
              <a:rPr lang="cs-CZ" dirty="0" smtClean="0"/>
              <a:t>Těžko chápe informace poslechem, čtením, statickým pozorováním</a:t>
            </a:r>
          </a:p>
          <a:p>
            <a:r>
              <a:rPr lang="cs-CZ" dirty="0" smtClean="0"/>
              <a:t>Aktivizace při tělesných pohybech (sport, drama, tanec)</a:t>
            </a:r>
          </a:p>
          <a:p>
            <a:r>
              <a:rPr lang="cs-CZ" dirty="0" smtClean="0"/>
              <a:t>Nejlépe se učí dotyky s věcmi, manipulací v prostoru, pohybem</a:t>
            </a:r>
          </a:p>
          <a:p>
            <a:r>
              <a:rPr lang="cs-CZ" dirty="0" smtClean="0"/>
              <a:t>Rozvoj: sportovat, vykonávat manuální činnosti, skládačky, </a:t>
            </a:r>
            <a:r>
              <a:rPr lang="cs-CZ" dirty="0" err="1" smtClean="0"/>
              <a:t>R</a:t>
            </a:r>
            <a:r>
              <a:rPr lang="cs-CZ" dirty="0" err="1" smtClean="0"/>
              <a:t>ubikova</a:t>
            </a:r>
            <a:r>
              <a:rPr lang="cs-CZ" dirty="0" smtClean="0"/>
              <a:t> kostka, stroje, přístroje</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smtClean="0"/>
              <a:t>Muzikální (hudební) učební styl</a:t>
            </a:r>
            <a:endParaRPr lang="cs-CZ" dirty="0"/>
          </a:p>
        </p:txBody>
      </p:sp>
      <p:sp>
        <p:nvSpPr>
          <p:cNvPr id="5" name="Zástupný symbol pro obsah 4"/>
          <p:cNvSpPr>
            <a:spLocks noGrp="1"/>
          </p:cNvSpPr>
          <p:nvPr>
            <p:ph idx="1"/>
          </p:nvPr>
        </p:nvSpPr>
        <p:spPr>
          <a:xfrm>
            <a:off x="208547" y="1162613"/>
            <a:ext cx="11983453" cy="4139998"/>
          </a:xfrm>
        </p:spPr>
        <p:txBody>
          <a:bodyPr/>
          <a:lstStyle/>
          <a:p>
            <a:r>
              <a:rPr lang="cs-CZ" dirty="0" smtClean="0"/>
              <a:t>Žák s přirozeným smyslem pro rytmus, rád zpívá, poslouchá hudbu, hraje na hudební nástroj, dobře rozlišuje zvuky, reprodukuje melodie, rytmy</a:t>
            </a:r>
          </a:p>
          <a:p>
            <a:r>
              <a:rPr lang="cs-CZ" dirty="0" smtClean="0"/>
              <a:t>Obtížně píše slohové práce, ale lehce vymýšlí texty k melodiím, vytváří působivá slovní spojení</a:t>
            </a:r>
          </a:p>
          <a:p>
            <a:r>
              <a:rPr lang="cs-CZ" dirty="0" smtClean="0"/>
              <a:t>Aktivizuje se rezonancí zvuků, hudby a rýmů v mozku</a:t>
            </a:r>
          </a:p>
          <a:p>
            <a:r>
              <a:rPr lang="cs-CZ" dirty="0" smtClean="0"/>
              <a:t>Žák se nejlépe učí v rytmech, melodiích, při hudbě</a:t>
            </a:r>
          </a:p>
          <a:p>
            <a:r>
              <a:rPr lang="cs-CZ" dirty="0" smtClean="0"/>
              <a:t>Rozvoj: opakovat písně, tleskat, bubnovat k nápěvu, pohybovat se podle hudby, improvizovat na hudební nástroj</a:t>
            </a:r>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a:xfrm>
            <a:off x="671874" y="238737"/>
            <a:ext cx="10753200" cy="451576"/>
          </a:xfrm>
        </p:spPr>
        <p:txBody>
          <a:bodyPr/>
          <a:lstStyle/>
          <a:p>
            <a:r>
              <a:rPr lang="cs-CZ" dirty="0" smtClean="0"/>
              <a:t>Interpersonální učební styl</a:t>
            </a:r>
            <a:endParaRPr lang="cs-CZ" dirty="0"/>
          </a:p>
        </p:txBody>
      </p:sp>
      <p:sp>
        <p:nvSpPr>
          <p:cNvPr id="5" name="Zástupný symbol pro obsah 4"/>
          <p:cNvSpPr>
            <a:spLocks noGrp="1"/>
          </p:cNvSpPr>
          <p:nvPr>
            <p:ph idx="1"/>
          </p:nvPr>
        </p:nvSpPr>
        <p:spPr>
          <a:xfrm>
            <a:off x="527495" y="921980"/>
            <a:ext cx="10753200" cy="4139998"/>
          </a:xfrm>
        </p:spPr>
        <p:txBody>
          <a:bodyPr/>
          <a:lstStyle/>
          <a:p>
            <a:r>
              <a:rPr lang="cs-CZ" dirty="0" smtClean="0"/>
              <a:t>Žák rád pracuje a učí se ve skupině, rád komunikuje, mívá hodně přátel, je empatický, má rád kolektivní hry a sporty, zajímá se o problémy druhých, je členem spolků, klubů, radí, pomáhá jiným, řídí je a organizuje</a:t>
            </a:r>
          </a:p>
          <a:p>
            <a:r>
              <a:rPr lang="cs-CZ" dirty="0" smtClean="0"/>
              <a:t>Aktivizuje se při komunikaci a práci s jinými lidmi</a:t>
            </a:r>
          </a:p>
          <a:p>
            <a:r>
              <a:rPr lang="cs-CZ" dirty="0" smtClean="0"/>
              <a:t>Žák se nejlépe učí spoluprácí, rozhovory, výměnou </a:t>
            </a:r>
            <a:r>
              <a:rPr lang="cs-CZ" dirty="0" err="1" smtClean="0"/>
              <a:t>skušeností</a:t>
            </a:r>
            <a:r>
              <a:rPr lang="cs-CZ" dirty="0" smtClean="0"/>
              <a:t>, učením od jiných a spolu s nimi</a:t>
            </a:r>
          </a:p>
          <a:p>
            <a:r>
              <a:rPr lang="cs-CZ" dirty="0" smtClean="0"/>
              <a:t>Rozvoj: interpretací jiných, mluvením k jiným, diskusí, pomáháním jiným při řešení problémů, prací ve skupině</a:t>
            </a:r>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a:xfrm>
            <a:off x="720000" y="154516"/>
            <a:ext cx="10753200" cy="451576"/>
          </a:xfrm>
        </p:spPr>
        <p:txBody>
          <a:bodyPr/>
          <a:lstStyle/>
          <a:p>
            <a:r>
              <a:rPr lang="cs-CZ" dirty="0" err="1" smtClean="0"/>
              <a:t>Intrapersonální</a:t>
            </a:r>
            <a:r>
              <a:rPr lang="cs-CZ" dirty="0" smtClean="0"/>
              <a:t> učební styl</a:t>
            </a:r>
            <a:endParaRPr lang="cs-CZ" dirty="0"/>
          </a:p>
        </p:txBody>
      </p:sp>
      <p:sp>
        <p:nvSpPr>
          <p:cNvPr id="5" name="Zástupný symbol pro obsah 4"/>
          <p:cNvSpPr>
            <a:spLocks noGrp="1"/>
          </p:cNvSpPr>
          <p:nvPr>
            <p:ph idx="1"/>
          </p:nvPr>
        </p:nvSpPr>
        <p:spPr>
          <a:xfrm>
            <a:off x="276727" y="729476"/>
            <a:ext cx="11915273" cy="4139998"/>
          </a:xfrm>
        </p:spPr>
        <p:txBody>
          <a:bodyPr/>
          <a:lstStyle/>
          <a:p>
            <a:r>
              <a:rPr lang="cs-CZ" dirty="0" smtClean="0"/>
              <a:t>Žák rád pracuje sám, prosazuje vlastní zájmy, zajímá se o duchovní a existenciální problémy, má bohatý vnitřní život, vysokou sebedůvěru, ostatní ho občas nechápou</a:t>
            </a:r>
          </a:p>
          <a:p>
            <a:r>
              <a:rPr lang="cs-CZ" dirty="0" smtClean="0"/>
              <a:t>Aktivizuje se v situacích vyžadující sebereflexi, </a:t>
            </a:r>
            <a:r>
              <a:rPr lang="cs-CZ" dirty="0" err="1" smtClean="0"/>
              <a:t>metakognici</a:t>
            </a:r>
            <a:r>
              <a:rPr lang="cs-CZ" dirty="0" smtClean="0"/>
              <a:t>, duchovno</a:t>
            </a:r>
          </a:p>
          <a:p>
            <a:r>
              <a:rPr lang="cs-CZ" dirty="0" smtClean="0"/>
              <a:t>Žák se nejlépe učí samostatnou prací, individuálními projekty, vlastním tempem ve vlastním prostředí, spojením s vlastními zážitky vzpomínkami</a:t>
            </a:r>
          </a:p>
          <a:p>
            <a:r>
              <a:rPr lang="cs-CZ" dirty="0" smtClean="0"/>
              <a:t>Rozvoj: samostatně se učit, vysvětlovat své pocity, rozpoznávat svoje silné a slabé stránky, určovat si osobní cíle a dosahovat jich, osobní deník</a:t>
            </a:r>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smtClean="0"/>
              <a:t>Přírodní učební styl</a:t>
            </a:r>
            <a:endParaRPr lang="cs-CZ" dirty="0"/>
          </a:p>
        </p:txBody>
      </p:sp>
      <p:sp>
        <p:nvSpPr>
          <p:cNvPr id="5" name="Zástupný symbol pro obsah 4"/>
          <p:cNvSpPr>
            <a:spLocks noGrp="1"/>
          </p:cNvSpPr>
          <p:nvPr>
            <p:ph idx="1"/>
          </p:nvPr>
        </p:nvSpPr>
        <p:spPr>
          <a:xfrm>
            <a:off x="623747" y="1198707"/>
            <a:ext cx="10753200" cy="4139998"/>
          </a:xfrm>
        </p:spPr>
        <p:txBody>
          <a:bodyPr/>
          <a:lstStyle/>
          <a:p>
            <a:r>
              <a:rPr lang="cs-CZ" dirty="0" smtClean="0"/>
              <a:t>Žák má rád přírodu, zvířata, trávení volného času na čerstvém vzduchu, práci v zahradě, zajímá se o ekologické problémy</a:t>
            </a:r>
          </a:p>
          <a:p>
            <a:r>
              <a:rPr lang="cs-CZ" dirty="0" smtClean="0"/>
              <a:t>Aktivizuje se pobytem v přírodě, kontaktem s rostlinami a zvířaty, potřebou řešit ekologické problémy</a:t>
            </a:r>
          </a:p>
          <a:p>
            <a:r>
              <a:rPr lang="cs-CZ" dirty="0" smtClean="0"/>
              <a:t>Žák se nejlépe učí v přirozeném přírodním prostředí, rozpoznáváním, kategorizací věcí a jevů</a:t>
            </a:r>
          </a:p>
          <a:p>
            <a:r>
              <a:rPr lang="cs-CZ" dirty="0" smtClean="0"/>
              <a:t>Rozvoj: pěstování rostlin, chov zvířat, práce na zahradě, turistika, </a:t>
            </a:r>
            <a:r>
              <a:rPr lang="cs-CZ" dirty="0" err="1" smtClean="0"/>
              <a:t>kemping</a:t>
            </a:r>
            <a:r>
              <a:rPr lang="cs-CZ" dirty="0" smtClean="0"/>
              <a:t>, sběr rostlin, ochrana přírody (knihy, videa)</a:t>
            </a:r>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smtClean="0"/>
              <a:t>Učební styly podle Kolba</a:t>
            </a:r>
            <a:endParaRPr lang="cs-CZ" dirty="0"/>
          </a:p>
        </p:txBody>
      </p:sp>
      <p:sp>
        <p:nvSpPr>
          <p:cNvPr id="5" name="Zástupný symbol pro obsah 4"/>
          <p:cNvSpPr>
            <a:spLocks noGrp="1"/>
          </p:cNvSpPr>
          <p:nvPr>
            <p:ph idx="1"/>
          </p:nvPr>
        </p:nvSpPr>
        <p:spPr/>
        <p:txBody>
          <a:bodyPr/>
          <a:lstStyle/>
          <a:p>
            <a:r>
              <a:rPr lang="cs-CZ" dirty="0" smtClean="0"/>
              <a:t>Rozlišuje styly učení podle 2 přístupů:</a:t>
            </a:r>
          </a:p>
          <a:p>
            <a:pPr marL="586350" indent="-514350">
              <a:buFont typeface="+mj-lt"/>
              <a:buAutoNum type="arabicPeriod"/>
            </a:pPr>
            <a:r>
              <a:rPr lang="cs-CZ" dirty="0" smtClean="0"/>
              <a:t>Jak vnímají realitu/jak přijímají informace</a:t>
            </a:r>
          </a:p>
          <a:p>
            <a:pPr marL="838350" lvl="1" indent="-514350"/>
            <a:r>
              <a:rPr lang="cs-CZ" dirty="0" smtClean="0"/>
              <a:t>V konkrétní podobě/konkrétní zkušeností (smysly, pocity, zážitky) – intuitivní reakce</a:t>
            </a:r>
          </a:p>
          <a:p>
            <a:pPr marL="838350" lvl="1" indent="-514350"/>
            <a:r>
              <a:rPr lang="cs-CZ" dirty="0" smtClean="0"/>
              <a:t>V abstraktní podobě/logicky (analyzují, hledají podstatu, úvahy, myšlenky) </a:t>
            </a:r>
          </a:p>
          <a:p>
            <a:pPr marL="586350" indent="-514350">
              <a:buFont typeface="+mj-lt"/>
              <a:buAutoNum type="arabicPeriod"/>
            </a:pPr>
            <a:r>
              <a:rPr lang="cs-CZ" dirty="0" smtClean="0"/>
              <a:t>Jak zpracovávají informace/učivo</a:t>
            </a:r>
          </a:p>
          <a:p>
            <a:pPr marL="838350" lvl="1" indent="-514350"/>
            <a:r>
              <a:rPr lang="cs-CZ" dirty="0" smtClean="0"/>
              <a:t>Reflektivní pozorování/pozorování spojené s přemýšlením, uvažováním, pomalu</a:t>
            </a:r>
          </a:p>
          <a:p>
            <a:pPr marL="838350" lvl="1" indent="-514350"/>
            <a:r>
              <a:rPr lang="cs-CZ" dirty="0" smtClean="0"/>
              <a:t>Aktivně, činností, manipulací, experimentováním, okamžitě</a:t>
            </a:r>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graphicFrame>
        <p:nvGraphicFramePr>
          <p:cNvPr id="7" name="Zástupný symbol pro obsah 6"/>
          <p:cNvGraphicFramePr>
            <a:graphicFrameLocks noGrp="1"/>
          </p:cNvGraphicFramePr>
          <p:nvPr>
            <p:ph idx="1"/>
          </p:nvPr>
        </p:nvGraphicFramePr>
        <p:xfrm>
          <a:off x="720723" y="692150"/>
          <a:ext cx="10949908" cy="5010818"/>
        </p:xfrm>
        <a:graphic>
          <a:graphicData uri="http://schemas.openxmlformats.org/drawingml/2006/table">
            <a:tbl>
              <a:tblPr firstRow="1" bandRow="1">
                <a:tableStyleId>{2D5ABB26-0587-4C30-8999-92F81FD0307C}</a:tableStyleId>
              </a:tblPr>
              <a:tblGrid>
                <a:gridCol w="2737477"/>
                <a:gridCol w="2737477"/>
                <a:gridCol w="2737477"/>
                <a:gridCol w="2737477"/>
              </a:tblGrid>
              <a:tr h="919070">
                <a:tc>
                  <a:txBody>
                    <a:bodyPr/>
                    <a:lstStyle/>
                    <a:p>
                      <a:pPr algn="ctr"/>
                      <a:endParaRPr lang="cs-CZ" dirty="0"/>
                    </a:p>
                  </a:txBody>
                  <a:tcPr anchor="ctr"/>
                </a:tc>
                <a:tc gridSpan="2">
                  <a:txBody>
                    <a:bodyPr/>
                    <a:lstStyle/>
                    <a:p>
                      <a:pPr algn="ctr"/>
                      <a:r>
                        <a:rPr lang="cs-CZ" dirty="0" smtClean="0"/>
                        <a:t>Konkrétní zkušenost</a:t>
                      </a:r>
                      <a:endParaRPr lang="cs-CZ" dirty="0"/>
                    </a:p>
                  </a:txBody>
                  <a:tcPr anchor="ctr"/>
                </a:tc>
                <a:tc hMerge="1">
                  <a:txBody>
                    <a:bodyPr/>
                    <a:lstStyle/>
                    <a:p>
                      <a:endParaRPr lang="cs-CZ" dirty="0"/>
                    </a:p>
                  </a:txBody>
                  <a:tcPr/>
                </a:tc>
                <a:tc>
                  <a:txBody>
                    <a:bodyPr/>
                    <a:lstStyle/>
                    <a:p>
                      <a:pPr algn="ctr"/>
                      <a:endParaRPr lang="cs-CZ" dirty="0"/>
                    </a:p>
                  </a:txBody>
                  <a:tcPr anchor="ctr"/>
                </a:tc>
              </a:tr>
              <a:tr h="1586339">
                <a:tc rowSpan="2">
                  <a:txBody>
                    <a:bodyPr/>
                    <a:lstStyle/>
                    <a:p>
                      <a:pPr algn="ctr"/>
                      <a:r>
                        <a:rPr lang="cs-CZ" dirty="0" smtClean="0"/>
                        <a:t>Aktivní činnost</a:t>
                      </a:r>
                      <a:endParaRPr lang="cs-CZ" dirty="0"/>
                    </a:p>
                  </a:txBody>
                  <a:tcPr anchor="ctr"/>
                </a:tc>
                <a:tc>
                  <a:txBody>
                    <a:bodyPr/>
                    <a:lstStyle/>
                    <a:p>
                      <a:pPr algn="ctr"/>
                      <a:r>
                        <a:rPr lang="cs-CZ" dirty="0" smtClean="0"/>
                        <a:t>Dynamický žák</a:t>
                      </a:r>
                    </a:p>
                    <a:p>
                      <a:pPr algn="ctr"/>
                      <a:r>
                        <a:rPr lang="cs-CZ" dirty="0" smtClean="0"/>
                        <a:t>(</a:t>
                      </a:r>
                      <a:r>
                        <a:rPr lang="cs-CZ" dirty="0" err="1" smtClean="0"/>
                        <a:t>akomodátor</a:t>
                      </a:r>
                      <a:r>
                        <a:rPr lang="cs-CZ" dirty="0" smtClean="0"/>
                        <a:t>)</a:t>
                      </a:r>
                      <a:endParaRPr lang="cs-CZ" dirty="0"/>
                    </a:p>
                  </a:txBody>
                  <a:tcPr anchor="ctr">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tc>
                  <a:txBody>
                    <a:bodyPr/>
                    <a:lstStyle/>
                    <a:p>
                      <a:pPr algn="ctr"/>
                      <a:r>
                        <a:rPr lang="cs-CZ" dirty="0" smtClean="0"/>
                        <a:t>Žák novátor</a:t>
                      </a:r>
                    </a:p>
                    <a:p>
                      <a:pPr algn="ctr"/>
                      <a:r>
                        <a:rPr lang="cs-CZ" dirty="0" smtClean="0"/>
                        <a:t>(</a:t>
                      </a:r>
                      <a:r>
                        <a:rPr lang="cs-CZ" dirty="0" err="1" smtClean="0"/>
                        <a:t>divergátor</a:t>
                      </a:r>
                      <a:r>
                        <a:rPr lang="cs-CZ" dirty="0" smtClean="0"/>
                        <a:t>)</a:t>
                      </a:r>
                      <a:endParaRPr lang="cs-CZ" dirty="0"/>
                    </a:p>
                  </a:txBody>
                  <a:tcPr anchor="ctr">
                    <a:lnL w="12700" cap="flat" cmpd="sng" algn="ctr">
                      <a:solidFill>
                        <a:schemeClr val="tx1"/>
                      </a:solid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rowSpan="2">
                  <a:txBody>
                    <a:bodyPr/>
                    <a:lstStyle/>
                    <a:p>
                      <a:pPr algn="ctr"/>
                      <a:r>
                        <a:rPr lang="cs-CZ" dirty="0" smtClean="0"/>
                        <a:t>Reflektivní pozorování</a:t>
                      </a:r>
                      <a:endParaRPr lang="cs-CZ" dirty="0"/>
                    </a:p>
                  </a:txBody>
                  <a:tcPr anchor="ctr"/>
                </a:tc>
              </a:tr>
              <a:tr h="1586339">
                <a:tc vMerge="1">
                  <a:txBody>
                    <a:bodyPr/>
                    <a:lstStyle/>
                    <a:p>
                      <a:endParaRPr lang="cs-CZ" dirty="0"/>
                    </a:p>
                  </a:txBody>
                  <a:tcPr/>
                </a:tc>
                <a:tc>
                  <a:txBody>
                    <a:bodyPr/>
                    <a:lstStyle/>
                    <a:p>
                      <a:pPr algn="ctr"/>
                      <a:r>
                        <a:rPr lang="cs-CZ" dirty="0" smtClean="0"/>
                        <a:t>Žák</a:t>
                      </a:r>
                      <a:r>
                        <a:rPr lang="cs-CZ" baseline="0" dirty="0" smtClean="0"/>
                        <a:t> praktik</a:t>
                      </a:r>
                    </a:p>
                    <a:p>
                      <a:pPr algn="ctr"/>
                      <a:r>
                        <a:rPr lang="cs-CZ" baseline="0" dirty="0" smtClean="0"/>
                        <a:t>(</a:t>
                      </a:r>
                      <a:r>
                        <a:rPr lang="cs-CZ" baseline="0" dirty="0" err="1" smtClean="0"/>
                        <a:t>konvergátor</a:t>
                      </a:r>
                      <a:r>
                        <a:rPr lang="cs-CZ" baseline="0" dirty="0" smtClean="0"/>
                        <a:t>)</a:t>
                      </a:r>
                      <a:endParaRPr lang="cs-CZ" dirty="0"/>
                    </a:p>
                  </a:txBody>
                  <a:tcPr anchor="ctr">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tc>
                  <a:txBody>
                    <a:bodyPr/>
                    <a:lstStyle/>
                    <a:p>
                      <a:pPr algn="ctr"/>
                      <a:r>
                        <a:rPr lang="cs-CZ" dirty="0" smtClean="0"/>
                        <a:t>Žák analytik</a:t>
                      </a:r>
                    </a:p>
                    <a:p>
                      <a:pPr algn="ctr"/>
                      <a:r>
                        <a:rPr lang="cs-CZ" dirty="0" smtClean="0"/>
                        <a:t>(asimilátor)</a:t>
                      </a:r>
                      <a:endParaRPr lang="cs-CZ" dirty="0"/>
                    </a:p>
                  </a:txBody>
                  <a:tcPr anchor="ct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lang="cs-CZ" dirty="0"/>
                    </a:p>
                  </a:txBody>
                  <a:tcPr/>
                </a:tc>
              </a:tr>
              <a:tr h="919070">
                <a:tc>
                  <a:txBody>
                    <a:bodyPr/>
                    <a:lstStyle/>
                    <a:p>
                      <a:pPr algn="ctr"/>
                      <a:endParaRPr lang="cs-CZ"/>
                    </a:p>
                  </a:txBody>
                  <a:tcPr anchor="ctr"/>
                </a:tc>
                <a:tc gridSpan="2">
                  <a:txBody>
                    <a:bodyPr/>
                    <a:lstStyle/>
                    <a:p>
                      <a:pPr algn="ctr"/>
                      <a:r>
                        <a:rPr lang="cs-CZ" dirty="0" smtClean="0"/>
                        <a:t>Abstrakce</a:t>
                      </a:r>
                      <a:endParaRPr lang="cs-CZ" dirty="0"/>
                    </a:p>
                  </a:txBody>
                  <a:tcPr anchor="ctr"/>
                </a:tc>
                <a:tc hMerge="1">
                  <a:txBody>
                    <a:bodyPr/>
                    <a:lstStyle/>
                    <a:p>
                      <a:endParaRPr lang="cs-CZ" dirty="0"/>
                    </a:p>
                  </a:txBody>
                  <a:tcPr/>
                </a:tc>
                <a:tc>
                  <a:txBody>
                    <a:bodyPr/>
                    <a:lstStyle/>
                    <a:p>
                      <a:pPr algn="ctr"/>
                      <a:endParaRPr lang="cs-CZ" dirty="0"/>
                    </a:p>
                  </a:txBody>
                  <a:tcPr anchor="ct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Styl učení</a:t>
            </a:r>
            <a:endParaRPr lang="cs-CZ" dirty="0"/>
          </a:p>
        </p:txBody>
      </p:sp>
      <p:sp>
        <p:nvSpPr>
          <p:cNvPr id="5" name="Zástupný symbol pro obsah 4"/>
          <p:cNvSpPr>
            <a:spLocks noGrp="1"/>
          </p:cNvSpPr>
          <p:nvPr>
            <p:ph idx="1"/>
          </p:nvPr>
        </p:nvSpPr>
        <p:spPr>
          <a:xfrm>
            <a:off x="666000" y="1166362"/>
            <a:ext cx="10753200" cy="4139998"/>
          </a:xfrm>
        </p:spPr>
        <p:txBody>
          <a:bodyPr/>
          <a:lstStyle/>
          <a:p>
            <a:pPr marL="72000" indent="0">
              <a:buNone/>
            </a:pPr>
            <a:r>
              <a:rPr lang="cs-CZ" dirty="0" smtClean="0"/>
              <a:t>= souhrn postupů, které jednotlivec v určitém období preferuje při učení se</a:t>
            </a:r>
          </a:p>
          <a:p>
            <a:r>
              <a:rPr lang="cs-CZ" dirty="0" smtClean="0"/>
              <a:t>Vyvíjí se z vrozeného základu</a:t>
            </a:r>
          </a:p>
          <a:p>
            <a:r>
              <a:rPr lang="cs-CZ" dirty="0" smtClean="0"/>
              <a:t>Mění se a zdokonaluje se</a:t>
            </a:r>
          </a:p>
          <a:p>
            <a:r>
              <a:rPr lang="cs-CZ" dirty="0" smtClean="0"/>
              <a:t>Pomáhá dosahovat dobré výsledky při učení se</a:t>
            </a:r>
          </a:p>
          <a:p>
            <a:r>
              <a:rPr lang="cs-CZ" dirty="0" smtClean="0"/>
              <a:t>Může komplikovat dosahování dobrých výsledků</a:t>
            </a:r>
          </a:p>
          <a:p>
            <a:pPr lvl="1"/>
            <a:r>
              <a:rPr lang="cs-CZ" dirty="0" smtClean="0"/>
              <a:t>Záleží na typu učiva, na pedagogické situaci</a:t>
            </a:r>
          </a:p>
          <a:p>
            <a:r>
              <a:rPr lang="cs-CZ" dirty="0" smtClean="0"/>
              <a:t>Člověk si ho zpravidla neuvědomuje, systematicky ho neanalyzuje  a nezlepšuje</a:t>
            </a:r>
            <a:endParaRPr lang="cs-CZ" dirty="0"/>
          </a:p>
        </p:txBody>
      </p:sp>
    </p:spTree>
    <p:extLst>
      <p:ext uri="{BB962C8B-B14F-4D97-AF65-F5344CB8AC3E}">
        <p14:creationId xmlns="" xmlns:p14="http://schemas.microsoft.com/office/powerpoint/2010/main" val="2538461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Typologie učebních stylů</a:t>
            </a:r>
            <a:endParaRPr lang="cs-CZ" dirty="0"/>
          </a:p>
        </p:txBody>
      </p:sp>
      <p:sp>
        <p:nvSpPr>
          <p:cNvPr id="5" name="Zástupný symbol pro obsah 4"/>
          <p:cNvSpPr>
            <a:spLocks noGrp="1"/>
          </p:cNvSpPr>
          <p:nvPr>
            <p:ph idx="1"/>
          </p:nvPr>
        </p:nvSpPr>
        <p:spPr/>
        <p:txBody>
          <a:bodyPr/>
          <a:lstStyle/>
          <a:p>
            <a:r>
              <a:rPr lang="cs-CZ" dirty="0" smtClean="0"/>
              <a:t>Klasifikace učebních stylů podle smyslových preferencí (VARK)</a:t>
            </a:r>
          </a:p>
          <a:p>
            <a:r>
              <a:rPr lang="cs-CZ" dirty="0" smtClean="0"/>
              <a:t>Učební styly podle převažujících druhů inteligence</a:t>
            </a:r>
          </a:p>
          <a:p>
            <a:r>
              <a:rPr lang="cs-CZ" dirty="0" smtClean="0"/>
              <a:t>Učební styly podle D.A. Kolba</a:t>
            </a:r>
            <a:endParaRPr lang="cs-CZ" dirty="0"/>
          </a:p>
        </p:txBody>
      </p:sp>
    </p:spTree>
    <p:extLst>
      <p:ext uri="{BB962C8B-B14F-4D97-AF65-F5344CB8AC3E}">
        <p14:creationId xmlns="" xmlns:p14="http://schemas.microsoft.com/office/powerpoint/2010/main" val="1043426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Klasifikace učebních stylů podle smyslových preferencí</a:t>
            </a:r>
          </a:p>
        </p:txBody>
      </p:sp>
      <p:sp>
        <p:nvSpPr>
          <p:cNvPr id="5" name="Zástupný symbol pro obsah 4"/>
          <p:cNvSpPr>
            <a:spLocks noGrp="1"/>
          </p:cNvSpPr>
          <p:nvPr>
            <p:ph idx="1"/>
          </p:nvPr>
        </p:nvSpPr>
        <p:spPr/>
        <p:txBody>
          <a:bodyPr/>
          <a:lstStyle/>
          <a:p>
            <a:r>
              <a:rPr lang="cs-CZ" dirty="0" smtClean="0"/>
              <a:t>Předností uplatňování některých smyslů při přijímání informací</a:t>
            </a:r>
          </a:p>
          <a:p>
            <a:r>
              <a:rPr lang="cs-CZ" dirty="0" smtClean="0"/>
              <a:t>Lépe se učí při:</a:t>
            </a:r>
          </a:p>
          <a:p>
            <a:pPr lvl="1"/>
            <a:r>
              <a:rPr lang="cs-CZ" dirty="0" smtClean="0"/>
              <a:t>Poslouchání jiných,</a:t>
            </a:r>
          </a:p>
          <a:p>
            <a:pPr lvl="1"/>
            <a:r>
              <a:rPr lang="cs-CZ" dirty="0" smtClean="0"/>
              <a:t>Čtení</a:t>
            </a:r>
          </a:p>
          <a:p>
            <a:pPr lvl="1"/>
            <a:r>
              <a:rPr lang="cs-CZ" dirty="0" smtClean="0"/>
              <a:t>Prohlížení obrázků, grafů, schémat</a:t>
            </a:r>
          </a:p>
          <a:p>
            <a:pPr lvl="1"/>
            <a:r>
              <a:rPr lang="cs-CZ" dirty="0" smtClean="0"/>
              <a:t>Manipulací s učebními pomůckami</a:t>
            </a:r>
          </a:p>
          <a:p>
            <a:pPr lvl="1"/>
            <a:r>
              <a:rPr lang="cs-CZ" dirty="0" smtClean="0"/>
              <a:t>…</a:t>
            </a:r>
            <a:endParaRPr lang="cs-CZ" dirty="0"/>
          </a:p>
        </p:txBody>
      </p:sp>
    </p:spTree>
    <p:extLst>
      <p:ext uri="{BB962C8B-B14F-4D97-AF65-F5344CB8AC3E}">
        <p14:creationId xmlns="" xmlns:p14="http://schemas.microsoft.com/office/powerpoint/2010/main" val="402231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VARK</a:t>
            </a:r>
            <a:endParaRPr lang="cs-CZ" dirty="0"/>
          </a:p>
        </p:txBody>
      </p:sp>
      <p:sp>
        <p:nvSpPr>
          <p:cNvPr id="5" name="Zástupný symbol pro obsah 4"/>
          <p:cNvSpPr>
            <a:spLocks noGrp="1"/>
          </p:cNvSpPr>
          <p:nvPr>
            <p:ph idx="1"/>
          </p:nvPr>
        </p:nvSpPr>
        <p:spPr/>
        <p:txBody>
          <a:bodyPr/>
          <a:lstStyle/>
          <a:p>
            <a:r>
              <a:rPr lang="cs-CZ" dirty="0" smtClean="0"/>
              <a:t>Rozlišuje 4 učební styly:</a:t>
            </a:r>
          </a:p>
          <a:p>
            <a:pPr marL="586350" indent="-514350">
              <a:buFont typeface="+mj-lt"/>
              <a:buAutoNum type="arabicPeriod"/>
            </a:pPr>
            <a:r>
              <a:rPr lang="cs-CZ" dirty="0" err="1" smtClean="0"/>
              <a:t>Visual</a:t>
            </a:r>
            <a:r>
              <a:rPr lang="cs-CZ" dirty="0" smtClean="0"/>
              <a:t> (vizuální, zrakový)</a:t>
            </a:r>
          </a:p>
          <a:p>
            <a:pPr marL="586350" indent="-514350">
              <a:buFont typeface="+mj-lt"/>
              <a:buAutoNum type="arabicPeriod"/>
            </a:pPr>
            <a:r>
              <a:rPr lang="cs-CZ" dirty="0" err="1" smtClean="0"/>
              <a:t>Aural</a:t>
            </a:r>
            <a:r>
              <a:rPr lang="cs-CZ" dirty="0" smtClean="0"/>
              <a:t> (auditivní, sluchový)</a:t>
            </a:r>
          </a:p>
          <a:p>
            <a:pPr marL="586350" indent="-514350">
              <a:buFont typeface="+mj-lt"/>
              <a:buAutoNum type="arabicPeriod"/>
            </a:pPr>
            <a:r>
              <a:rPr lang="cs-CZ" dirty="0" err="1" smtClean="0"/>
              <a:t>Read</a:t>
            </a:r>
            <a:r>
              <a:rPr lang="cs-CZ" dirty="0" smtClean="0"/>
              <a:t>/</a:t>
            </a:r>
            <a:r>
              <a:rPr lang="cs-CZ" dirty="0" err="1" smtClean="0"/>
              <a:t>write</a:t>
            </a:r>
            <a:r>
              <a:rPr lang="cs-CZ" dirty="0" smtClean="0"/>
              <a:t> (číst/psát, verbální, slovní)</a:t>
            </a:r>
          </a:p>
          <a:p>
            <a:pPr marL="586350" indent="-514350">
              <a:buFont typeface="+mj-lt"/>
              <a:buAutoNum type="arabicPeriod"/>
            </a:pPr>
            <a:r>
              <a:rPr lang="cs-CZ" dirty="0" err="1" smtClean="0"/>
              <a:t>Kinestetic</a:t>
            </a:r>
            <a:r>
              <a:rPr lang="cs-CZ" dirty="0" smtClean="0"/>
              <a:t> (kinestetický, pohybový)</a:t>
            </a:r>
            <a:endParaRPr lang="cs-CZ" dirty="0"/>
          </a:p>
        </p:txBody>
      </p:sp>
    </p:spTree>
    <p:extLst>
      <p:ext uri="{BB962C8B-B14F-4D97-AF65-F5344CB8AC3E}">
        <p14:creationId xmlns="" xmlns:p14="http://schemas.microsoft.com/office/powerpoint/2010/main" val="2352808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Vizuálně-neverbální (zrakově-obrazový) učební styl</a:t>
            </a:r>
            <a:endParaRPr lang="cs-CZ" dirty="0"/>
          </a:p>
        </p:txBody>
      </p:sp>
      <p:sp>
        <p:nvSpPr>
          <p:cNvPr id="5" name="Zástupný symbol pro obsah 4"/>
          <p:cNvSpPr>
            <a:spLocks noGrp="1"/>
          </p:cNvSpPr>
          <p:nvPr>
            <p:ph idx="1"/>
          </p:nvPr>
        </p:nvSpPr>
        <p:spPr/>
        <p:txBody>
          <a:bodyPr/>
          <a:lstStyle/>
          <a:p>
            <a:r>
              <a:rPr lang="cs-CZ" dirty="0" smtClean="0"/>
              <a:t>Obrazová podoba učiva</a:t>
            </a:r>
          </a:p>
          <a:p>
            <a:pPr lvl="1"/>
            <a:r>
              <a:rPr lang="cs-CZ" dirty="0" smtClean="0"/>
              <a:t>Obrázky, schémata, diagramy, grafy, mapy, fotografie, filmy, videozáznamy, symboly, grafická úprava textu (šipky, kruhy, podržení, barvy), exkurze, …</a:t>
            </a:r>
          </a:p>
          <a:p>
            <a:r>
              <a:rPr lang="cs-CZ" dirty="0" smtClean="0"/>
              <a:t>Ilustrované učební texty (ne poslech učitele)</a:t>
            </a:r>
          </a:p>
          <a:p>
            <a:r>
              <a:rPr lang="cs-CZ" dirty="0" smtClean="0"/>
              <a:t>Pozorování (lépe než fyzická činnost)</a:t>
            </a:r>
          </a:p>
          <a:p>
            <a:r>
              <a:rPr lang="cs-CZ" dirty="0" smtClean="0"/>
              <a:t>Používání zraku při učení</a:t>
            </a:r>
          </a:p>
          <a:p>
            <a:r>
              <a:rPr lang="cs-CZ" dirty="0" smtClean="0"/>
              <a:t>Rádi sedí v předních lavicích (aby jim nic nebránilo ve výhledu)</a:t>
            </a:r>
          </a:p>
          <a:p>
            <a:r>
              <a:rPr lang="cs-CZ" dirty="0" smtClean="0"/>
              <a:t>Rádi kreslí, mají cit pro barevnost, dobře rozpoznávají barevnost</a:t>
            </a:r>
            <a:endParaRPr lang="cs-CZ" dirty="0"/>
          </a:p>
        </p:txBody>
      </p:sp>
    </p:spTree>
    <p:extLst>
      <p:ext uri="{BB962C8B-B14F-4D97-AF65-F5344CB8AC3E}">
        <p14:creationId xmlns="" xmlns:p14="http://schemas.microsoft.com/office/powerpoint/2010/main" val="1809233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6" name="Zástupný symbol pro obsah 5"/>
          <p:cNvSpPr>
            <a:spLocks noGrp="1"/>
          </p:cNvSpPr>
          <p:nvPr>
            <p:ph idx="1"/>
          </p:nvPr>
        </p:nvSpPr>
        <p:spPr/>
        <p:txBody>
          <a:bodyPr/>
          <a:lstStyle/>
          <a:p>
            <a:r>
              <a:rPr lang="cs-CZ" dirty="0" smtClean="0"/>
              <a:t>Hůře chápou a pamatují si, když poslouchají učitele</a:t>
            </a:r>
          </a:p>
          <a:p>
            <a:r>
              <a:rPr lang="cs-CZ" dirty="0" smtClean="0"/>
              <a:t>Mají sklon nesprávně interpretovat slova</a:t>
            </a:r>
          </a:p>
          <a:p>
            <a:r>
              <a:rPr lang="cs-CZ" dirty="0" smtClean="0"/>
              <a:t>Nemají rádi:</a:t>
            </a:r>
          </a:p>
          <a:p>
            <a:pPr lvl="1"/>
            <a:r>
              <a:rPr lang="cs-CZ" dirty="0" smtClean="0"/>
              <a:t>Přednášky</a:t>
            </a:r>
          </a:p>
          <a:p>
            <a:pPr lvl="1"/>
            <a:r>
              <a:rPr lang="cs-CZ" dirty="0" smtClean="0"/>
              <a:t>Monology učitele</a:t>
            </a:r>
          </a:p>
          <a:p>
            <a:pPr lvl="1"/>
            <a:r>
              <a:rPr lang="cs-CZ" dirty="0" smtClean="0"/>
              <a:t>Neilustrované texty</a:t>
            </a:r>
          </a:p>
          <a:p>
            <a:pPr lvl="1"/>
            <a:r>
              <a:rPr lang="cs-CZ" dirty="0" smtClean="0"/>
              <a:t>Písemné úlohy s důrazem na slova, gramatiku</a:t>
            </a:r>
            <a:endParaRPr lang="cs-CZ" dirty="0"/>
          </a:p>
        </p:txBody>
      </p:sp>
    </p:spTree>
  </p:cSld>
  <p:clrMapOvr>
    <a:masterClrMapping/>
  </p:clrMapOvr>
</p:sld>
</file>

<file path=ppt/theme/theme1.xml><?xml version="1.0" encoding="utf-8"?>
<a:theme xmlns:a="http://schemas.openxmlformats.org/drawingml/2006/main" name="prezentace-edu-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zentace-EDU-CZ.potx" id="{8FD1629D-3839-4F88-8028-8A89168F1D21}" vid="{6F6C369B-0563-478E-9F77-48BCECFDEE8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761</TotalTime>
  <Words>2853</Words>
  <Application>Microsoft Office PowerPoint</Application>
  <PresentationFormat>Vlastní</PresentationFormat>
  <Paragraphs>406</Paragraphs>
  <Slides>39</Slides>
  <Notes>12</Notes>
  <HiddenSlides>0</HiddenSlides>
  <MMClips>0</MMClips>
  <ScaleCrop>false</ScaleCrop>
  <HeadingPairs>
    <vt:vector size="4" baseType="variant">
      <vt:variant>
        <vt:lpstr>Motiv</vt:lpstr>
      </vt:variant>
      <vt:variant>
        <vt:i4>1</vt:i4>
      </vt:variant>
      <vt:variant>
        <vt:lpstr>Nadpisy snímků</vt:lpstr>
      </vt:variant>
      <vt:variant>
        <vt:i4>39</vt:i4>
      </vt:variant>
    </vt:vector>
  </HeadingPairs>
  <TitlesOfParts>
    <vt:vector size="40" baseType="lpstr">
      <vt:lpstr>prezentace-edu-cz</vt:lpstr>
      <vt:lpstr>Osobnost žáka</vt:lpstr>
      <vt:lpstr>Žáci středních škol</vt:lpstr>
      <vt:lpstr>Kognice x učení se</vt:lpstr>
      <vt:lpstr>Styl učení</vt:lpstr>
      <vt:lpstr>Typologie učebních stylů</vt:lpstr>
      <vt:lpstr>Klasifikace učebních stylů podle smyslových preferencí</vt:lpstr>
      <vt:lpstr>VARK</vt:lpstr>
      <vt:lpstr>Vizuálně-neverbální (zrakově-obrazový) učební styl</vt:lpstr>
      <vt:lpstr>Snímek 9</vt:lpstr>
      <vt:lpstr>Snímek 10</vt:lpstr>
      <vt:lpstr>Snímek 11</vt:lpstr>
      <vt:lpstr>Auditivní (sluchový) učební styl</vt:lpstr>
      <vt:lpstr>Snímek 13</vt:lpstr>
      <vt:lpstr>Snímek 14</vt:lpstr>
      <vt:lpstr>Vizuálně-verbální (zrakovo-slovní) učební styl</vt:lpstr>
      <vt:lpstr>Snímek 16</vt:lpstr>
      <vt:lpstr>Snímek 17</vt:lpstr>
      <vt:lpstr>Kinestetický (pohybový) učební styl</vt:lpstr>
      <vt:lpstr>Snímek 19</vt:lpstr>
      <vt:lpstr>Snímek 20</vt:lpstr>
      <vt:lpstr>Přijímání informací x výstup z učení</vt:lpstr>
      <vt:lpstr>Smíšené učební styly</vt:lpstr>
      <vt:lpstr>Zamaskovaný přirozený učební styl</vt:lpstr>
      <vt:lpstr>Dotazník VARK </vt:lpstr>
      <vt:lpstr>Vyhodnocení dotazníku </vt:lpstr>
      <vt:lpstr>Snímek 26</vt:lpstr>
      <vt:lpstr>Učební styly podle převažujícího druhu inteligence</vt:lpstr>
      <vt:lpstr>Aktivizace inteligencí</vt:lpstr>
      <vt:lpstr>Snímek 29</vt:lpstr>
      <vt:lpstr>Lingvistický (jazykový, řečový, verbální) učební styl</vt:lpstr>
      <vt:lpstr>Logicko-matematický učební styl</vt:lpstr>
      <vt:lpstr>Prostorový (vizuální) učební styl</vt:lpstr>
      <vt:lpstr>Tělesno-kinestetický (pohybový, fyzický) učební styl</vt:lpstr>
      <vt:lpstr>Muzikální (hudební) učební styl</vt:lpstr>
      <vt:lpstr>Interpersonální učební styl</vt:lpstr>
      <vt:lpstr>Intrapersonální učební styl</vt:lpstr>
      <vt:lpstr>Přírodní učební styl</vt:lpstr>
      <vt:lpstr>Učební styly podle Kolba</vt:lpstr>
      <vt:lpstr>Snímek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Lenovo</cp:lastModifiedBy>
  <cp:revision>46</cp:revision>
  <cp:lastPrinted>1601-01-01T00:00:00Z</cp:lastPrinted>
  <dcterms:created xsi:type="dcterms:W3CDTF">2019-06-11T20:19:30Z</dcterms:created>
  <dcterms:modified xsi:type="dcterms:W3CDTF">2019-10-11T20:16:45Z</dcterms:modified>
</cp:coreProperties>
</file>