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5"/>
  </p:notesMasterIdLst>
  <p:handoutMasterIdLst>
    <p:handoutMasterId r:id="rId26"/>
  </p:handoutMasterIdLst>
  <p:sldIdLst>
    <p:sldId id="256" r:id="rId2"/>
    <p:sldId id="257" r:id="rId3"/>
    <p:sldId id="258" r:id="rId4"/>
    <p:sldId id="259" r:id="rId5"/>
    <p:sldId id="260" r:id="rId6"/>
    <p:sldId id="263" r:id="rId7"/>
    <p:sldId id="264" r:id="rId8"/>
    <p:sldId id="265" r:id="rId9"/>
    <p:sldId id="266" r:id="rId10"/>
    <p:sldId id="261" r:id="rId11"/>
    <p:sldId id="267" r:id="rId12"/>
    <p:sldId id="262"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7300"/>
    <a:srgbClr val="D77300"/>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90" autoAdjust="0"/>
    <p:restoredTop sz="69310" autoAdjust="0"/>
  </p:normalViewPr>
  <p:slideViewPr>
    <p:cSldViewPr snapToGrid="0">
      <p:cViewPr varScale="1">
        <p:scale>
          <a:sx n="79" d="100"/>
          <a:sy n="79" d="100"/>
        </p:scale>
        <p:origin x="-1548" y="-9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xmlns=""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xmlns=""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EDUin</a:t>
            </a:r>
            <a:r>
              <a:rPr lang="cs-CZ" dirty="0" smtClean="0"/>
              <a:t> </a:t>
            </a:r>
            <a:r>
              <a:rPr kumimoji="1" lang="cs-CZ" sz="1200" b="0" i="0" kern="1200" dirty="0" smtClean="0">
                <a:solidFill>
                  <a:schemeClr val="tx1"/>
                </a:solidFill>
                <a:latin typeface="Arial" charset="0"/>
                <a:ea typeface="+mn-ea"/>
                <a:cs typeface="+mn-cs"/>
              </a:rPr>
              <a:t>považuje za zcela nezbytné, aby speciálně </a:t>
            </a:r>
            <a:r>
              <a:rPr kumimoji="1" lang="cs-CZ" sz="1200" b="1" i="0" kern="1200" dirty="0" smtClean="0">
                <a:solidFill>
                  <a:schemeClr val="tx1"/>
                </a:solidFill>
                <a:latin typeface="Arial" charset="0"/>
                <a:ea typeface="+mn-ea"/>
                <a:cs typeface="+mn-cs"/>
              </a:rPr>
              <a:t>pro tyto (ne)učitele </a:t>
            </a:r>
            <a:r>
              <a:rPr kumimoji="1" lang="cs-CZ" sz="1200" b="0" i="0" kern="1200" dirty="0" smtClean="0">
                <a:solidFill>
                  <a:schemeClr val="tx1"/>
                </a:solidFill>
                <a:latin typeface="Arial" charset="0"/>
                <a:ea typeface="+mn-ea"/>
                <a:cs typeface="+mn-cs"/>
              </a:rPr>
              <a:t>byly připraveny od doby jejich nástupu </a:t>
            </a:r>
            <a:r>
              <a:rPr kumimoji="1" lang="cs-CZ" sz="1200" b="1" i="0" kern="1200" dirty="0" smtClean="0">
                <a:solidFill>
                  <a:schemeClr val="tx1"/>
                </a:solidFill>
                <a:latin typeface="Arial" charset="0"/>
                <a:ea typeface="+mn-ea"/>
                <a:cs typeface="+mn-cs"/>
              </a:rPr>
              <a:t>adresně zacílené vzdělávací programy</a:t>
            </a:r>
            <a:r>
              <a:rPr kumimoji="1" lang="cs-CZ" sz="1200" b="0" i="0" kern="1200" dirty="0" smtClean="0">
                <a:solidFill>
                  <a:schemeClr val="tx1"/>
                </a:solidFill>
                <a:latin typeface="Arial" charset="0"/>
                <a:ea typeface="+mn-ea"/>
                <a:cs typeface="+mn-cs"/>
              </a:rPr>
              <a:t> (např. formou e-</a:t>
            </a:r>
            <a:r>
              <a:rPr kumimoji="1" lang="cs-CZ" sz="1200" b="0" i="0" kern="1200" dirty="0" err="1" smtClean="0">
                <a:solidFill>
                  <a:schemeClr val="tx1"/>
                </a:solidFill>
                <a:latin typeface="Arial" charset="0"/>
                <a:ea typeface="+mn-ea"/>
                <a:cs typeface="+mn-cs"/>
              </a:rPr>
              <a:t>learningu</a:t>
            </a:r>
            <a:r>
              <a:rPr kumimoji="1" lang="cs-CZ" sz="1200" b="0" i="0" kern="1200" dirty="0" smtClean="0">
                <a:solidFill>
                  <a:schemeClr val="tx1"/>
                </a:solidFill>
                <a:latin typeface="Arial" charset="0"/>
                <a:ea typeface="+mn-ea"/>
                <a:cs typeface="+mn-cs"/>
              </a:rPr>
              <a:t>, tedy MOOC), které budou zaměřeny na základní otázky pedagogiky, obecné a </a:t>
            </a:r>
            <a:r>
              <a:rPr kumimoji="1" lang="cs-CZ" sz="1200" b="0" i="0" kern="1200" dirty="0" err="1" smtClean="0">
                <a:solidFill>
                  <a:schemeClr val="tx1"/>
                </a:solidFill>
                <a:latin typeface="Arial" charset="0"/>
                <a:ea typeface="+mn-ea"/>
                <a:cs typeface="+mn-cs"/>
              </a:rPr>
              <a:t>transdisciplinární</a:t>
            </a:r>
            <a:r>
              <a:rPr kumimoji="1" lang="cs-CZ" sz="1200" b="0" i="0" kern="1200" dirty="0" smtClean="0">
                <a:solidFill>
                  <a:schemeClr val="tx1"/>
                </a:solidFill>
                <a:latin typeface="Arial" charset="0"/>
                <a:ea typeface="+mn-ea"/>
                <a:cs typeface="+mn-cs"/>
              </a:rPr>
              <a:t> (případně oborové) didaktiky a vývojové psychologie s důrazem na klíčová témata (organizace výuky a výukové metody, vzdělávání heterogenních tříd atd.) v zájmu zajištění alespoň elementární podpory výkonu učitelské profese bez pedagogické kvalifikace. To vše v návaznosti na připravovaný profesní či kompetenční rámec pedagogické profese.</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9</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11</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a16="http://schemas.microsoft.com/office/drawing/2014/main" xmlns="" id="{B86CC774-E8F2-443B-8104-C23B78C58899}"/>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14000" y="414000"/>
            <a:ext cx="1531624" cy="1056821"/>
          </a:xfrm>
          <a:prstGeom prst="rect">
            <a:avLst/>
          </a:prstGeom>
        </p:spPr>
      </p:pic>
    </p:spTree>
    <p:extLst>
      <p:ext uri="{BB962C8B-B14F-4D97-AF65-F5344CB8AC3E}">
        <p14:creationId xmlns:p14="http://schemas.microsoft.com/office/powerpoint/2010/main" xmlns="" val="935384140"/>
      </p:ext>
    </p:extLst>
  </p:cSld>
  <p:clrMapOvr>
    <a:masterClrMapping/>
  </p:clrMapOvr>
  <p:hf hdr="0" dt="0"/>
  <p:extLst mod="1">
    <p:ext uri="{DCECCB84-F9BA-43D5-87BE-67443E8EF086}">
      <p15:sldGuideLst xmlns:p15="http://schemas.microsoft.com/office/powerpoint/2012/main" xmlns="">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xmlns="" id="{9622FDD6-5C71-4DE9-BFBE-6443A2855E5C}"/>
              </a:ext>
            </a:extLst>
          </p:cNvPr>
          <p:cNvSpPr>
            <a:spLocks noGrp="1"/>
          </p:cNvSpPr>
          <p:nvPr>
            <p:ph sz="quarter" idx="24"/>
          </p:nvPr>
        </p:nvSpPr>
        <p:spPr>
          <a:xfrm>
            <a:off x="719997" y="718712"/>
            <a:ext cx="5220001" cy="320400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xmlns=""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1" name="Zástupný symbol pro text 13">
            <a:extLst>
              <a:ext uri="{FF2B5EF4-FFF2-40B4-BE49-F238E27FC236}">
                <a16:creationId xmlns:a16="http://schemas.microsoft.com/office/drawing/2014/main" xmlns=""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Klepnutím lze upravit styly předlohy textu.</a:t>
            </a:r>
          </a:p>
        </p:txBody>
      </p:sp>
      <p:sp>
        <p:nvSpPr>
          <p:cNvPr id="13" name="Zástupný symbol pro text 5">
            <a:extLst>
              <a:ext uri="{FF2B5EF4-FFF2-40B4-BE49-F238E27FC236}">
                <a16:creationId xmlns:a16="http://schemas.microsoft.com/office/drawing/2014/main" xmlns=""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5" name="Zástupný symbol pro text 13">
            <a:extLst>
              <a:ext uri="{FF2B5EF4-FFF2-40B4-BE49-F238E27FC236}">
                <a16:creationId xmlns:a16="http://schemas.microsoft.com/office/drawing/2014/main" xmlns=""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Klepnutím lze upravit styly předlohy textu.</a:t>
            </a:r>
          </a:p>
        </p:txBody>
      </p:sp>
      <p:sp>
        <p:nvSpPr>
          <p:cNvPr id="17" name="Zástupný symbol pro obsah 12">
            <a:extLst>
              <a:ext uri="{FF2B5EF4-FFF2-40B4-BE49-F238E27FC236}">
                <a16:creationId xmlns:a16="http://schemas.microsoft.com/office/drawing/2014/main" xmlns="" id="{263AA377-982D-4CA3-B9BD-C61AF6524812}"/>
              </a:ext>
            </a:extLst>
          </p:cNvPr>
          <p:cNvSpPr>
            <a:spLocks noGrp="1"/>
          </p:cNvSpPr>
          <p:nvPr>
            <p:ph sz="quarter" idx="25"/>
          </p:nvPr>
        </p:nvSpPr>
        <p:spPr>
          <a:xfrm>
            <a:off x="6251278" y="718712"/>
            <a:ext cx="5220001" cy="3204001"/>
          </a:xfrm>
        </p:spPr>
        <p:txBody>
          <a:bodyPr/>
          <a:lstStyle/>
          <a:p>
            <a:pPr lvl="0"/>
            <a:r>
              <a:rPr lang="cs-CZ" smtClean="0"/>
              <a:t>Klepnutím lze upravit styly předlohy textu.</a:t>
            </a:r>
          </a:p>
        </p:txBody>
      </p:sp>
      <p:pic>
        <p:nvPicPr>
          <p:cNvPr id="14" name="Obrázek 13">
            <a:extLst>
              <a:ext uri="{FF2B5EF4-FFF2-40B4-BE49-F238E27FC236}">
                <a16:creationId xmlns:a16="http://schemas.microsoft.com/office/drawing/2014/main" xmlns="" id="{9A9B9871-9EBA-4393-84B7-3D9DDE1A65A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xmlns="" id="{AD3B27E1-04C4-44E6-8DD2-879D33954A3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F7300"/>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Klepnutím na ikonu přidáte obrázek.</a:t>
            </a:r>
            <a:endParaRPr lang="cs-CZ" dirty="0"/>
          </a:p>
        </p:txBody>
      </p:sp>
      <p:pic>
        <p:nvPicPr>
          <p:cNvPr id="7" name="Obrázek 6">
            <a:extLst>
              <a:ext uri="{FF2B5EF4-FFF2-40B4-BE49-F238E27FC236}">
                <a16:creationId xmlns:a16="http://schemas.microsoft.com/office/drawing/2014/main" xmlns="" id="{4B067BC3-E77A-4F93-8E39-6559029C6D8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79872" y="6053204"/>
            <a:ext cx="855744" cy="590464"/>
          </a:xfrm>
          <a:prstGeom prst="rect">
            <a:avLst/>
          </a:prstGeom>
        </p:spPr>
      </p:pic>
    </p:spTree>
    <p:extLst>
      <p:ext uri="{BB962C8B-B14F-4D97-AF65-F5344CB8AC3E}">
        <p14:creationId xmlns:p14="http://schemas.microsoft.com/office/powerpoint/2010/main" xmlns=""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PED">
    <p:bg>
      <p:bgPr>
        <a:solidFill>
          <a:srgbClr val="FF7300"/>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xmlns="" id="{1A0BEB84-E013-4810-A1F4-DBB607A8B75D}"/>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029712" y="2019299"/>
            <a:ext cx="4114367" cy="2838914"/>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FF7300"/>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FF7300"/>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xmlns=""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xmlns="" id="{325E9DFA-90AD-4BAC-8ACE-80E1EDF9A6C1}"/>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xmlns="" id="{938657D1-8B54-4E06-BB80-F452B998A0C7}"/>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xmlns=""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p:nvPr>
        </p:nvSpPr>
        <p:spPr/>
        <p:txBody>
          <a:bodyPr/>
          <a:lstStyle/>
          <a:p>
            <a:r>
              <a:rPr lang="cs-CZ" smtClean="0"/>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xmlns="" id="{391DB9A3-3792-41D4-AB78-F1910E62BE53}"/>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1691229579"/>
      </p:ext>
    </p:extLst>
  </p:cSld>
  <p:clrMapOvr>
    <a:masterClrMapping/>
  </p:clrMapOvr>
  <p:hf hdr="0" dt="0"/>
  <p:extLst mod="1">
    <p:ext uri="{DCECCB84-F9BA-43D5-87BE-67443E8EF086}">
      <p15:sldGuideLst xmlns:p15="http://schemas.microsoft.com/office/powerpoint/2012/main" xmlns="">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a16="http://schemas.microsoft.com/office/drawing/2014/main" xmlns="" id="{A3E27AE8-8344-46DF-95A1-57C7ED3DEAD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14000" y="414000"/>
            <a:ext cx="1520782" cy="1049340"/>
          </a:xfrm>
          <a:prstGeom prst="rect">
            <a:avLst/>
          </a:prstGeom>
        </p:spPr>
      </p:pic>
    </p:spTree>
    <p:extLst>
      <p:ext uri="{BB962C8B-B14F-4D97-AF65-F5344CB8AC3E}">
        <p14:creationId xmlns:p14="http://schemas.microsoft.com/office/powerpoint/2010/main" xmlns="" val="39481167"/>
      </p:ext>
    </p:extLst>
  </p:cSld>
  <p:clrMapOvr>
    <a:masterClrMapping/>
  </p:clrMapOvr>
  <p:hf hdr="0" dt="0"/>
  <p:extLst mod="1">
    <p:ext uri="{DCECCB84-F9BA-43D5-87BE-67443E8EF086}">
      <p15:sldGuideLst xmlns:p15="http://schemas.microsoft.com/office/powerpoint/2012/main" xmlns="">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p:nvPr>
        </p:nvSpPr>
        <p:spPr/>
        <p:txBody>
          <a:bodyPr/>
          <a:lstStyle/>
          <a:p>
            <a:r>
              <a:rPr lang="cs-CZ" smtClean="0"/>
              <a:t>Klepnutím lze upravit styl předlohy nadpisů.</a:t>
            </a:r>
            <a:endParaRPr lang="cs-CZ"/>
          </a:p>
        </p:txBody>
      </p:sp>
      <p:pic>
        <p:nvPicPr>
          <p:cNvPr id="9" name="Obrázek 8">
            <a:extLst>
              <a:ext uri="{FF2B5EF4-FFF2-40B4-BE49-F238E27FC236}">
                <a16:creationId xmlns:a16="http://schemas.microsoft.com/office/drawing/2014/main" xmlns="" id="{21103F4D-0D61-472A-BAFF-19EFE6D636E6}"/>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xmlns=""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8" name="Nadpis 12">
            <a:extLst>
              <a:ext uri="{FF2B5EF4-FFF2-40B4-BE49-F238E27FC236}">
                <a16:creationId xmlns:a16="http://schemas.microsoft.com/office/drawing/2014/main" xmlns=""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sp>
        <p:nvSpPr>
          <p:cNvPr id="21" name="Zástupný symbol pro text 7">
            <a:extLst>
              <a:ext uri="{FF2B5EF4-FFF2-40B4-BE49-F238E27FC236}">
                <a16:creationId xmlns:a16="http://schemas.microsoft.com/office/drawing/2014/main" xmlns=""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1" name="Obrázek 10">
            <a:extLst>
              <a:ext uri="{FF2B5EF4-FFF2-40B4-BE49-F238E27FC236}">
                <a16:creationId xmlns:a16="http://schemas.microsoft.com/office/drawing/2014/main" xmlns="" id="{3AB41CB1-F6A4-458D-85DF-FC3E8229711D}"/>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3317168426"/>
      </p:ext>
    </p:extLst>
  </p:cSld>
  <p:clrMapOvr>
    <a:masterClrMapping/>
  </p:clrMapOvr>
  <p:hf hdr="0" dt="0"/>
  <p:extLst mod="1">
    <p:ext uri="{DCECCB84-F9BA-43D5-87BE-67443E8EF086}">
      <p15:sldGuideLst xmlns:p15="http://schemas.microsoft.com/office/powerpoint/2012/main" xmlns="">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xmlns="" id="{83517C49-9C06-4658-8660-E0D21D83CE29}"/>
              </a:ext>
            </a:extLst>
          </p:cNvPr>
          <p:cNvSpPr>
            <a:spLocks noGrp="1"/>
          </p:cNvSpPr>
          <p:nvPr>
            <p:ph sz="quarter" idx="24"/>
          </p:nvPr>
        </p:nvSpPr>
        <p:spPr>
          <a:xfrm>
            <a:off x="719137" y="1695074"/>
            <a:ext cx="5218413" cy="3896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xmlns="" id="{ABDE9BC5-EE25-44B2-8081-F2B94BAA680C}"/>
              </a:ext>
            </a:extLst>
          </p:cNvPr>
          <p:cNvSpPr>
            <a:spLocks noGrp="1"/>
          </p:cNvSpPr>
          <p:nvPr>
            <p:ph type="title"/>
          </p:nvPr>
        </p:nvSpPr>
        <p:spPr/>
        <p:txBody>
          <a:bodyPr/>
          <a:lstStyle/>
          <a:p>
            <a:r>
              <a:rPr lang="cs-CZ" smtClean="0"/>
              <a:t>Klepnutím lze upravit styl předlohy nadpisů.</a:t>
            </a:r>
            <a:endParaRPr lang="cs-CZ" dirty="0"/>
          </a:p>
        </p:txBody>
      </p:sp>
      <p:sp>
        <p:nvSpPr>
          <p:cNvPr id="9" name="Zástupný symbol pro text 13">
            <a:extLst>
              <a:ext uri="{FF2B5EF4-FFF2-40B4-BE49-F238E27FC236}">
                <a16:creationId xmlns:a16="http://schemas.microsoft.com/office/drawing/2014/main" xmlns=""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xmlns="" id="{53D9C202-1E0C-49A0-BD44-0FABFFADA120}"/>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966739591"/>
      </p:ext>
    </p:extLst>
  </p:cSld>
  <p:clrMapOvr>
    <a:masterClrMapping/>
  </p:clrMapOvr>
  <p:hf hdr="0" dt="0"/>
  <p:extLst mod="1">
    <p:ext uri="{DCECCB84-F9BA-43D5-87BE-67443E8EF086}">
      <p15:sldGuideLst xmlns:p15="http://schemas.microsoft.com/office/powerpoint/2012/main" xmlns="">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xmlns="" id="{548D6DE9-EB16-4D0A-9F96-DD69C3E97213}"/>
              </a:ext>
            </a:extLst>
          </p:cNvPr>
          <p:cNvSpPr>
            <a:spLocks noGrp="1"/>
          </p:cNvSpPr>
          <p:nvPr>
            <p:ph sz="quarter" idx="22"/>
          </p:nvPr>
        </p:nvSpPr>
        <p:spPr>
          <a:xfrm>
            <a:off x="4440000" y="1692002"/>
            <a:ext cx="3311525" cy="2230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xmlns=""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7" name="Zástupný symbol pro text 5">
            <a:extLst>
              <a:ext uri="{FF2B5EF4-FFF2-40B4-BE49-F238E27FC236}">
                <a16:creationId xmlns:a16="http://schemas.microsoft.com/office/drawing/2014/main" xmlns=""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9" name="Zástupný symbol pro text 5">
            <a:extLst>
              <a:ext uri="{FF2B5EF4-FFF2-40B4-BE49-F238E27FC236}">
                <a16:creationId xmlns:a16="http://schemas.microsoft.com/office/drawing/2014/main" xmlns=""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4" name="Zástupný symbol pro text 13">
            <a:extLst>
              <a:ext uri="{FF2B5EF4-FFF2-40B4-BE49-F238E27FC236}">
                <a16:creationId xmlns:a16="http://schemas.microsoft.com/office/drawing/2014/main" xmlns=""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5" name="Zástupný symbol pro text 13">
            <a:extLst>
              <a:ext uri="{FF2B5EF4-FFF2-40B4-BE49-F238E27FC236}">
                <a16:creationId xmlns:a16="http://schemas.microsoft.com/office/drawing/2014/main" xmlns=""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6" name="Zástupný symbol pro text 13">
            <a:extLst>
              <a:ext uri="{FF2B5EF4-FFF2-40B4-BE49-F238E27FC236}">
                <a16:creationId xmlns:a16="http://schemas.microsoft.com/office/drawing/2014/main" xmlns=""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8" name="Zástupný symbol pro obsah 12">
            <a:extLst>
              <a:ext uri="{FF2B5EF4-FFF2-40B4-BE49-F238E27FC236}">
                <a16:creationId xmlns:a16="http://schemas.microsoft.com/office/drawing/2014/main" xmlns="" id="{DE897ACA-C285-471C-BF3F-2886D04C7F9F}"/>
              </a:ext>
            </a:extLst>
          </p:cNvPr>
          <p:cNvSpPr>
            <a:spLocks noGrp="1"/>
          </p:cNvSpPr>
          <p:nvPr>
            <p:ph sz="quarter" idx="23"/>
          </p:nvPr>
        </p:nvSpPr>
        <p:spPr>
          <a:xfrm>
            <a:off x="719999" y="1692002"/>
            <a:ext cx="3311525" cy="2230711"/>
          </a:xfrm>
        </p:spPr>
        <p:txBody>
          <a:bodyPr/>
          <a:lstStyle/>
          <a:p>
            <a:pPr lvl="0"/>
            <a:r>
              <a:rPr lang="cs-CZ" smtClean="0"/>
              <a:t>Klepnutím lze upravit styly předlohy textu.</a:t>
            </a:r>
          </a:p>
        </p:txBody>
      </p:sp>
      <p:sp>
        <p:nvSpPr>
          <p:cNvPr id="20" name="Zástupný symbol pro obsah 12">
            <a:extLst>
              <a:ext uri="{FF2B5EF4-FFF2-40B4-BE49-F238E27FC236}">
                <a16:creationId xmlns:a16="http://schemas.microsoft.com/office/drawing/2014/main" xmlns="" id="{9AF93628-9CF3-4CB5-A8C7-735B527D49B2}"/>
              </a:ext>
            </a:extLst>
          </p:cNvPr>
          <p:cNvSpPr>
            <a:spLocks noGrp="1"/>
          </p:cNvSpPr>
          <p:nvPr>
            <p:ph sz="quarter" idx="24"/>
          </p:nvPr>
        </p:nvSpPr>
        <p:spPr>
          <a:xfrm>
            <a:off x="8160001" y="1692002"/>
            <a:ext cx="3311525" cy="2230711"/>
          </a:xfrm>
        </p:spPr>
        <p:txBody>
          <a:bodyPr/>
          <a:lstStyle/>
          <a:p>
            <a:pPr lvl="0"/>
            <a:r>
              <a:rPr lang="cs-CZ" smtClean="0"/>
              <a:t>Klepnutím lze upravit styly předlohy textu.</a:t>
            </a:r>
          </a:p>
        </p:txBody>
      </p:sp>
      <p:sp>
        <p:nvSpPr>
          <p:cNvPr id="19"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1" name="Nadpis 12">
            <a:extLst>
              <a:ext uri="{FF2B5EF4-FFF2-40B4-BE49-F238E27FC236}">
                <a16:creationId xmlns:a16="http://schemas.microsoft.com/office/drawing/2014/main" xmlns=""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pic>
        <p:nvPicPr>
          <p:cNvPr id="17" name="Obrázek 16">
            <a:extLst>
              <a:ext uri="{FF2B5EF4-FFF2-40B4-BE49-F238E27FC236}">
                <a16:creationId xmlns:a16="http://schemas.microsoft.com/office/drawing/2014/main" xmlns="" id="{C8521D5E-C1D4-49AD-9477-8C693D759072}"/>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713741071"/>
      </p:ext>
    </p:extLst>
  </p:cSld>
  <p:clrMapOvr>
    <a:masterClrMapping/>
  </p:clrMapOvr>
  <p:hf hdr="0" dt="0"/>
  <p:extLst mod="1">
    <p:ext uri="{DCECCB84-F9BA-43D5-87BE-67443E8EF086}">
      <p15:sldGuideLst xmlns:p15="http://schemas.microsoft.com/office/powerpoint/2012/main" xmlns="">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a16="http://schemas.microsoft.com/office/drawing/2014/main" xmlns="" id="{83517C49-9C06-4658-8660-E0D21D83CE29}"/>
              </a:ext>
            </a:extLst>
          </p:cNvPr>
          <p:cNvSpPr>
            <a:spLocks noGrp="1"/>
          </p:cNvSpPr>
          <p:nvPr>
            <p:ph sz="quarter" idx="24"/>
          </p:nvPr>
        </p:nvSpPr>
        <p:spPr>
          <a:xfrm>
            <a:off x="719137" y="692150"/>
            <a:ext cx="5218413" cy="4899635"/>
          </a:xfrm>
        </p:spPr>
        <p:txBody>
          <a:bodyPr/>
          <a:lstStyle/>
          <a:p>
            <a:pPr lvl="0"/>
            <a:r>
              <a:rPr lang="cs-CZ" smtClean="0"/>
              <a:t>Klepnutím lze upravit styly předlohy textu.</a:t>
            </a:r>
          </a:p>
        </p:txBody>
      </p:sp>
      <p:sp>
        <p:nvSpPr>
          <p:cNvPr id="10" name="Zástupný symbol pro text 13">
            <a:extLst>
              <a:ext uri="{FF2B5EF4-FFF2-40B4-BE49-F238E27FC236}">
                <a16:creationId xmlns:a16="http://schemas.microsoft.com/office/drawing/2014/main" xmlns=""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pic>
        <p:nvPicPr>
          <p:cNvPr id="11" name="Obrázek 10">
            <a:extLst>
              <a:ext uri="{FF2B5EF4-FFF2-40B4-BE49-F238E27FC236}">
                <a16:creationId xmlns:a16="http://schemas.microsoft.com/office/drawing/2014/main" xmlns="" id="{5C946900-B034-4346-94F7-4849AECA0E42}"/>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117383761"/>
      </p:ext>
    </p:extLst>
  </p:cSld>
  <p:clrMapOvr>
    <a:masterClrMapping/>
  </p:clrMapOvr>
  <p:hf hdr="0" dt="0"/>
  <p:extLst mod="1">
    <p:ext uri="{DCECCB84-F9BA-43D5-87BE-67443E8EF086}">
      <p15:sldGuideLst xmlns:p15="http://schemas.microsoft.com/office/powerpoint/2012/main" xmlns="">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a16="http://schemas.microsoft.com/office/drawing/2014/main" xmlns="" id="{01ECF861-1DA0-4682-8B9C-824D21236440}"/>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34975528"/>
      </p:ext>
    </p:extLst>
  </p:cSld>
  <p:clrMapOvr>
    <a:masterClrMapping/>
  </p:clrMapOvr>
  <p:hf hdr="0" dt="0"/>
  <p:extLst mod="1">
    <p:ext uri="{DCECCB84-F9BA-43D5-87BE-67443E8EF086}">
      <p15:sldGuideLst xmlns:p15="http://schemas.microsoft.com/office/powerpoint/2012/main" xmlns="">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xmlns=""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xmlns=""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msmt.cz/ministerstvo/urednik"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smtClean="0"/>
              <a:t>Právní předpisy vztahující se k výuce praktického vyučování</a:t>
            </a:r>
            <a:endParaRPr lang="cs-CZ" dirty="0"/>
          </a:p>
        </p:txBody>
      </p:sp>
      <p:sp>
        <p:nvSpPr>
          <p:cNvPr id="5" name="Podnadpis 4"/>
          <p:cNvSpPr>
            <a:spLocks noGrp="1"/>
          </p:cNvSpPr>
          <p:nvPr>
            <p:ph type="subTitle" idx="1"/>
          </p:nvPr>
        </p:nvSpPr>
        <p:spPr/>
        <p:txBody>
          <a:bodyPr/>
          <a:lstStyle/>
          <a:p>
            <a:r>
              <a:rPr lang="cs-CZ" dirty="0" smtClean="0"/>
              <a:t>Nikola Straková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smtClean="0"/>
              <a:t>Zákoník práce</a:t>
            </a:r>
            <a:endParaRPr lang="cs-CZ" dirty="0"/>
          </a:p>
        </p:txBody>
      </p:sp>
      <p:sp>
        <p:nvSpPr>
          <p:cNvPr id="5" name="Zástupný symbol pro obsah 4"/>
          <p:cNvSpPr>
            <a:spLocks noGrp="1"/>
          </p:cNvSpPr>
          <p:nvPr>
            <p:ph idx="1"/>
          </p:nvPr>
        </p:nvSpPr>
        <p:spPr/>
        <p:txBody>
          <a:bodyPr/>
          <a:lstStyle/>
          <a:p>
            <a:r>
              <a:rPr lang="cs-CZ" dirty="0" smtClean="0"/>
              <a:t>upravuje pracovní dobu, bezpečnost a ochranu zdraví při práci, péči o zaměstnance a pracovní </a:t>
            </a:r>
            <a:r>
              <a:rPr lang="cs-CZ" dirty="0" smtClean="0"/>
              <a:t>podmínky</a:t>
            </a:r>
          </a:p>
          <a:p>
            <a:r>
              <a:rPr lang="cs-CZ" dirty="0" smtClean="0"/>
              <a:t>omezení pro zaměstnance ve věku 15 – 18 let</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a:xfrm>
            <a:off x="671874" y="214674"/>
            <a:ext cx="10753200" cy="451576"/>
          </a:xfrm>
        </p:spPr>
        <p:txBody>
          <a:bodyPr/>
          <a:lstStyle/>
          <a:p>
            <a:r>
              <a:rPr lang="cs-CZ" dirty="0" smtClean="0"/>
              <a:t>Příklady omezeních</a:t>
            </a:r>
            <a:endParaRPr lang="cs-CZ" dirty="0"/>
          </a:p>
        </p:txBody>
      </p:sp>
      <p:sp>
        <p:nvSpPr>
          <p:cNvPr id="5" name="Zástupný symbol pro obsah 4"/>
          <p:cNvSpPr>
            <a:spLocks noGrp="1"/>
          </p:cNvSpPr>
          <p:nvPr>
            <p:ph idx="1"/>
          </p:nvPr>
        </p:nvSpPr>
        <p:spPr>
          <a:xfrm>
            <a:off x="732032" y="721895"/>
            <a:ext cx="10753200" cy="5170263"/>
          </a:xfrm>
        </p:spPr>
        <p:txBody>
          <a:bodyPr/>
          <a:lstStyle/>
          <a:p>
            <a:r>
              <a:rPr lang="cs-CZ" sz="2000" dirty="0" smtClean="0"/>
              <a:t>maximální délka směny v jednotlivých dnech nesmí překročit 8 hodin (§79a ZP)</a:t>
            </a:r>
          </a:p>
          <a:p>
            <a:r>
              <a:rPr lang="cs-CZ" sz="2000" dirty="0" smtClean="0"/>
              <a:t>pokud mladiství pracují ve více pracovněprávních vztazích, nesmí v souhrnu pracovat víc než 40 hodin týdně (§79a ZP)</a:t>
            </a:r>
          </a:p>
          <a:p>
            <a:r>
              <a:rPr lang="cs-CZ" sz="2000" dirty="0" smtClean="0"/>
              <a:t>přestávka na jídlo a oddech se poskytuje již po 4,5 hodinách práce (§88 ZP)</a:t>
            </a:r>
          </a:p>
          <a:p>
            <a:r>
              <a:rPr lang="cs-CZ" sz="2000" dirty="0" smtClean="0"/>
              <a:t>minimální nepřetržitý odpočinek mezi dvěma směnami činí nejméně 12 hodin (§90 ZP)</a:t>
            </a:r>
          </a:p>
          <a:p>
            <a:r>
              <a:rPr lang="cs-CZ" sz="2000" dirty="0" smtClean="0"/>
              <a:t>nepřetržitý odpočinek v týdnu činí nejméně 48 hodin (§92 ZP)</a:t>
            </a:r>
          </a:p>
          <a:p>
            <a:r>
              <a:rPr lang="cs-CZ" sz="2000" dirty="0" smtClean="0"/>
              <a:t>zákaz práce přesčas a práce v noci, až na zákonem výslovně stanovené výjimky (§245 ZP)</a:t>
            </a:r>
          </a:p>
          <a:p>
            <a:r>
              <a:rPr lang="cs-CZ" sz="2000" dirty="0" smtClean="0"/>
              <a:t>povinnost poskytovat </a:t>
            </a:r>
            <a:r>
              <a:rPr lang="cs-CZ" sz="2000" dirty="0" err="1" smtClean="0"/>
              <a:t>mladistvím</a:t>
            </a:r>
            <a:r>
              <a:rPr lang="cs-CZ" sz="2000" dirty="0" smtClean="0"/>
              <a:t> zaměstnancům zvýšenou péči a zaměstnávat je jen pracemi přiměřenými jejich fyzickému a rozumovému rozvoji (§244 ZP)</a:t>
            </a:r>
          </a:p>
          <a:p>
            <a:r>
              <a:rPr lang="cs-CZ" sz="2000" dirty="0" smtClean="0"/>
              <a:t>zákaz některých rizikových prací, např. práce pod zemí při těžbě nerostů a při ražení tunelů a štol (§246 ZP)</a:t>
            </a:r>
          </a:p>
          <a:p>
            <a:r>
              <a:rPr lang="cs-CZ" sz="2000" dirty="0" smtClean="0"/>
              <a:t>zákaz sjednání dohody o odpovědnosti za svěřené hodnoty (tzn. dohody o hmotné odpovědnosti) a za ztrátu svěřených věcí (§252 a 255 ZP)</a:t>
            </a:r>
          </a:p>
          <a:p>
            <a:endParaRPr lang="cs-CZ" sz="2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smtClean="0"/>
              <a:t>Autorský zákon</a:t>
            </a:r>
            <a:endParaRPr lang="cs-CZ" dirty="0"/>
          </a:p>
        </p:txBody>
      </p:sp>
      <p:sp>
        <p:nvSpPr>
          <p:cNvPr id="5" name="Zástupný symbol pro obsah 4"/>
          <p:cNvSpPr>
            <a:spLocks noGrp="1"/>
          </p:cNvSpPr>
          <p:nvPr>
            <p:ph idx="1"/>
          </p:nvPr>
        </p:nvSpPr>
        <p:spPr/>
        <p:txBody>
          <a:bodyPr/>
          <a:lstStyle/>
          <a:p>
            <a:pPr>
              <a:buNone/>
            </a:pPr>
            <a:r>
              <a:rPr lang="cs-CZ" dirty="0" smtClean="0"/>
              <a:t>Zákon </a:t>
            </a:r>
            <a:r>
              <a:rPr lang="cs-CZ" dirty="0" smtClean="0"/>
              <a:t>č. 121/2000 Sb., o právu autorském, právech souvisejících s právem autorským a o změně některých zákonů </a:t>
            </a:r>
            <a:endParaRPr lang="cs-CZ" dirty="0" smtClean="0"/>
          </a:p>
          <a:p>
            <a:r>
              <a:rPr lang="cs-CZ" dirty="0" smtClean="0"/>
              <a:t>je třeba ho dodržovat </a:t>
            </a:r>
            <a:r>
              <a:rPr lang="cs-CZ" dirty="0" smtClean="0"/>
              <a:t>při přípravě a využívání výukových materiálů (písemné přípravy, metodické listy, výukové opory) </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smtClean="0"/>
              <a:t>Autorské dílo</a:t>
            </a:r>
            <a:endParaRPr lang="cs-CZ" dirty="0"/>
          </a:p>
        </p:txBody>
      </p:sp>
      <p:sp>
        <p:nvSpPr>
          <p:cNvPr id="5" name="Zástupný symbol pro obsah 4"/>
          <p:cNvSpPr>
            <a:spLocks noGrp="1"/>
          </p:cNvSpPr>
          <p:nvPr>
            <p:ph idx="1"/>
          </p:nvPr>
        </p:nvSpPr>
        <p:spPr/>
        <p:txBody>
          <a:bodyPr/>
          <a:lstStyle/>
          <a:p>
            <a:r>
              <a:rPr lang="cs-CZ" sz="2000" dirty="0" smtClean="0"/>
              <a:t> </a:t>
            </a:r>
            <a:r>
              <a:rPr lang="cs-CZ" sz="2000" i="1" dirty="0" smtClean="0"/>
              <a:t>„Předmětem práva autorského je dílo literární a jiné dílo umělecké a dílo vědecké, které je jedinečným výsledkem tvůrčí činnosti autora a je vyjádřeno v jakékoli objektivně vnímatelné podobě včetně podoby elektronické, trvale nebo dočasně, bez ohledu na jeho rozsah, účel nebo význam (dále jen ‚dílo‘). </a:t>
            </a:r>
            <a:endParaRPr lang="cs-CZ" sz="2000" i="1" dirty="0" smtClean="0"/>
          </a:p>
          <a:p>
            <a:r>
              <a:rPr lang="cs-CZ" sz="2000" i="1" dirty="0" smtClean="0"/>
              <a:t>Dílem </a:t>
            </a:r>
            <a:r>
              <a:rPr lang="cs-CZ" sz="2000" i="1" dirty="0" smtClean="0"/>
              <a:t>je zejména dílo slovesné vyjádřené řečí nebo písmem, dílo hudební, dílo dramatické a dílo hudebně dramatické, dílo choreografické a dílo pantomimické, dílo fotografické a dílo vyjádřené postupem podobným fotografii, dílo audiovizuální, jako je dílo kinematografické, dílo výtvarné, jako je dílo malířské, grafické a sochařské, dílo architektonické včetně díla urbanistického, dílo užitého umění a dílo kartografické.“</a:t>
            </a:r>
            <a:endParaRPr lang="cs-CZ"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a:xfrm>
            <a:off x="756094" y="659842"/>
            <a:ext cx="10753200" cy="451576"/>
          </a:xfrm>
        </p:spPr>
        <p:txBody>
          <a:bodyPr/>
          <a:lstStyle/>
          <a:p>
            <a:r>
              <a:rPr lang="cs-CZ" dirty="0" smtClean="0"/>
              <a:t>Autorská díla využívaná ve škole</a:t>
            </a:r>
            <a:endParaRPr lang="cs-CZ" dirty="0"/>
          </a:p>
        </p:txBody>
      </p:sp>
      <p:sp>
        <p:nvSpPr>
          <p:cNvPr id="5" name="Zástupný symbol pro obsah 4"/>
          <p:cNvSpPr>
            <a:spLocks noGrp="1"/>
          </p:cNvSpPr>
          <p:nvPr>
            <p:ph idx="1"/>
          </p:nvPr>
        </p:nvSpPr>
        <p:spPr/>
        <p:txBody>
          <a:bodyPr/>
          <a:lstStyle/>
          <a:p>
            <a:r>
              <a:rPr lang="cs-CZ" dirty="0" smtClean="0"/>
              <a:t>učebnice, odborné publikace nebo pracovní </a:t>
            </a:r>
            <a:r>
              <a:rPr lang="cs-CZ" dirty="0" smtClean="0"/>
              <a:t>sešity</a:t>
            </a:r>
          </a:p>
          <a:p>
            <a:r>
              <a:rPr lang="cs-CZ" dirty="0" smtClean="0"/>
              <a:t>autorská </a:t>
            </a:r>
            <a:r>
              <a:rPr lang="cs-CZ" dirty="0" smtClean="0"/>
              <a:t>díla, „o kterých se vyučuje“ (např. film, román, opera, divadelní hra)</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smtClean="0"/>
              <a:t>Využití autorského </a:t>
            </a:r>
            <a:r>
              <a:rPr lang="cs-CZ" dirty="0" smtClean="0"/>
              <a:t>díla bez souhlasu autora</a:t>
            </a:r>
            <a:endParaRPr lang="cs-CZ" dirty="0"/>
          </a:p>
        </p:txBody>
      </p:sp>
      <p:sp>
        <p:nvSpPr>
          <p:cNvPr id="5" name="Zástupný symbol pro obsah 4"/>
          <p:cNvSpPr>
            <a:spLocks noGrp="1"/>
          </p:cNvSpPr>
          <p:nvPr>
            <p:ph idx="1"/>
          </p:nvPr>
        </p:nvSpPr>
        <p:spPr/>
        <p:txBody>
          <a:bodyPr/>
          <a:lstStyle/>
          <a:p>
            <a:r>
              <a:rPr lang="cs-CZ" dirty="0" smtClean="0"/>
              <a:t> </a:t>
            </a:r>
            <a:r>
              <a:rPr lang="cs-CZ" dirty="0" smtClean="0"/>
              <a:t>Užitím </a:t>
            </a:r>
            <a:r>
              <a:rPr lang="cs-CZ" dirty="0" smtClean="0"/>
              <a:t>autorského díla mimo jiné </a:t>
            </a:r>
            <a:r>
              <a:rPr lang="cs-CZ" dirty="0" smtClean="0"/>
              <a:t>rozumí:</a:t>
            </a:r>
            <a:endParaRPr lang="cs-CZ" dirty="0" smtClean="0"/>
          </a:p>
          <a:p>
            <a:pPr lvl="1"/>
            <a:r>
              <a:rPr lang="cs-CZ" dirty="0" smtClean="0"/>
              <a:t>rozmnožování díla (tedy vytváření kopií z originálu),</a:t>
            </a:r>
          </a:p>
          <a:p>
            <a:pPr lvl="1"/>
            <a:r>
              <a:rPr lang="cs-CZ" dirty="0" smtClean="0"/>
              <a:t>rozšiřování rozmnoženiny (tedy distribuce originálního díla nebo kopie mezi další osoby).</a:t>
            </a:r>
          </a:p>
          <a:p>
            <a:r>
              <a:rPr lang="cs-CZ" dirty="0" smtClean="0"/>
              <a:t>Autorské dílo lze užít bez souhlasu autora, pokud se jedná o</a:t>
            </a:r>
          </a:p>
          <a:p>
            <a:pPr lvl="1">
              <a:buNone/>
            </a:pPr>
            <a:r>
              <a:rPr lang="cs-CZ" dirty="0" smtClean="0"/>
              <a:t>a) </a:t>
            </a:r>
            <a:r>
              <a:rPr lang="cs-CZ" dirty="0" smtClean="0"/>
              <a:t>volné </a:t>
            </a:r>
            <a:r>
              <a:rPr lang="cs-CZ" dirty="0" smtClean="0"/>
              <a:t>užití díla (§ 30 autorského zákona) </a:t>
            </a:r>
            <a:r>
              <a:rPr lang="cs-CZ" dirty="0" smtClean="0"/>
              <a:t>nebo</a:t>
            </a:r>
          </a:p>
          <a:p>
            <a:pPr lvl="1">
              <a:buNone/>
            </a:pPr>
            <a:r>
              <a:rPr lang="cs-CZ" dirty="0" smtClean="0"/>
              <a:t>b</a:t>
            </a:r>
            <a:r>
              <a:rPr lang="cs-CZ" dirty="0" smtClean="0"/>
              <a:t>) </a:t>
            </a:r>
            <a:r>
              <a:rPr lang="cs-CZ" dirty="0" smtClean="0"/>
              <a:t>využití </a:t>
            </a:r>
            <a:r>
              <a:rPr lang="cs-CZ" dirty="0" smtClean="0"/>
              <a:t>bezúplatných zákonných licencí, ke kterým </a:t>
            </a:r>
            <a:r>
              <a:rPr lang="cs-CZ" dirty="0" smtClean="0"/>
              <a:t>patří:</a:t>
            </a:r>
            <a:endParaRPr lang="cs-CZ" dirty="0" smtClean="0"/>
          </a:p>
          <a:p>
            <a:pPr lvl="2"/>
            <a:r>
              <a:rPr lang="cs-CZ" dirty="0" smtClean="0"/>
              <a:t>kopírování celého díla pro vnitřní potřebu (§ 30a autorského zákona),</a:t>
            </a:r>
          </a:p>
          <a:p>
            <a:pPr lvl="2"/>
            <a:r>
              <a:rPr lang="cs-CZ" dirty="0" smtClean="0"/>
              <a:t>tzv. malá citace [§ 31 odst. 1 písm. a) autorského zákona],</a:t>
            </a:r>
          </a:p>
          <a:p>
            <a:pPr lvl="2"/>
            <a:r>
              <a:rPr lang="cs-CZ" dirty="0" smtClean="0"/>
              <a:t>tzv. velká citace [§ 31 odst. 1 písm. b) autorského zákona],</a:t>
            </a:r>
          </a:p>
          <a:p>
            <a:pPr lvl="2"/>
            <a:r>
              <a:rPr lang="cs-CZ" dirty="0" smtClean="0"/>
              <a:t>tzv. výuková licence [§ 31 odst. 1 písm. c) autorského zákona].</a:t>
            </a:r>
          </a:p>
          <a:p>
            <a:pPr>
              <a:buNone/>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smtClean="0"/>
              <a:t>Volné užití díla</a:t>
            </a:r>
            <a:r>
              <a:rPr lang="cs-CZ" b="0" dirty="0" smtClean="0"/>
              <a:t/>
            </a:r>
            <a:br>
              <a:rPr lang="cs-CZ" b="0" dirty="0" smtClean="0"/>
            </a:br>
            <a:r>
              <a:rPr lang="cs-CZ" dirty="0" smtClean="0"/>
              <a:t/>
            </a:r>
            <a:br>
              <a:rPr lang="cs-CZ" dirty="0" smtClean="0"/>
            </a:br>
            <a:endParaRPr lang="cs-CZ" dirty="0"/>
          </a:p>
        </p:txBody>
      </p:sp>
      <p:sp>
        <p:nvSpPr>
          <p:cNvPr id="5" name="Zástupný symbol pro obsah 4"/>
          <p:cNvSpPr>
            <a:spLocks noGrp="1"/>
          </p:cNvSpPr>
          <p:nvPr>
            <p:ph idx="1"/>
          </p:nvPr>
        </p:nvSpPr>
        <p:spPr/>
        <p:txBody>
          <a:bodyPr/>
          <a:lstStyle/>
          <a:p>
            <a:r>
              <a:rPr lang="cs-CZ" dirty="0" smtClean="0"/>
              <a:t>Dle § 30 odst. 1 a 2 autorského zákona se dílo volně užívá, pokud </a:t>
            </a:r>
            <a:r>
              <a:rPr lang="cs-CZ" b="1" dirty="0" smtClean="0"/>
              <a:t>fyzická osoba</a:t>
            </a:r>
            <a:r>
              <a:rPr lang="cs-CZ" dirty="0" smtClean="0"/>
              <a:t> pro svou </a:t>
            </a:r>
            <a:r>
              <a:rPr lang="cs-CZ" b="1" dirty="0" smtClean="0"/>
              <a:t>osobní potřebu</a:t>
            </a:r>
            <a:r>
              <a:rPr lang="cs-CZ" dirty="0" smtClean="0"/>
              <a:t> zhotoví záznam, rozmnoženinu nebo napodobeninu díla a účelem zhotovení záznamu, rozmnoženiny nebo napodobeniny </a:t>
            </a:r>
            <a:r>
              <a:rPr lang="cs-CZ" b="1" dirty="0" smtClean="0"/>
              <a:t>není dosažení přímého nebo nepřímého hospodářského nebo obchodního prospěchu</a:t>
            </a:r>
            <a:r>
              <a:rPr lang="cs-CZ" dirty="0" smtClean="0"/>
              <a:t>.</a:t>
            </a:r>
            <a:endParaRPr lang="cs-CZ" dirty="0"/>
          </a:p>
        </p:txBody>
      </p:sp>
      <p:sp>
        <p:nvSpPr>
          <p:cNvPr id="6" name="Čárový popisek 1 5"/>
          <p:cNvSpPr/>
          <p:nvPr/>
        </p:nvSpPr>
        <p:spPr bwMode="auto">
          <a:xfrm>
            <a:off x="5522495" y="216568"/>
            <a:ext cx="2574757" cy="1491915"/>
          </a:xfrm>
          <a:prstGeom prst="borderCallout1">
            <a:avLst>
              <a:gd name="adj1" fmla="val 51008"/>
              <a:gd name="adj2" fmla="val -1324"/>
              <a:gd name="adj3" fmla="val 154436"/>
              <a:gd name="adj4" fmla="val -80389"/>
            </a:avLst>
          </a:prstGeom>
          <a:solidFill>
            <a:schemeClr val="bg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smtClean="0">
              <a:ln>
                <a:noFill/>
              </a:ln>
              <a:solidFill>
                <a:schemeClr val="tx1"/>
              </a:solidFill>
              <a:effectLst/>
              <a:latin typeface="Tahoma" pitchFamily="34" charset="0"/>
            </a:endParaRPr>
          </a:p>
        </p:txBody>
      </p:sp>
      <p:sp>
        <p:nvSpPr>
          <p:cNvPr id="7" name="TextovéPole 6"/>
          <p:cNvSpPr txBox="1"/>
          <p:nvPr/>
        </p:nvSpPr>
        <p:spPr>
          <a:xfrm>
            <a:off x="5606716" y="517358"/>
            <a:ext cx="2430379" cy="830997"/>
          </a:xfrm>
          <a:prstGeom prst="rect">
            <a:avLst/>
          </a:prstGeom>
          <a:noFill/>
        </p:spPr>
        <p:txBody>
          <a:bodyPr wrap="square" rtlCol="0">
            <a:spAutoFit/>
          </a:bodyPr>
          <a:lstStyle/>
          <a:p>
            <a:r>
              <a:rPr lang="cs-CZ" dirty="0" smtClean="0"/>
              <a:t>škola = PO</a:t>
            </a:r>
          </a:p>
          <a:p>
            <a:r>
              <a:rPr lang="cs-CZ" dirty="0" smtClean="0"/>
              <a:t>pedagog = FO</a:t>
            </a:r>
            <a:endParaRPr lang="cs-CZ" dirty="0"/>
          </a:p>
        </p:txBody>
      </p:sp>
      <p:sp>
        <p:nvSpPr>
          <p:cNvPr id="8" name="Čárový popisek 1 7"/>
          <p:cNvSpPr/>
          <p:nvPr/>
        </p:nvSpPr>
        <p:spPr bwMode="auto">
          <a:xfrm>
            <a:off x="5582654" y="5221705"/>
            <a:ext cx="5221704" cy="1443790"/>
          </a:xfrm>
          <a:prstGeom prst="borderCallout1">
            <a:avLst>
              <a:gd name="adj1" fmla="val -2917"/>
              <a:gd name="adj2" fmla="val 49744"/>
              <a:gd name="adj3" fmla="val -160000"/>
              <a:gd name="adj4" fmla="val 25129"/>
            </a:avLst>
          </a:prstGeom>
          <a:no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smtClean="0">
              <a:ln>
                <a:noFill/>
              </a:ln>
              <a:solidFill>
                <a:schemeClr val="tx1"/>
              </a:solidFill>
              <a:effectLst/>
              <a:latin typeface="Tahoma" pitchFamily="34" charset="0"/>
            </a:endParaRPr>
          </a:p>
        </p:txBody>
      </p:sp>
      <p:sp>
        <p:nvSpPr>
          <p:cNvPr id="9" name="TextovéPole 8"/>
          <p:cNvSpPr txBox="1"/>
          <p:nvPr/>
        </p:nvSpPr>
        <p:spPr>
          <a:xfrm>
            <a:off x="5715000" y="5354053"/>
            <a:ext cx="4957011" cy="1200329"/>
          </a:xfrm>
          <a:prstGeom prst="rect">
            <a:avLst/>
          </a:prstGeom>
          <a:noFill/>
        </p:spPr>
        <p:txBody>
          <a:bodyPr wrap="square" rtlCol="0">
            <a:spAutoFit/>
          </a:bodyPr>
          <a:lstStyle/>
          <a:p>
            <a:r>
              <a:rPr lang="cs-CZ" dirty="0" smtClean="0"/>
              <a:t>? osobní soukromí, rodina, přátelé, výuka (za výuku je učitel odměňován platem/mzdou)?</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5" name="Zástupný symbol pro obsah 4"/>
          <p:cNvSpPr>
            <a:spLocks noGrp="1"/>
          </p:cNvSpPr>
          <p:nvPr>
            <p:ph idx="1"/>
          </p:nvPr>
        </p:nvSpPr>
        <p:spPr>
          <a:xfrm>
            <a:off x="168441" y="1"/>
            <a:ext cx="11863137" cy="5832000"/>
          </a:xfrm>
        </p:spPr>
        <p:txBody>
          <a:bodyPr/>
          <a:lstStyle/>
          <a:p>
            <a:pPr>
              <a:buNone/>
            </a:pPr>
            <a:r>
              <a:rPr lang="cs-CZ" sz="2400" b="1" dirty="0" smtClean="0"/>
              <a:t>Legální postup</a:t>
            </a:r>
            <a:endParaRPr lang="cs-CZ" sz="2400" dirty="0" smtClean="0"/>
          </a:p>
          <a:p>
            <a:r>
              <a:rPr lang="cs-CZ" sz="2400" dirty="0" smtClean="0"/>
              <a:t>Typicky bude pedagogický pracovník volně užívat dílo, pokud si pořídí kopii pro sebe a používá ji k tomu, aby připravoval na výuku. Např.</a:t>
            </a:r>
          </a:p>
          <a:p>
            <a:pPr lvl="1"/>
            <a:r>
              <a:rPr lang="cs-CZ" sz="1800" dirty="0" smtClean="0"/>
              <a:t>učitel si pro sebe zkopíruje článek o nových trendech v oblasti didaktiky obsažený ve sborníku, tuto kopii pak používá při přípravě výuky,</a:t>
            </a:r>
          </a:p>
          <a:p>
            <a:pPr lvl="1"/>
            <a:r>
              <a:rPr lang="cs-CZ" sz="1800" dirty="0" smtClean="0"/>
              <a:t>učitel si pro sebe zkopíruje zajímavě zpracované logické úlohy uvedené v nové učebnici, kterou si zapůjčil v knihovně; uvedenou kopii pak používá jako inspiraci při přípravě výuky.</a:t>
            </a:r>
          </a:p>
          <a:p>
            <a:pPr>
              <a:buNone/>
            </a:pPr>
            <a:r>
              <a:rPr lang="cs-CZ" sz="2400" b="1" dirty="0" smtClean="0"/>
              <a:t>Nelegální postup</a:t>
            </a:r>
          </a:p>
          <a:p>
            <a:r>
              <a:rPr lang="cs-CZ" sz="2400" dirty="0" smtClean="0"/>
              <a:t>Typicky se jedná o takový </a:t>
            </a:r>
            <a:r>
              <a:rPr lang="cs-CZ" sz="2400" b="1" dirty="0" smtClean="0"/>
              <a:t>nelegální postup</a:t>
            </a:r>
            <a:r>
              <a:rPr lang="cs-CZ" sz="2400" dirty="0" smtClean="0"/>
              <a:t>, kdy pedagogický pracovník zhotoví „papírové“ nebo elektronické kopie např. části pracovního sešitu pro žáky. Následně je žákům ve vyučování předá nebo jim umožní sdílení těchto kopií např. na online úložištích, prostřednictvím účtu na </a:t>
            </a:r>
            <a:r>
              <a:rPr lang="cs-CZ" sz="2400" dirty="0" err="1" smtClean="0"/>
              <a:t>Google</a:t>
            </a:r>
            <a:r>
              <a:rPr lang="cs-CZ" sz="2400" dirty="0" smtClean="0"/>
              <a:t> nebo na sociálních sítích.</a:t>
            </a:r>
          </a:p>
          <a:p>
            <a:endParaRPr lang="cs-CZ"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smtClean="0"/>
              <a:t>Kopírování autorského díla pro vnitřní potřebu školy</a:t>
            </a:r>
            <a:r>
              <a:rPr lang="cs-CZ" b="0" dirty="0" smtClean="0"/>
              <a:t/>
            </a:r>
            <a:br>
              <a:rPr lang="cs-CZ" b="0" dirty="0" smtClean="0"/>
            </a:br>
            <a:r>
              <a:rPr lang="cs-CZ" dirty="0" smtClean="0"/>
              <a:t/>
            </a:r>
            <a:br>
              <a:rPr lang="cs-CZ" dirty="0" smtClean="0"/>
            </a:br>
            <a:endParaRPr lang="cs-CZ" dirty="0"/>
          </a:p>
        </p:txBody>
      </p:sp>
      <p:sp>
        <p:nvSpPr>
          <p:cNvPr id="5" name="Zástupný symbol pro obsah 4"/>
          <p:cNvSpPr>
            <a:spLocks noGrp="1"/>
          </p:cNvSpPr>
          <p:nvPr>
            <p:ph idx="1"/>
          </p:nvPr>
        </p:nvSpPr>
        <p:spPr/>
        <p:txBody>
          <a:bodyPr/>
          <a:lstStyle/>
          <a:p>
            <a:r>
              <a:rPr lang="cs-CZ" sz="2400" dirty="0" smtClean="0"/>
              <a:t>Právnická osoba (škola) může pořídit kopii knihy (např. učebnice, pracovního sešitu), pokud ji pořídí pro vnitřní potřebu (tj. pro vnitřní potřebu právnické osoby</a:t>
            </a:r>
            <a:r>
              <a:rPr lang="cs-CZ" sz="2400" dirty="0" smtClean="0"/>
              <a:t>).</a:t>
            </a:r>
          </a:p>
          <a:p>
            <a:pPr>
              <a:buNone/>
            </a:pPr>
            <a:r>
              <a:rPr lang="cs-CZ" sz="2400" b="1" dirty="0" smtClean="0"/>
              <a:t>Legální postup</a:t>
            </a:r>
            <a:endParaRPr lang="cs-CZ" sz="2400" dirty="0" smtClean="0"/>
          </a:p>
          <a:p>
            <a:pPr lvl="1"/>
            <a:r>
              <a:rPr lang="cs-CZ" sz="1800" dirty="0" smtClean="0"/>
              <a:t>Pedagogický pracovník jako zaměstnanec školy (jako právnická osoba) pořídí kopie učebnice nebo jiného literárního textu pouze pro ostatní pedagogické pracovníky za tím účelem, aby byly takto rozmnožená učebnice nebo jiný text současně přístupné několika učitelům. Učitelé však musejí užívat rozmnoženiny „pro sebe“, pro svou přípravu k vyučování</a:t>
            </a:r>
            <a:r>
              <a:rPr lang="cs-CZ" sz="1800" dirty="0" smtClean="0"/>
              <a:t>.</a:t>
            </a:r>
          </a:p>
          <a:p>
            <a:pPr>
              <a:buNone/>
            </a:pPr>
            <a:r>
              <a:rPr lang="cs-CZ" sz="2400" b="1" dirty="0" smtClean="0"/>
              <a:t>Nelegální postup</a:t>
            </a:r>
            <a:endParaRPr lang="cs-CZ" sz="2400" dirty="0" smtClean="0"/>
          </a:p>
          <a:p>
            <a:pPr lvl="1"/>
            <a:r>
              <a:rPr lang="cs-CZ" sz="1800" dirty="0" smtClean="0"/>
              <a:t>Pedagogický pracovník, který využívá učebnici zakoupenou školou pro vnitřní potřebu školy, uvedenou učebnici nakopíruje pro žáky nebo studenty.</a:t>
            </a:r>
          </a:p>
          <a:p>
            <a:endParaRPr lang="cs-CZ" sz="2400" dirty="0" smtClean="0"/>
          </a:p>
          <a:p>
            <a:endParaRPr lang="cs-CZ"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smtClean="0"/>
              <a:t>Malá a velká citace</a:t>
            </a:r>
            <a:r>
              <a:rPr lang="cs-CZ" b="0" dirty="0" smtClean="0"/>
              <a:t/>
            </a:r>
            <a:br>
              <a:rPr lang="cs-CZ" b="0" dirty="0" smtClean="0"/>
            </a:br>
            <a:r>
              <a:rPr lang="cs-CZ" dirty="0" smtClean="0"/>
              <a:t/>
            </a:r>
            <a:br>
              <a:rPr lang="cs-CZ" dirty="0" smtClean="0"/>
            </a:br>
            <a:endParaRPr lang="cs-CZ" dirty="0"/>
          </a:p>
        </p:txBody>
      </p:sp>
      <p:sp>
        <p:nvSpPr>
          <p:cNvPr id="5" name="Zástupný symbol pro obsah 4"/>
          <p:cNvSpPr>
            <a:spLocks noGrp="1"/>
          </p:cNvSpPr>
          <p:nvPr>
            <p:ph idx="1"/>
          </p:nvPr>
        </p:nvSpPr>
        <p:spPr>
          <a:xfrm>
            <a:off x="720000" y="1299411"/>
            <a:ext cx="10753200" cy="4532589"/>
          </a:xfrm>
        </p:spPr>
        <p:txBody>
          <a:bodyPr/>
          <a:lstStyle/>
          <a:p>
            <a:r>
              <a:rPr lang="cs-CZ" dirty="0" smtClean="0"/>
              <a:t>Pedagogický pracovník může vytvořit vlastní autorské dílo, ve kterém jsou v odůvodněné míře použity výňatky ze zveřejněných děl jiných autorů. </a:t>
            </a:r>
            <a:endParaRPr lang="cs-CZ" dirty="0" smtClean="0"/>
          </a:p>
          <a:p>
            <a:pPr lvl="1"/>
            <a:r>
              <a:rPr lang="cs-CZ" dirty="0" smtClean="0"/>
              <a:t>Tehdy </a:t>
            </a:r>
            <a:r>
              <a:rPr lang="cs-CZ" dirty="0" smtClean="0"/>
              <a:t>pedagogický pracovník (jako autor) použije bezúplatnou zákonnou licenci, tzv. malou citaci [§ 31 odst. 1 písm. a) autorského zákona]. </a:t>
            </a:r>
            <a:endParaRPr lang="cs-CZ" dirty="0" smtClean="0"/>
          </a:p>
          <a:p>
            <a:pPr lvl="1"/>
            <a:r>
              <a:rPr lang="cs-CZ" dirty="0" smtClean="0"/>
              <a:t>Může </a:t>
            </a:r>
            <a:r>
              <a:rPr lang="cs-CZ" dirty="0" smtClean="0"/>
              <a:t>se jednat např. o učebnici, ve které pedagogický pracovník (jako autor) používá výňatky ze zveřejněných děl jiných autorů.</a:t>
            </a:r>
          </a:p>
          <a:p>
            <a:r>
              <a:rPr lang="cs-CZ" dirty="0" smtClean="0"/>
              <a:t>Dále pedagogický pracovník může zpracovat např. odborné dílo, učebnici, do kterého zařadí drobná celá zveřejněná díla. </a:t>
            </a:r>
            <a:endParaRPr lang="cs-CZ" dirty="0" smtClean="0"/>
          </a:p>
          <a:p>
            <a:pPr lvl="1"/>
            <a:r>
              <a:rPr lang="cs-CZ" dirty="0" smtClean="0"/>
              <a:t>Tehdy </a:t>
            </a:r>
            <a:r>
              <a:rPr lang="cs-CZ" dirty="0" smtClean="0"/>
              <a:t>použije tzv. velkou citaci dle § 31 písm. b) autorského zákona.</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a:xfrm>
            <a:off x="744063" y="383116"/>
            <a:ext cx="10753200" cy="451576"/>
          </a:xfrm>
        </p:spPr>
        <p:txBody>
          <a:bodyPr/>
          <a:lstStyle/>
          <a:p>
            <a:r>
              <a:rPr lang="cs-CZ" dirty="0" smtClean="0"/>
              <a:t>Právní předpisy</a:t>
            </a:r>
            <a:endParaRPr lang="cs-CZ" dirty="0"/>
          </a:p>
        </p:txBody>
      </p:sp>
      <p:sp>
        <p:nvSpPr>
          <p:cNvPr id="5" name="Zástupný symbol pro obsah 4"/>
          <p:cNvSpPr>
            <a:spLocks noGrp="1"/>
          </p:cNvSpPr>
          <p:nvPr>
            <p:ph idx="1"/>
          </p:nvPr>
        </p:nvSpPr>
        <p:spPr>
          <a:xfrm>
            <a:off x="720000" y="1070811"/>
            <a:ext cx="10753200" cy="4761189"/>
          </a:xfrm>
        </p:spPr>
        <p:txBody>
          <a:bodyPr/>
          <a:lstStyle/>
          <a:p>
            <a:r>
              <a:rPr lang="cs-CZ" dirty="0" smtClean="0"/>
              <a:t>Školský </a:t>
            </a:r>
            <a:r>
              <a:rPr lang="cs-CZ" dirty="0" smtClean="0"/>
              <a:t>zákon</a:t>
            </a:r>
            <a:endParaRPr lang="cs-CZ" dirty="0" smtClean="0"/>
          </a:p>
          <a:p>
            <a:r>
              <a:rPr lang="cs-CZ" dirty="0" smtClean="0"/>
              <a:t>Zákon o pedagogických </a:t>
            </a:r>
            <a:r>
              <a:rPr lang="cs-CZ" dirty="0" smtClean="0"/>
              <a:t>pracovnících</a:t>
            </a:r>
            <a:endParaRPr lang="cs-CZ" dirty="0" smtClean="0"/>
          </a:p>
          <a:p>
            <a:r>
              <a:rPr lang="cs-CZ" dirty="0" smtClean="0"/>
              <a:t>Zákoník </a:t>
            </a:r>
            <a:r>
              <a:rPr lang="cs-CZ" dirty="0" smtClean="0"/>
              <a:t>práce</a:t>
            </a:r>
            <a:endParaRPr lang="cs-CZ" dirty="0" smtClean="0"/>
          </a:p>
          <a:p>
            <a:r>
              <a:rPr lang="cs-CZ" dirty="0" smtClean="0"/>
              <a:t>Autorský </a:t>
            </a:r>
            <a:r>
              <a:rPr lang="cs-CZ" dirty="0" smtClean="0"/>
              <a:t>zákon</a:t>
            </a:r>
          </a:p>
          <a:p>
            <a:pPr>
              <a:buNone/>
            </a:pPr>
            <a:r>
              <a:rPr lang="cs-CZ" dirty="0" smtClean="0"/>
              <a:t>+</a:t>
            </a:r>
          </a:p>
          <a:p>
            <a:r>
              <a:rPr lang="cs-CZ" dirty="0" smtClean="0"/>
              <a:t>nařízení vlády, vyhlášky, právní výklady MŠMT, směrnice MŠMT, </a:t>
            </a:r>
            <a:r>
              <a:rPr lang="cs-CZ" dirty="0" err="1" smtClean="0"/>
              <a:t>Věštníky</a:t>
            </a:r>
            <a:r>
              <a:rPr lang="cs-CZ" dirty="0" smtClean="0"/>
              <a:t> MŠMT</a:t>
            </a:r>
          </a:p>
          <a:p>
            <a:r>
              <a:rPr lang="cs-CZ" dirty="0" smtClean="0">
                <a:hlinkClick r:id="rId2"/>
              </a:rPr>
              <a:t>https://</a:t>
            </a:r>
            <a:r>
              <a:rPr lang="cs-CZ" dirty="0" smtClean="0">
                <a:hlinkClick r:id="rId2"/>
              </a:rPr>
              <a:t>www.msmt.cz/ministerstvo/urednik</a:t>
            </a:r>
            <a:endParaRPr lang="cs-CZ" dirty="0" smtClean="0"/>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smtClean="0"/>
              <a:t>Pravidla pro malé a velké citace</a:t>
            </a:r>
            <a:endParaRPr lang="cs-CZ" dirty="0"/>
          </a:p>
        </p:txBody>
      </p:sp>
      <p:sp>
        <p:nvSpPr>
          <p:cNvPr id="5" name="Zástupný symbol pro obsah 4"/>
          <p:cNvSpPr>
            <a:spLocks noGrp="1"/>
          </p:cNvSpPr>
          <p:nvPr>
            <p:ph idx="1"/>
          </p:nvPr>
        </p:nvSpPr>
        <p:spPr/>
        <p:txBody>
          <a:bodyPr/>
          <a:lstStyle/>
          <a:p>
            <a:r>
              <a:rPr lang="cs-CZ" sz="2000" dirty="0" smtClean="0"/>
              <a:t>citace musejí být včleněny do celku, který má charakter autorského díla; s využitím malé nebo velké citace nelze vytvářet pouhé „mechanické“ shromáždění, „seřazení za sebou“ výňatků z děl jiných autorů nebo drobných celých děl;</a:t>
            </a:r>
          </a:p>
          <a:p>
            <a:r>
              <a:rPr lang="cs-CZ" sz="2000" dirty="0" smtClean="0"/>
              <a:t>citace musejí být použity v odůvodněné míře;</a:t>
            </a:r>
          </a:p>
          <a:p>
            <a:r>
              <a:rPr lang="cs-CZ" sz="2000" dirty="0" smtClean="0"/>
              <a:t>citované dílo musí být jasně odlišeno od díla, do kterého je začleněno; to znamená, že je vždy nutné uvést jméno autora (pokud se nejedná o dílo anonymní), název díla a pramen; uvedené označení citovaného díla nenahrazuje uvedení tohoto díla jako zdroje v seznamu literatury.</a:t>
            </a:r>
          </a:p>
          <a:p>
            <a:endParaRPr lang="cs-CZ"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5" name="Zástupný symbol pro obsah 4"/>
          <p:cNvSpPr>
            <a:spLocks noGrp="1"/>
          </p:cNvSpPr>
          <p:nvPr>
            <p:ph idx="1"/>
          </p:nvPr>
        </p:nvSpPr>
        <p:spPr>
          <a:xfrm>
            <a:off x="720000" y="156411"/>
            <a:ext cx="10753200" cy="5675589"/>
          </a:xfrm>
        </p:spPr>
        <p:txBody>
          <a:bodyPr/>
          <a:lstStyle/>
          <a:p>
            <a:pPr>
              <a:buNone/>
            </a:pPr>
            <a:r>
              <a:rPr lang="cs-CZ" b="1" dirty="0" smtClean="0"/>
              <a:t>Legální postup</a:t>
            </a:r>
          </a:p>
          <a:p>
            <a:pPr lvl="1"/>
            <a:r>
              <a:rPr lang="cs-CZ" dirty="0" smtClean="0"/>
              <a:t>Pedagogický pracovník jako autor napíše „průřezovou“ učebnici věnovanou lokalitě, ve které se nachází jeho škola, např. Valašsku. V této učebnici, která má sama o sobě originální charakter autorského díla, důvodně a účelně využívá výňatky z děl jiných autorů nebo drobná celá díla jiných autorů z oblasti geografie, historie, literatury apod. Vždy uvádí jméno autora (pokud se nejedná o dílo anonymní), název díla a pramen.</a:t>
            </a:r>
          </a:p>
          <a:p>
            <a:pPr lvl="1"/>
            <a:r>
              <a:rPr lang="cs-CZ" dirty="0" smtClean="0"/>
              <a:t>Tuto učebnici pak využívá při vzdělávání žáků, a to např. i tak, že uvedenou vlastní učebnici zpřístupňuje žákům pomocí hesla prostřednictvím webových stránek školy</a:t>
            </a:r>
            <a:r>
              <a:rPr lang="cs-CZ" dirty="0" smtClean="0"/>
              <a:t>.</a:t>
            </a:r>
          </a:p>
          <a:p>
            <a:pPr lvl="1"/>
            <a:endParaRPr lang="cs-CZ" dirty="0" smtClean="0"/>
          </a:p>
          <a:p>
            <a:pPr>
              <a:buNone/>
            </a:pPr>
            <a:r>
              <a:rPr lang="cs-CZ" b="1" dirty="0" smtClean="0"/>
              <a:t>Nelegální postup</a:t>
            </a:r>
            <a:endParaRPr lang="cs-CZ" dirty="0" smtClean="0"/>
          </a:p>
          <a:p>
            <a:pPr lvl="1"/>
            <a:r>
              <a:rPr lang="cs-CZ" dirty="0" smtClean="0"/>
              <a:t>Pedagogický pracovník sestaví „čítanku“ textů, „databázi“ úloh apod. takovým způsobem, že je pouze seskupí, případně opatří pouze jednoduchými glosami. Využívá takové „dílo“ při vyučování, kopíruje je nebo zpřístupňuje žákům.</a:t>
            </a:r>
          </a:p>
          <a:p>
            <a:endParaRPr lang="cs-CZ" dirty="0" smtClean="0"/>
          </a:p>
          <a:p>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smtClean="0"/>
              <a:t>Výuková licence</a:t>
            </a:r>
            <a:r>
              <a:rPr lang="cs-CZ" b="0" dirty="0" smtClean="0"/>
              <a:t/>
            </a:r>
            <a:br>
              <a:rPr lang="cs-CZ" b="0" dirty="0" smtClean="0"/>
            </a:br>
            <a:r>
              <a:rPr lang="cs-CZ" dirty="0" smtClean="0"/>
              <a:t/>
            </a:r>
            <a:br>
              <a:rPr lang="cs-CZ" dirty="0" smtClean="0"/>
            </a:br>
            <a:endParaRPr lang="cs-CZ" dirty="0"/>
          </a:p>
        </p:txBody>
      </p:sp>
      <p:sp>
        <p:nvSpPr>
          <p:cNvPr id="5" name="Zástupný symbol pro obsah 4"/>
          <p:cNvSpPr>
            <a:spLocks noGrp="1"/>
          </p:cNvSpPr>
          <p:nvPr>
            <p:ph idx="1"/>
          </p:nvPr>
        </p:nvSpPr>
        <p:spPr/>
        <p:txBody>
          <a:bodyPr/>
          <a:lstStyle/>
          <a:p>
            <a:r>
              <a:rPr lang="cs-CZ" dirty="0" smtClean="0"/>
              <a:t>nejčastěji </a:t>
            </a:r>
            <a:r>
              <a:rPr lang="cs-CZ" dirty="0" smtClean="0"/>
              <a:t>používaný nástroj, </a:t>
            </a:r>
            <a:r>
              <a:rPr lang="cs-CZ" dirty="0" smtClean="0"/>
              <a:t>prostřednictvím </a:t>
            </a:r>
            <a:r>
              <a:rPr lang="cs-CZ" dirty="0" smtClean="0"/>
              <a:t>kterého </a:t>
            </a:r>
            <a:r>
              <a:rPr lang="cs-CZ" dirty="0" smtClean="0"/>
              <a:t>lze užít autorské dílo bez souhlasu </a:t>
            </a:r>
            <a:r>
              <a:rPr lang="cs-CZ" dirty="0" smtClean="0"/>
              <a:t>autora</a:t>
            </a:r>
          </a:p>
          <a:p>
            <a:pPr>
              <a:buNone/>
            </a:pPr>
            <a:r>
              <a:rPr lang="cs-CZ" dirty="0" smtClean="0"/>
              <a:t>§ 31 odst. 1 písm. c) autorského zákona</a:t>
            </a:r>
          </a:p>
          <a:p>
            <a:pPr lvl="1"/>
            <a:r>
              <a:rPr lang="cs-CZ" dirty="0" smtClean="0"/>
              <a:t>Do práva autorského nezasahuje ten, kdo užije dílo při vyučování pro ilustrační účel nebo při vědeckém výzkumu, jejichž účelem není dosažení přímého nebo nepřímého hospodářského nebo obchodního prospěchu, a nepřesáhne rozsah odpovídající sledovanému účelu; vždy je však nutno uvést, je-li to možné, jméno autora, nejde-li o dílo anonymní, nebo jméno osoby, pod jejímž jménem se dílo uvádí na veřejnost, a dále název díla a pramen.</a:t>
            </a:r>
          </a:p>
          <a:p>
            <a:endParaRPr lang="cs-CZ" dirty="0"/>
          </a:p>
        </p:txBody>
      </p:sp>
      <p:sp>
        <p:nvSpPr>
          <p:cNvPr id="6" name="Elipsa 5"/>
          <p:cNvSpPr/>
          <p:nvPr/>
        </p:nvSpPr>
        <p:spPr bwMode="auto">
          <a:xfrm>
            <a:off x="8614610" y="3477126"/>
            <a:ext cx="2105527" cy="493295"/>
          </a:xfrm>
          <a:prstGeom prst="ellipse">
            <a:avLst/>
          </a:prstGeom>
          <a:noFill/>
          <a:ln w="9525" cap="flat" cmpd="sng" algn="ctr">
            <a:solidFill>
              <a:schemeClr val="accent2"/>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smtClean="0">
              <a:ln>
                <a:noFill/>
              </a:ln>
              <a:solidFill>
                <a:schemeClr val="tx1"/>
              </a:solidFill>
              <a:effectLst/>
              <a:latin typeface="Tahoma" pitchFamily="34" charset="0"/>
            </a:endParaRPr>
          </a:p>
        </p:txBody>
      </p:sp>
      <p:sp>
        <p:nvSpPr>
          <p:cNvPr id="7" name="Elipsa 6"/>
          <p:cNvSpPr/>
          <p:nvPr/>
        </p:nvSpPr>
        <p:spPr bwMode="auto">
          <a:xfrm>
            <a:off x="7868652" y="4110790"/>
            <a:ext cx="1239253" cy="425115"/>
          </a:xfrm>
          <a:prstGeom prst="ellipse">
            <a:avLst/>
          </a:prstGeom>
          <a:noFill/>
          <a:ln w="9525" cap="flat" cmpd="sng" algn="ctr">
            <a:solidFill>
              <a:schemeClr val="accent2"/>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smtClean="0">
              <a:ln>
                <a:noFill/>
              </a:ln>
              <a:solidFill>
                <a:schemeClr val="tx1"/>
              </a:solidFill>
              <a:effectLst/>
              <a:latin typeface="Tahoma" pitchFamily="34" charset="0"/>
            </a:endParaRPr>
          </a:p>
        </p:txBody>
      </p:sp>
      <p:sp>
        <p:nvSpPr>
          <p:cNvPr id="8" name="Elipsa 7"/>
          <p:cNvSpPr/>
          <p:nvPr/>
        </p:nvSpPr>
        <p:spPr bwMode="auto">
          <a:xfrm>
            <a:off x="4555958" y="3854116"/>
            <a:ext cx="1239253" cy="425115"/>
          </a:xfrm>
          <a:prstGeom prst="ellipse">
            <a:avLst/>
          </a:prstGeom>
          <a:noFill/>
          <a:ln w="9525" cap="flat" cmpd="sng" algn="ctr">
            <a:solidFill>
              <a:schemeClr val="accent2"/>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smtClean="0">
              <a:ln>
                <a:noFill/>
              </a:ln>
              <a:solidFill>
                <a:schemeClr val="tx1"/>
              </a:solidFill>
              <a:effectLst/>
              <a:latin typeface="Tahoma" pitchFamily="34" charset="0"/>
            </a:endParaRPr>
          </a:p>
        </p:txBody>
      </p:sp>
      <p:sp>
        <p:nvSpPr>
          <p:cNvPr id="9" name="Čárový popisek 1 8"/>
          <p:cNvSpPr/>
          <p:nvPr/>
        </p:nvSpPr>
        <p:spPr bwMode="auto">
          <a:xfrm>
            <a:off x="6196264" y="890336"/>
            <a:ext cx="4499810" cy="421105"/>
          </a:xfrm>
          <a:prstGeom prst="borderCallout1">
            <a:avLst>
              <a:gd name="adj1" fmla="val 97679"/>
              <a:gd name="adj2" fmla="val 50175"/>
              <a:gd name="adj3" fmla="val 724882"/>
              <a:gd name="adj4" fmla="val -15547"/>
            </a:avLst>
          </a:prstGeom>
          <a:no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smtClean="0">
              <a:ln>
                <a:noFill/>
              </a:ln>
              <a:solidFill>
                <a:schemeClr val="tx1"/>
              </a:solidFill>
              <a:effectLst/>
              <a:latin typeface="Tahoma" pitchFamily="34" charset="0"/>
            </a:endParaRPr>
          </a:p>
        </p:txBody>
      </p:sp>
      <p:sp>
        <p:nvSpPr>
          <p:cNvPr id="10" name="TextovéPole 9"/>
          <p:cNvSpPr txBox="1"/>
          <p:nvPr/>
        </p:nvSpPr>
        <p:spPr>
          <a:xfrm>
            <a:off x="6292516" y="830179"/>
            <a:ext cx="4439652" cy="461665"/>
          </a:xfrm>
          <a:prstGeom prst="rect">
            <a:avLst/>
          </a:prstGeom>
          <a:noFill/>
        </p:spPr>
        <p:txBody>
          <a:bodyPr wrap="square" rtlCol="0">
            <a:spAutoFit/>
          </a:bodyPr>
          <a:lstStyle/>
          <a:p>
            <a:r>
              <a:rPr lang="cs-CZ" dirty="0" smtClean="0"/>
              <a:t>mj. papírové/elektronické kopie</a:t>
            </a:r>
            <a:endParaRPr lang="cs-CZ" dirty="0"/>
          </a:p>
        </p:txBody>
      </p:sp>
      <p:sp>
        <p:nvSpPr>
          <p:cNvPr id="11" name="Čárový popisek 1 10"/>
          <p:cNvSpPr/>
          <p:nvPr/>
        </p:nvSpPr>
        <p:spPr bwMode="auto">
          <a:xfrm>
            <a:off x="7483642" y="2346157"/>
            <a:ext cx="4708358" cy="1155031"/>
          </a:xfrm>
          <a:prstGeom prst="borderCallout1">
            <a:avLst>
              <a:gd name="adj1" fmla="val 102961"/>
              <a:gd name="adj2" fmla="val 50600"/>
              <a:gd name="adj3" fmla="val 124342"/>
              <a:gd name="adj4" fmla="val 51000"/>
            </a:avLst>
          </a:prstGeom>
          <a:no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smtClean="0">
              <a:ln>
                <a:noFill/>
              </a:ln>
              <a:solidFill>
                <a:schemeClr val="tx1"/>
              </a:solidFill>
              <a:effectLst/>
              <a:latin typeface="Tahoma" pitchFamily="34" charset="0"/>
            </a:endParaRPr>
          </a:p>
        </p:txBody>
      </p:sp>
      <p:sp>
        <p:nvSpPr>
          <p:cNvPr id="12" name="TextovéPole 11"/>
          <p:cNvSpPr txBox="1"/>
          <p:nvPr/>
        </p:nvSpPr>
        <p:spPr>
          <a:xfrm>
            <a:off x="7495674" y="2370221"/>
            <a:ext cx="4439652" cy="1200329"/>
          </a:xfrm>
          <a:prstGeom prst="rect">
            <a:avLst/>
          </a:prstGeom>
          <a:noFill/>
        </p:spPr>
        <p:txBody>
          <a:bodyPr wrap="square" rtlCol="0">
            <a:spAutoFit/>
          </a:bodyPr>
          <a:lstStyle/>
          <a:p>
            <a:r>
              <a:rPr lang="cs-CZ" dirty="0" smtClean="0"/>
              <a:t>Znázornění podstatného, typického znaku/ ojediněle a důvodně</a:t>
            </a:r>
            <a:endParaRPr lang="cs-CZ" dirty="0"/>
          </a:p>
        </p:txBody>
      </p:sp>
      <p:sp>
        <p:nvSpPr>
          <p:cNvPr id="13" name="Čárový popisek 1 12"/>
          <p:cNvSpPr/>
          <p:nvPr/>
        </p:nvSpPr>
        <p:spPr bwMode="auto">
          <a:xfrm>
            <a:off x="4223084" y="5317959"/>
            <a:ext cx="5931568" cy="1347536"/>
          </a:xfrm>
          <a:prstGeom prst="borderCallout1">
            <a:avLst>
              <a:gd name="adj1" fmla="val -1786"/>
              <a:gd name="adj2" fmla="val 49882"/>
              <a:gd name="adj3" fmla="val -59822"/>
              <a:gd name="adj4" fmla="val 70795"/>
            </a:avLst>
          </a:prstGeom>
          <a:no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smtClean="0">
              <a:ln>
                <a:noFill/>
              </a:ln>
              <a:solidFill>
                <a:schemeClr val="tx1"/>
              </a:solidFill>
              <a:effectLst/>
              <a:latin typeface="Tahoma" pitchFamily="34" charset="0"/>
            </a:endParaRPr>
          </a:p>
        </p:txBody>
      </p:sp>
      <p:sp>
        <p:nvSpPr>
          <p:cNvPr id="14" name="TextovéPole 13"/>
          <p:cNvSpPr txBox="1"/>
          <p:nvPr/>
        </p:nvSpPr>
        <p:spPr>
          <a:xfrm>
            <a:off x="4451684" y="5354053"/>
            <a:ext cx="5570621" cy="1200329"/>
          </a:xfrm>
          <a:prstGeom prst="rect">
            <a:avLst/>
          </a:prstGeom>
          <a:noFill/>
        </p:spPr>
        <p:txBody>
          <a:bodyPr wrap="square" rtlCol="0">
            <a:spAutoFit/>
          </a:bodyPr>
          <a:lstStyle/>
          <a:p>
            <a:r>
              <a:rPr lang="cs-CZ" dirty="0" smtClean="0"/>
              <a:t>J</a:t>
            </a:r>
            <a:r>
              <a:rPr lang="cs-CZ" dirty="0" smtClean="0"/>
              <a:t>en po dobu vyučování nebo si žáci mohou vzít kopii domů pro studijní účely?</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smtClean="0"/>
              <a:t>Užitečné odkazy a zdroje</a:t>
            </a:r>
            <a:endParaRPr lang="cs-CZ" dirty="0"/>
          </a:p>
        </p:txBody>
      </p:sp>
      <p:sp>
        <p:nvSpPr>
          <p:cNvPr id="5" name="Zástupný symbol pro obsah 4"/>
          <p:cNvSpPr>
            <a:spLocks noGrp="1"/>
          </p:cNvSpPr>
          <p:nvPr>
            <p:ph idx="1"/>
          </p:nvPr>
        </p:nvSpPr>
        <p:spPr/>
        <p:txBody>
          <a:bodyPr/>
          <a:lstStyle/>
          <a:p>
            <a:r>
              <a:rPr lang="cs-CZ" sz="2000" dirty="0" smtClean="0"/>
              <a:t>Školský zákon, </a:t>
            </a:r>
            <a:r>
              <a:rPr lang="cs-CZ" sz="2000" dirty="0" err="1" smtClean="0"/>
              <a:t>Z</a:t>
            </a:r>
            <a:r>
              <a:rPr lang="cs-CZ" sz="2000" dirty="0" err="1" smtClean="0"/>
              <a:t>ákon</a:t>
            </a:r>
            <a:r>
              <a:rPr lang="cs-CZ" sz="2000" dirty="0" smtClean="0"/>
              <a:t> o pedagogických pracovnících, Zákoník práce, Autorský zákon</a:t>
            </a:r>
          </a:p>
          <a:p>
            <a:r>
              <a:rPr lang="cs-CZ" sz="2000" dirty="0" err="1" smtClean="0"/>
              <a:t>EDUin.cz</a:t>
            </a:r>
            <a:endParaRPr lang="cs-CZ" sz="2000" dirty="0" smtClean="0"/>
          </a:p>
          <a:p>
            <a:r>
              <a:rPr lang="cs-CZ" sz="2000" dirty="0" err="1" smtClean="0"/>
              <a:t>MŠMT.cz</a:t>
            </a:r>
            <a:endParaRPr lang="cs-CZ" sz="2000" dirty="0" smtClean="0"/>
          </a:p>
          <a:p>
            <a:r>
              <a:rPr lang="cs-CZ" sz="2000" dirty="0" smtClean="0"/>
              <a:t>Ústav státu a práva akademie věd ČR</a:t>
            </a:r>
            <a:r>
              <a:rPr lang="cs-CZ" sz="2000" dirty="0" smtClean="0"/>
              <a:t>: Stanovisko k výkladu užití autorských děl ve školách </a:t>
            </a:r>
            <a:r>
              <a:rPr lang="cs-CZ" sz="2000" dirty="0" err="1" smtClean="0"/>
              <a:t>zpohledu</a:t>
            </a:r>
            <a:r>
              <a:rPr lang="cs-CZ" sz="2000" dirty="0" smtClean="0"/>
              <a:t> příslušných ustanovení autorského zákona </a:t>
            </a:r>
            <a:endParaRPr lang="cs-CZ" sz="2000" dirty="0" smtClean="0"/>
          </a:p>
          <a:p>
            <a:r>
              <a:rPr lang="cs-CZ" sz="2000" dirty="0" smtClean="0"/>
              <a:t>Řízení školy online: </a:t>
            </a:r>
            <a:r>
              <a:rPr lang="cs-CZ" sz="2000" dirty="0" smtClean="0"/>
              <a:t>Zákonné a nezákonné užití učebnic, odborných publikací a literárních děl při výuce (otevřený článek)</a:t>
            </a:r>
          </a:p>
          <a:p>
            <a:endParaRPr lang="cs-CZ"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a:xfrm>
            <a:off x="840315" y="503432"/>
            <a:ext cx="10753200" cy="451576"/>
          </a:xfrm>
        </p:spPr>
        <p:txBody>
          <a:bodyPr/>
          <a:lstStyle/>
          <a:p>
            <a:r>
              <a:rPr lang="cs-CZ" dirty="0" smtClean="0"/>
              <a:t>Školský zákon</a:t>
            </a:r>
            <a:endParaRPr lang="cs-CZ" dirty="0"/>
          </a:p>
        </p:txBody>
      </p:sp>
      <p:sp>
        <p:nvSpPr>
          <p:cNvPr id="5" name="Zástupný symbol pro obsah 4"/>
          <p:cNvSpPr>
            <a:spLocks noGrp="1"/>
          </p:cNvSpPr>
          <p:nvPr>
            <p:ph idx="1"/>
          </p:nvPr>
        </p:nvSpPr>
        <p:spPr>
          <a:xfrm>
            <a:off x="720000" y="1094874"/>
            <a:ext cx="10753200" cy="4737126"/>
          </a:xfrm>
        </p:spPr>
        <p:txBody>
          <a:bodyPr/>
          <a:lstStyle/>
          <a:p>
            <a:pPr>
              <a:buNone/>
            </a:pPr>
            <a:r>
              <a:rPr lang="cs-CZ" sz="1800" dirty="0" smtClean="0"/>
              <a:t>Zákon č. 561/2004 </a:t>
            </a:r>
            <a:r>
              <a:rPr lang="cs-CZ" sz="1800" dirty="0" err="1" smtClean="0"/>
              <a:t>Sb.</a:t>
            </a:r>
            <a:r>
              <a:rPr lang="cs-CZ" sz="1800" i="1" dirty="0" err="1" smtClean="0"/>
              <a:t>Zákon</a:t>
            </a:r>
            <a:r>
              <a:rPr lang="cs-CZ" sz="1800" i="1" dirty="0" smtClean="0"/>
              <a:t> o předškolním, základním, středním, vyšším odborném a jiném </a:t>
            </a:r>
            <a:r>
              <a:rPr lang="cs-CZ" sz="1800" i="1" dirty="0" smtClean="0"/>
              <a:t>vzdělávání</a:t>
            </a:r>
            <a:endParaRPr lang="cs-CZ" sz="1800" dirty="0" smtClean="0"/>
          </a:p>
          <a:p>
            <a:endParaRPr lang="cs-CZ" sz="2400" dirty="0" smtClean="0"/>
          </a:p>
          <a:p>
            <a:r>
              <a:rPr lang="cs-CZ" sz="2400" dirty="0" smtClean="0"/>
              <a:t>U</a:t>
            </a:r>
            <a:r>
              <a:rPr lang="cs-CZ" sz="2400" dirty="0" smtClean="0"/>
              <a:t>pravuje </a:t>
            </a:r>
            <a:r>
              <a:rPr lang="cs-CZ" sz="2400" dirty="0" smtClean="0"/>
              <a:t>předškolní, základní, střední, vyšší odborné a některé jiné vzdělávání ve školách a školských zařízeních, </a:t>
            </a:r>
            <a:endParaRPr lang="cs-CZ" sz="2400" dirty="0" smtClean="0"/>
          </a:p>
          <a:p>
            <a:r>
              <a:rPr lang="cs-CZ" sz="2400" dirty="0" smtClean="0"/>
              <a:t>stanoví </a:t>
            </a:r>
            <a:r>
              <a:rPr lang="cs-CZ" sz="2400" dirty="0" smtClean="0"/>
              <a:t>podmínky, za nichž se vzdělávání a výchova (dále jen "vzdělávání") uskutečňuje, </a:t>
            </a:r>
            <a:endParaRPr lang="cs-CZ" sz="2400" dirty="0" smtClean="0"/>
          </a:p>
          <a:p>
            <a:r>
              <a:rPr lang="cs-CZ" sz="2400" dirty="0" smtClean="0"/>
              <a:t>vymezuje </a:t>
            </a:r>
            <a:r>
              <a:rPr lang="cs-CZ" sz="2400" dirty="0" smtClean="0"/>
              <a:t>práva a povinnosti fyzických a právnických osob při vzdělávání a </a:t>
            </a:r>
            <a:endParaRPr lang="cs-CZ" sz="2400" dirty="0" smtClean="0"/>
          </a:p>
          <a:p>
            <a:r>
              <a:rPr lang="cs-CZ" sz="2400" dirty="0" smtClean="0"/>
              <a:t>stanoví </a:t>
            </a:r>
            <a:r>
              <a:rPr lang="cs-CZ" sz="2400" dirty="0" smtClean="0"/>
              <a:t>působnost orgánů vykonávajících státní správu a samosprávu ve školství.</a:t>
            </a:r>
            <a:endParaRPr lang="cs-CZ"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smtClean="0"/>
              <a:t>ČÁST </a:t>
            </a:r>
            <a:r>
              <a:rPr lang="cs-CZ" dirty="0" smtClean="0"/>
              <a:t>ČTVRTÁ: STŘEDNÍ </a:t>
            </a:r>
            <a:r>
              <a:rPr lang="cs-CZ" dirty="0" smtClean="0"/>
              <a:t>VZDĚLÁVÁNÍ</a:t>
            </a:r>
            <a:br>
              <a:rPr lang="cs-CZ" dirty="0" smtClean="0"/>
            </a:br>
            <a:r>
              <a:rPr lang="cs-CZ" dirty="0" smtClean="0"/>
              <a:t/>
            </a:r>
            <a:br>
              <a:rPr lang="cs-CZ" dirty="0" smtClean="0"/>
            </a:br>
            <a:endParaRPr lang="cs-CZ" dirty="0"/>
          </a:p>
        </p:txBody>
      </p:sp>
      <p:sp>
        <p:nvSpPr>
          <p:cNvPr id="5" name="Zástupný symbol pro obsah 4"/>
          <p:cNvSpPr>
            <a:spLocks noGrp="1"/>
          </p:cNvSpPr>
          <p:nvPr>
            <p:ph idx="1"/>
          </p:nvPr>
        </p:nvSpPr>
        <p:spPr/>
        <p:txBody>
          <a:bodyPr/>
          <a:lstStyle/>
          <a:p>
            <a:r>
              <a:rPr lang="cs-CZ" dirty="0" smtClean="0"/>
              <a:t>HLAVA </a:t>
            </a:r>
            <a:r>
              <a:rPr lang="cs-CZ" dirty="0" smtClean="0"/>
              <a:t>I: CÍLE </a:t>
            </a:r>
            <a:r>
              <a:rPr lang="cs-CZ" dirty="0" smtClean="0"/>
              <a:t>A STUPNĚ STŘEDNÍHO VZDĚLÁNÍ, PŘIJÍMÁNÍ KE VZDĚLÁVÁNÍ, JEHO ORGANIZACE A </a:t>
            </a:r>
            <a:r>
              <a:rPr lang="cs-CZ" dirty="0" smtClean="0"/>
              <a:t>PRŮBĚH</a:t>
            </a:r>
            <a:endParaRPr lang="cs-CZ" dirty="0" smtClean="0"/>
          </a:p>
          <a:p>
            <a:r>
              <a:rPr lang="cs-CZ" dirty="0" smtClean="0"/>
              <a:t>HLAVA </a:t>
            </a:r>
            <a:r>
              <a:rPr lang="cs-CZ" dirty="0" smtClean="0"/>
              <a:t>II: UKONČOVÁNÍ </a:t>
            </a:r>
            <a:r>
              <a:rPr lang="cs-CZ" dirty="0" smtClean="0"/>
              <a:t>STŘEDNÍHO </a:t>
            </a:r>
            <a:r>
              <a:rPr lang="cs-CZ" dirty="0" smtClean="0"/>
              <a:t>VZDĚLÁVÁNÍ</a:t>
            </a:r>
          </a:p>
          <a:p>
            <a:r>
              <a:rPr lang="cs-CZ" dirty="0" smtClean="0"/>
              <a:t>HLAVA </a:t>
            </a:r>
            <a:r>
              <a:rPr lang="cs-CZ" dirty="0" smtClean="0"/>
              <a:t>III: NÁSTAVBOVÉ </a:t>
            </a:r>
            <a:r>
              <a:rPr lang="cs-CZ" dirty="0" smtClean="0"/>
              <a:t>STUDIUM A ZKRÁCENÉ STUDIUM PRO ZÍSKÁNÍ STŘEDNÍHO VZDĚLÁNÍ S VÝUČNÍM LISTEM A STŘEDNÍHO VZDĚLÁNÍ S MATURITNÍ ZKOUŠKOU</a:t>
            </a:r>
          </a:p>
          <a:p>
            <a:endParaRPr lang="cs-CZ" dirty="0" smtClean="0"/>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smtClean="0"/>
              <a:t>Zákon o pedagogických pracovnících</a:t>
            </a:r>
            <a:br>
              <a:rPr lang="cs-CZ" dirty="0" smtClean="0"/>
            </a:br>
            <a:endParaRPr lang="cs-CZ" dirty="0"/>
          </a:p>
        </p:txBody>
      </p:sp>
      <p:sp>
        <p:nvSpPr>
          <p:cNvPr id="5" name="Zástupný symbol pro obsah 4"/>
          <p:cNvSpPr>
            <a:spLocks noGrp="1"/>
          </p:cNvSpPr>
          <p:nvPr>
            <p:ph idx="1"/>
          </p:nvPr>
        </p:nvSpPr>
        <p:spPr/>
        <p:txBody>
          <a:bodyPr/>
          <a:lstStyle/>
          <a:p>
            <a:pPr>
              <a:buNone/>
            </a:pPr>
            <a:r>
              <a:rPr lang="cs-CZ" dirty="0" smtClean="0"/>
              <a:t>Zákon č. 563/2004 Sb., o pedagogických </a:t>
            </a:r>
            <a:r>
              <a:rPr lang="cs-CZ" dirty="0" smtClean="0"/>
              <a:t>pracovnících</a:t>
            </a:r>
          </a:p>
          <a:p>
            <a:r>
              <a:rPr lang="cs-CZ" dirty="0" smtClean="0"/>
              <a:t>viz osobnost učitele</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smtClean="0"/>
              <a:t>Novela zákona o PP</a:t>
            </a:r>
            <a:endParaRPr lang="cs-CZ" dirty="0"/>
          </a:p>
        </p:txBody>
      </p:sp>
      <p:sp>
        <p:nvSpPr>
          <p:cNvPr id="5" name="Zástupný symbol pro obsah 4"/>
          <p:cNvSpPr>
            <a:spLocks noGrp="1"/>
          </p:cNvSpPr>
          <p:nvPr>
            <p:ph idx="1"/>
          </p:nvPr>
        </p:nvSpPr>
        <p:spPr>
          <a:xfrm>
            <a:off x="720000" y="1347537"/>
            <a:ext cx="10753200" cy="4484463"/>
          </a:xfrm>
        </p:spPr>
        <p:txBody>
          <a:bodyPr/>
          <a:lstStyle/>
          <a:p>
            <a:r>
              <a:rPr lang="cs-CZ" dirty="0" smtClean="0"/>
              <a:t>cílem návrhu je:</a:t>
            </a:r>
          </a:p>
          <a:p>
            <a:pPr lvl="1"/>
            <a:r>
              <a:rPr lang="cs-CZ" dirty="0" smtClean="0"/>
              <a:t> zvýšení zapojení odborníků z praxe do výuky a </a:t>
            </a:r>
          </a:p>
          <a:p>
            <a:pPr lvl="1"/>
            <a:r>
              <a:rPr lang="cs-CZ" dirty="0" smtClean="0"/>
              <a:t>záměr řešit palčivý problém nedostatku učitelů odborného výcviku</a:t>
            </a:r>
          </a:p>
          <a:p>
            <a:r>
              <a:rPr lang="cs-CZ" dirty="0" smtClean="0"/>
              <a:t>důvod:</a:t>
            </a:r>
          </a:p>
          <a:p>
            <a:pPr lvl="1"/>
            <a:r>
              <a:rPr lang="cs-CZ" dirty="0" smtClean="0"/>
              <a:t> slabé populační ročníky studující na vysokých školách, </a:t>
            </a:r>
          </a:p>
          <a:p>
            <a:pPr lvl="1"/>
            <a:r>
              <a:rPr lang="cs-CZ" dirty="0" smtClean="0"/>
              <a:t>vysoký průměrný věk pedagogů hlavně na úrovni středního a vyššího odborného školství,</a:t>
            </a:r>
          </a:p>
          <a:p>
            <a:pPr lvl="1"/>
            <a:r>
              <a:rPr lang="cs-CZ" dirty="0" smtClean="0"/>
              <a:t>předpokládaný zásadní nedostatek pedagogů v budoucích letech,</a:t>
            </a:r>
          </a:p>
          <a:p>
            <a:pPr lvl="1"/>
            <a:r>
              <a:rPr lang="cs-CZ" dirty="0" smtClean="0"/>
              <a:t>velký problém se zajištěním kvalifikované výuky v některých krajích (Karlovarském)</a:t>
            </a:r>
          </a:p>
          <a:p>
            <a:r>
              <a:rPr lang="cs-CZ" dirty="0" smtClean="0"/>
              <a:t>úprava ministra umožňuje tzv. </a:t>
            </a:r>
            <a:r>
              <a:rPr lang="cs-CZ" b="1" dirty="0" smtClean="0"/>
              <a:t>“na výjimku” učit v podstatě komukoliv</a:t>
            </a:r>
            <a:endParaRPr lang="cs-CZ"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a:xfrm>
            <a:off x="360947" y="720000"/>
            <a:ext cx="11112253" cy="451576"/>
          </a:xfrm>
        </p:spPr>
        <p:txBody>
          <a:bodyPr/>
          <a:lstStyle/>
          <a:p>
            <a:r>
              <a:rPr lang="cs-CZ" dirty="0" smtClean="0"/>
              <a:t>Kontroverzní ustanovení novely zákona o PP</a:t>
            </a:r>
            <a:endParaRPr lang="cs-CZ" dirty="0"/>
          </a:p>
        </p:txBody>
      </p:sp>
      <p:sp>
        <p:nvSpPr>
          <p:cNvPr id="5" name="Zástupný symbol pro obsah 4"/>
          <p:cNvSpPr>
            <a:spLocks noGrp="1"/>
          </p:cNvSpPr>
          <p:nvPr>
            <p:ph idx="1"/>
          </p:nvPr>
        </p:nvSpPr>
        <p:spPr/>
        <p:txBody>
          <a:bodyPr/>
          <a:lstStyle/>
          <a:p>
            <a:r>
              <a:rPr lang="cs-CZ" dirty="0" smtClean="0"/>
              <a:t>umožní řediteli školy uznat předpoklad odborné kvalifikace učitele druhého stupně základní školy nebo střední školy lidem, kteří </a:t>
            </a:r>
            <a:r>
              <a:rPr lang="cs-CZ" b="1" dirty="0" smtClean="0"/>
              <a:t>dosud nezískali odbornou kvalifikaci pro výkon učitelské profese</a:t>
            </a:r>
            <a:r>
              <a:rPr lang="cs-CZ" dirty="0" smtClean="0"/>
              <a:t>, ale splňují podmínku požadovaného stupně vzdělání </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pisek se šipkou dolů 6"/>
          <p:cNvSpPr/>
          <p:nvPr/>
        </p:nvSpPr>
        <p:spPr bwMode="auto">
          <a:xfrm>
            <a:off x="5053263" y="252663"/>
            <a:ext cx="2947737" cy="1022684"/>
          </a:xfrm>
          <a:prstGeom prst="downArrowCallout">
            <a:avLst/>
          </a:prstGeom>
          <a:solidFill>
            <a:schemeClr val="bg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smtClean="0">
              <a:ln>
                <a:noFill/>
              </a:ln>
              <a:solidFill>
                <a:schemeClr val="tx1"/>
              </a:solidFill>
              <a:effectLst/>
              <a:latin typeface="Tahoma" pitchFamily="34" charset="0"/>
            </a:endParaRPr>
          </a:p>
        </p:txBody>
      </p:sp>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smtClean="0"/>
              <a:t>Nový §9a</a:t>
            </a:r>
            <a:endParaRPr lang="cs-CZ" dirty="0"/>
          </a:p>
        </p:txBody>
      </p:sp>
      <p:sp>
        <p:nvSpPr>
          <p:cNvPr id="5" name="Zástupný symbol pro obsah 4"/>
          <p:cNvSpPr>
            <a:spLocks noGrp="1"/>
          </p:cNvSpPr>
          <p:nvPr>
            <p:ph idx="1"/>
          </p:nvPr>
        </p:nvSpPr>
        <p:spPr>
          <a:xfrm>
            <a:off x="720000" y="1335505"/>
            <a:ext cx="10753200" cy="4496495"/>
          </a:xfrm>
        </p:spPr>
        <p:txBody>
          <a:bodyPr/>
          <a:lstStyle/>
          <a:p>
            <a:r>
              <a:rPr lang="cs-CZ" sz="1400" dirty="0" smtClean="0"/>
              <a:t>(1) Zaměstnanci, který je </a:t>
            </a:r>
            <a:r>
              <a:rPr lang="cs-CZ" sz="1400" b="1" dirty="0" smtClean="0"/>
              <a:t>absolventem akreditovaného magisterského studijního programu</a:t>
            </a:r>
            <a:r>
              <a:rPr lang="cs-CZ" sz="1400" dirty="0" smtClean="0"/>
              <a:t>, může ředitel školy písemně uznat předpoklad odborné kvalifikace učitele druhého stupně základní školy nebo </a:t>
            </a:r>
            <a:r>
              <a:rPr lang="cs-CZ" sz="1400" u="sng" dirty="0" smtClean="0"/>
              <a:t>učitele všeobecně vzdělávacích předmětů </a:t>
            </a:r>
            <a:r>
              <a:rPr lang="cs-CZ" sz="1400" dirty="0" smtClean="0"/>
              <a:t>střední školy za splněný </a:t>
            </a:r>
            <a:r>
              <a:rPr lang="cs-CZ" sz="1400" b="1" dirty="0" smtClean="0"/>
              <a:t>na dobu nejdéle 3 let </a:t>
            </a:r>
            <a:r>
              <a:rPr lang="cs-CZ" sz="1400" dirty="0" smtClean="0"/>
              <a:t>ode dne, kdy tuto pedagogickou činnost začal vykonávat. </a:t>
            </a:r>
          </a:p>
          <a:p>
            <a:r>
              <a:rPr lang="cs-CZ" sz="1400" dirty="0" smtClean="0"/>
              <a:t>(2) Zaměstnanci, který je absolventem akreditovaného magisterského studijního programu, jehož zaměření odpovídá charakteru vyučovaného předmětu, a který vykonával souvislou praxi v oboru po dobu nejméně 5 let, může ředitel školy písemně uznat předpoklad odborné kvalifikace </a:t>
            </a:r>
            <a:r>
              <a:rPr lang="cs-CZ" sz="1400" u="sng" dirty="0" smtClean="0"/>
              <a:t>učitele odborných předmětů, praktického vyučování nebo odborného výcviku </a:t>
            </a:r>
            <a:r>
              <a:rPr lang="cs-CZ" sz="1400" dirty="0" smtClean="0"/>
              <a:t>za splněný na dobu nejdéle 3 let ode dne, kdy tuto pedagogickou činnost začal vykonávat. </a:t>
            </a:r>
          </a:p>
          <a:p>
            <a:r>
              <a:rPr lang="cs-CZ" sz="1400" dirty="0" smtClean="0"/>
              <a:t>(3) Zaměstnanci, který je absolventem alespoň středního vzdělání s maturitní zkouškou v oboru, který odpovídá charakteru vyučovaného předmětu, a který vykonával souvislou praxi v oboru po dobu nejméně 5 let, může ředitel školy písemně uznat předpoklad odborné kvalifikace </a:t>
            </a:r>
            <a:r>
              <a:rPr lang="cs-CZ" sz="1400" u="sng" dirty="0" smtClean="0"/>
              <a:t>učitele praktického vyučování nebo odborného výcviku </a:t>
            </a:r>
            <a:r>
              <a:rPr lang="cs-CZ" sz="1400" dirty="0" smtClean="0"/>
              <a:t>za splněný na dobu nejdéle 3 let ode dne, kdy tuto pedagogickou činnost začal vykonávat. </a:t>
            </a:r>
          </a:p>
          <a:p>
            <a:r>
              <a:rPr lang="cs-CZ" sz="1400" dirty="0" smtClean="0"/>
              <a:t>(4) Zaměstnanci, který je absolventem alespoň středního vzdělání s výučním listem v oboru, který odpovídá charakteru vyučovaného předmětu, a který vykonával souvislou praxi v oboru po dobu nejméně 5 let, může ředitel školy písemně uznat předpoklad odborné kvalifikace </a:t>
            </a:r>
            <a:r>
              <a:rPr lang="cs-CZ" sz="1400" u="sng" dirty="0" smtClean="0"/>
              <a:t>učitele odborného výcviku </a:t>
            </a:r>
            <a:r>
              <a:rPr lang="cs-CZ" sz="1400" dirty="0" smtClean="0"/>
              <a:t>za splněný na dobu nejdéle 3 let ode dne, kdy tuto pedagogickou činnost začal vykonávat.“</a:t>
            </a:r>
            <a:endParaRPr lang="cs-CZ" sz="1400" dirty="0"/>
          </a:p>
        </p:txBody>
      </p:sp>
      <p:sp>
        <p:nvSpPr>
          <p:cNvPr id="6" name="TextovéPole 5"/>
          <p:cNvSpPr txBox="1"/>
          <p:nvPr/>
        </p:nvSpPr>
        <p:spPr>
          <a:xfrm>
            <a:off x="5041232" y="252663"/>
            <a:ext cx="3164305" cy="461665"/>
          </a:xfrm>
          <a:prstGeom prst="rect">
            <a:avLst/>
          </a:prstGeom>
          <a:noFill/>
        </p:spPr>
        <p:txBody>
          <a:bodyPr wrap="square" rtlCol="0">
            <a:spAutoFit/>
          </a:bodyPr>
          <a:lstStyle/>
          <a:p>
            <a:r>
              <a:rPr lang="cs-CZ" dirty="0" smtClean="0"/>
              <a:t>Jakéhokoli zaměření</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smtClean="0"/>
              <a:t>Váš názor?</a:t>
            </a:r>
            <a:endParaRPr lang="cs-CZ" dirty="0"/>
          </a:p>
        </p:txBody>
      </p:sp>
      <p:sp>
        <p:nvSpPr>
          <p:cNvPr id="5" name="Zástupný symbol pro obsah 4"/>
          <p:cNvSpPr>
            <a:spLocks noGrp="1"/>
          </p:cNvSpPr>
          <p:nvPr>
            <p:ph idx="1"/>
          </p:nvPr>
        </p:nvSpPr>
        <p:spPr/>
        <p:txBody>
          <a:bodyPr/>
          <a:lstStyle/>
          <a:p>
            <a:r>
              <a:rPr lang="cs-CZ" dirty="0" smtClean="0"/>
              <a:t>„nebezpečná a zákeřná devastace učitelské profese”, otevření “Pandořiny skříňky”, obcházení vysokoškolské přípravy budoucích učitelů</a:t>
            </a:r>
          </a:p>
          <a:p>
            <a:pPr algn="ctr">
              <a:buNone/>
            </a:pPr>
            <a:r>
              <a:rPr lang="cs-CZ" dirty="0" smtClean="0"/>
              <a:t>X</a:t>
            </a:r>
          </a:p>
          <a:p>
            <a:r>
              <a:rPr lang="cs-CZ" dirty="0" smtClean="0"/>
              <a:t>Nezbytnost vzhledem k alarmujícímu podstavu na řadě českých škol?</a:t>
            </a:r>
            <a:endParaRPr lang="cs-CZ" dirty="0"/>
          </a:p>
        </p:txBody>
      </p:sp>
    </p:spTree>
  </p:cSld>
  <p:clrMapOvr>
    <a:masterClrMapping/>
  </p:clrMapOvr>
</p:sld>
</file>

<file path=ppt/theme/theme1.xml><?xml version="1.0" encoding="utf-8"?>
<a:theme xmlns:a="http://schemas.openxmlformats.org/drawingml/2006/main" name="prezentace-edu-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zentace-EDU-CZ.potx" id="{8FD1629D-3839-4F88-8028-8A89168F1D21}" vid="{6F6C369B-0563-478E-9F77-48BCECFDEE8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prezentace-edu-cz</Template>
  <TotalTime>246</TotalTime>
  <Words>1440</Words>
  <Application>Microsoft Office PowerPoint</Application>
  <PresentationFormat>Vlastní</PresentationFormat>
  <Paragraphs>173</Paragraphs>
  <Slides>23</Slides>
  <Notes>2</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prezentace-edu-cz</vt:lpstr>
      <vt:lpstr>Právní předpisy vztahující se k výuce praktického vyučování</vt:lpstr>
      <vt:lpstr>Právní předpisy</vt:lpstr>
      <vt:lpstr>Školský zákon</vt:lpstr>
      <vt:lpstr>ČÁST ČTVRTÁ: STŘEDNÍ VZDĚLÁVÁNÍ  </vt:lpstr>
      <vt:lpstr>Zákon o pedagogických pracovnících </vt:lpstr>
      <vt:lpstr>Novela zákona o PP</vt:lpstr>
      <vt:lpstr>Kontroverzní ustanovení novely zákona o PP</vt:lpstr>
      <vt:lpstr>Nový §9a</vt:lpstr>
      <vt:lpstr>Váš názor?</vt:lpstr>
      <vt:lpstr>Zákoník práce</vt:lpstr>
      <vt:lpstr>Příklady omezeních</vt:lpstr>
      <vt:lpstr>Autorský zákon</vt:lpstr>
      <vt:lpstr>Autorské dílo</vt:lpstr>
      <vt:lpstr>Autorská díla využívaná ve škole</vt:lpstr>
      <vt:lpstr>Využití autorského díla bez souhlasu autora</vt:lpstr>
      <vt:lpstr>Volné užití díla  </vt:lpstr>
      <vt:lpstr>Snímek 17</vt:lpstr>
      <vt:lpstr>Kopírování autorského díla pro vnitřní potřebu školy  </vt:lpstr>
      <vt:lpstr>Malá a velká citace  </vt:lpstr>
      <vt:lpstr>Pravidla pro malé a velké citace</vt:lpstr>
      <vt:lpstr>Snímek 21</vt:lpstr>
      <vt:lpstr>Výuková licence  </vt:lpstr>
      <vt:lpstr>Užitečné odkazy a zdroje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Lenovo</dc:creator>
  <cp:lastModifiedBy>Lenovo</cp:lastModifiedBy>
  <cp:revision>28</cp:revision>
  <cp:lastPrinted>1601-01-01T00:00:00Z</cp:lastPrinted>
  <dcterms:created xsi:type="dcterms:W3CDTF">2019-06-11T20:19:30Z</dcterms:created>
  <dcterms:modified xsi:type="dcterms:W3CDTF">2020-09-17T10:35:55Z</dcterms:modified>
</cp:coreProperties>
</file>