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452" r:id="rId2"/>
    <p:sldId id="451" r:id="rId3"/>
    <p:sldId id="466" r:id="rId4"/>
    <p:sldId id="458" r:id="rId5"/>
    <p:sldId id="457" r:id="rId6"/>
    <p:sldId id="459" r:id="rId7"/>
    <p:sldId id="270" r:id="rId8"/>
    <p:sldId id="281" r:id="rId9"/>
    <p:sldId id="461" r:id="rId10"/>
    <p:sldId id="462" r:id="rId11"/>
    <p:sldId id="464" r:id="rId12"/>
    <p:sldId id="463" r:id="rId13"/>
    <p:sldId id="465" r:id="rId14"/>
    <p:sldId id="289" r:id="rId15"/>
  </p:sldIdLst>
  <p:sldSz cx="19010313" cy="10693400"/>
  <p:notesSz cx="6858000" cy="9144000"/>
  <p:defaultTextStyle>
    <a:defPPr>
      <a:defRPr lang="cs-CZ"/>
    </a:defPPr>
    <a:lvl1pPr marL="0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1pPr>
    <a:lvl2pPr marL="825941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2pPr>
    <a:lvl3pPr marL="1651878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3pPr>
    <a:lvl4pPr marL="2477818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4pPr>
    <a:lvl5pPr marL="3303757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5pPr>
    <a:lvl6pPr marL="4129698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6pPr>
    <a:lvl7pPr marL="4955639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7pPr>
    <a:lvl8pPr marL="5781576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8pPr>
    <a:lvl9pPr marL="6607516" algn="l" defTabSz="1651878" rtl="0" eaLnBrk="1" latinLnBrk="0" hangingPunct="1">
      <a:defRPr sz="3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0" userDrawn="1">
          <p15:clr>
            <a:srgbClr val="A4A3A4"/>
          </p15:clr>
        </p15:guide>
        <p15:guide id="3" orient="horz" pos="3368" userDrawn="1">
          <p15:clr>
            <a:srgbClr val="A4A3A4"/>
          </p15:clr>
        </p15:guide>
        <p15:guide id="4" pos="59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DCD8C2"/>
    <a:srgbClr val="E6E6E6"/>
    <a:srgbClr val="049607"/>
    <a:srgbClr val="048E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3792" autoAdjust="0"/>
  </p:normalViewPr>
  <p:slideViewPr>
    <p:cSldViewPr>
      <p:cViewPr varScale="1">
        <p:scale>
          <a:sx n="41" d="100"/>
          <a:sy n="41" d="100"/>
        </p:scale>
        <p:origin x="676" y="32"/>
      </p:cViewPr>
      <p:guideLst>
        <p:guide orient="horz" pos="2160"/>
        <p:guide pos="3620"/>
        <p:guide orient="horz" pos="3368"/>
        <p:guide pos="59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9616-FFE5-4B77-8728-3ADEB423A458}" type="datetimeFigureOut">
              <a:rPr lang="cs-CZ" smtClean="0"/>
              <a:t>27.10.2020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AC84-5DA6-49D4-805E-3ACAA10BB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4370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AC84-5DA6-49D4-805E-3ACAA10BBD6A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452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AC84-5DA6-49D4-805E-3ACAA10BBD6A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06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AC84-5DA6-49D4-805E-3ACAA10BBD6A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149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AC84-5DA6-49D4-805E-3ACAA10BBD6A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8421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25774" y="3321887"/>
            <a:ext cx="16158766" cy="229215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51547" y="6059593"/>
            <a:ext cx="13307220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72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74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118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491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86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423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61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9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183192" y="668338"/>
            <a:ext cx="23951015" cy="14225688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23557" y="668338"/>
            <a:ext cx="71542804" cy="14225688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01683" y="6871500"/>
            <a:ext cx="16158766" cy="2123828"/>
          </a:xfrm>
        </p:spPr>
        <p:txBody>
          <a:bodyPr anchor="t"/>
          <a:lstStyle>
            <a:lvl1pPr algn="l">
              <a:defRPr sz="65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01683" y="4532320"/>
            <a:ext cx="16158766" cy="2339180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3729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74597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211897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4pPr>
            <a:lvl5pPr marL="29491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5pPr>
            <a:lvl6pPr marL="36864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6pPr>
            <a:lvl7pPr marL="4423793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7pPr>
            <a:lvl8pPr marL="51610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8pPr>
            <a:lvl9pPr marL="589839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23549" y="3891210"/>
            <a:ext cx="47746908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387298" y="3891210"/>
            <a:ext cx="47746911" cy="11002816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516" y="428233"/>
            <a:ext cx="17109282" cy="1782233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0516" y="2393640"/>
            <a:ext cx="8399522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99" indent="0">
              <a:buNone/>
              <a:defRPr sz="3200" b="1"/>
            </a:lvl2pPr>
            <a:lvl3pPr marL="1474597" indent="0">
              <a:buNone/>
              <a:defRPr sz="2900" b="1"/>
            </a:lvl3pPr>
            <a:lvl4pPr marL="2211897" indent="0">
              <a:buNone/>
              <a:defRPr sz="2600" b="1"/>
            </a:lvl4pPr>
            <a:lvl5pPr marL="2949193" indent="0">
              <a:buNone/>
              <a:defRPr sz="2600" b="1"/>
            </a:lvl5pPr>
            <a:lvl6pPr marL="3686493" indent="0">
              <a:buNone/>
              <a:defRPr sz="2600" b="1"/>
            </a:lvl6pPr>
            <a:lvl7pPr marL="4423793" indent="0">
              <a:buNone/>
              <a:defRPr sz="2600" b="1"/>
            </a:lvl7pPr>
            <a:lvl8pPr marL="5161090" indent="0">
              <a:buNone/>
              <a:defRPr sz="2600" b="1"/>
            </a:lvl8pPr>
            <a:lvl9pPr marL="5898390" indent="0">
              <a:buNone/>
              <a:defRPr sz="2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950516" y="3391194"/>
            <a:ext cx="8399522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9656978" y="2393640"/>
            <a:ext cx="8402822" cy="997555"/>
          </a:xfrm>
        </p:spPr>
        <p:txBody>
          <a:bodyPr anchor="b"/>
          <a:lstStyle>
            <a:lvl1pPr marL="0" indent="0">
              <a:buNone/>
              <a:defRPr sz="3900" b="1"/>
            </a:lvl1pPr>
            <a:lvl2pPr marL="737299" indent="0">
              <a:buNone/>
              <a:defRPr sz="3200" b="1"/>
            </a:lvl2pPr>
            <a:lvl3pPr marL="1474597" indent="0">
              <a:buNone/>
              <a:defRPr sz="2900" b="1"/>
            </a:lvl3pPr>
            <a:lvl4pPr marL="2211897" indent="0">
              <a:buNone/>
              <a:defRPr sz="2600" b="1"/>
            </a:lvl4pPr>
            <a:lvl5pPr marL="2949193" indent="0">
              <a:buNone/>
              <a:defRPr sz="2600" b="1"/>
            </a:lvl5pPr>
            <a:lvl6pPr marL="3686493" indent="0">
              <a:buNone/>
              <a:defRPr sz="2600" b="1"/>
            </a:lvl6pPr>
            <a:lvl7pPr marL="4423793" indent="0">
              <a:buNone/>
              <a:defRPr sz="2600" b="1"/>
            </a:lvl7pPr>
            <a:lvl8pPr marL="5161090" indent="0">
              <a:buNone/>
              <a:defRPr sz="2600" b="1"/>
            </a:lvl8pPr>
            <a:lvl9pPr marL="5898390" indent="0">
              <a:buNone/>
              <a:defRPr sz="2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9656978" y="3391194"/>
            <a:ext cx="8402822" cy="6161082"/>
          </a:xfrm>
        </p:spPr>
        <p:txBody>
          <a:bodyPr/>
          <a:lstStyle>
            <a:lvl1pPr>
              <a:defRPr sz="3900"/>
            </a:lvl1pPr>
            <a:lvl2pPr>
              <a:defRPr sz="32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0523" y="425757"/>
            <a:ext cx="6254263" cy="1811937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432504" y="425762"/>
            <a:ext cx="10627294" cy="9126521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9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50523" y="2237700"/>
            <a:ext cx="6254263" cy="7314583"/>
          </a:xfrm>
        </p:spPr>
        <p:txBody>
          <a:bodyPr/>
          <a:lstStyle>
            <a:lvl1pPr marL="0" indent="0">
              <a:buNone/>
              <a:defRPr sz="2300"/>
            </a:lvl1pPr>
            <a:lvl2pPr marL="737299" indent="0">
              <a:buNone/>
              <a:defRPr sz="1900"/>
            </a:lvl2pPr>
            <a:lvl3pPr marL="1474597" indent="0">
              <a:buNone/>
              <a:defRPr sz="1600"/>
            </a:lvl3pPr>
            <a:lvl4pPr marL="2211897" indent="0">
              <a:buNone/>
              <a:defRPr sz="1500"/>
            </a:lvl4pPr>
            <a:lvl5pPr marL="2949193" indent="0">
              <a:buNone/>
              <a:defRPr sz="1500"/>
            </a:lvl5pPr>
            <a:lvl6pPr marL="3686493" indent="0">
              <a:buNone/>
              <a:defRPr sz="1500"/>
            </a:lvl6pPr>
            <a:lvl7pPr marL="4423793" indent="0">
              <a:buNone/>
              <a:defRPr sz="1500"/>
            </a:lvl7pPr>
            <a:lvl8pPr marL="5161090" indent="0">
              <a:buNone/>
              <a:defRPr sz="1500"/>
            </a:lvl8pPr>
            <a:lvl9pPr marL="5898390" indent="0">
              <a:buNone/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726155" y="7485381"/>
            <a:ext cx="11406188" cy="88369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726155" y="955475"/>
            <a:ext cx="11406188" cy="6416040"/>
          </a:xfrm>
        </p:spPr>
        <p:txBody>
          <a:bodyPr/>
          <a:lstStyle>
            <a:lvl1pPr marL="0" indent="0">
              <a:buNone/>
              <a:defRPr sz="5200"/>
            </a:lvl1pPr>
            <a:lvl2pPr marL="737299" indent="0">
              <a:buNone/>
              <a:defRPr sz="4500"/>
            </a:lvl2pPr>
            <a:lvl3pPr marL="1474597" indent="0">
              <a:buNone/>
              <a:defRPr sz="3900"/>
            </a:lvl3pPr>
            <a:lvl4pPr marL="2211897" indent="0">
              <a:buNone/>
              <a:defRPr sz="3200"/>
            </a:lvl4pPr>
            <a:lvl5pPr marL="2949193" indent="0">
              <a:buNone/>
              <a:defRPr sz="3200"/>
            </a:lvl5pPr>
            <a:lvl6pPr marL="3686493" indent="0">
              <a:buNone/>
              <a:defRPr sz="3200"/>
            </a:lvl6pPr>
            <a:lvl7pPr marL="4423793" indent="0">
              <a:buNone/>
              <a:defRPr sz="3200"/>
            </a:lvl7pPr>
            <a:lvl8pPr marL="5161090" indent="0">
              <a:buNone/>
              <a:defRPr sz="3200"/>
            </a:lvl8pPr>
            <a:lvl9pPr marL="5898390" indent="0">
              <a:buNone/>
              <a:defRPr sz="3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726155" y="8369072"/>
            <a:ext cx="11406188" cy="1254989"/>
          </a:xfrm>
        </p:spPr>
        <p:txBody>
          <a:bodyPr/>
          <a:lstStyle>
            <a:lvl1pPr marL="0" indent="0">
              <a:buNone/>
              <a:defRPr sz="2300"/>
            </a:lvl1pPr>
            <a:lvl2pPr marL="737299" indent="0">
              <a:buNone/>
              <a:defRPr sz="1900"/>
            </a:lvl2pPr>
            <a:lvl3pPr marL="1474597" indent="0">
              <a:buNone/>
              <a:defRPr sz="1600"/>
            </a:lvl3pPr>
            <a:lvl4pPr marL="2211897" indent="0">
              <a:buNone/>
              <a:defRPr sz="1500"/>
            </a:lvl4pPr>
            <a:lvl5pPr marL="2949193" indent="0">
              <a:buNone/>
              <a:defRPr sz="1500"/>
            </a:lvl5pPr>
            <a:lvl6pPr marL="3686493" indent="0">
              <a:buNone/>
              <a:defRPr sz="1500"/>
            </a:lvl6pPr>
            <a:lvl7pPr marL="4423793" indent="0">
              <a:buNone/>
              <a:defRPr sz="1500"/>
            </a:lvl7pPr>
            <a:lvl8pPr marL="5161090" indent="0">
              <a:buNone/>
              <a:defRPr sz="1500"/>
            </a:lvl8pPr>
            <a:lvl9pPr marL="5898390" indent="0">
              <a:buNone/>
              <a:defRPr sz="15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950516" y="428233"/>
            <a:ext cx="17109282" cy="1782233"/>
          </a:xfrm>
          <a:prstGeom prst="rect">
            <a:avLst/>
          </a:prstGeom>
        </p:spPr>
        <p:txBody>
          <a:bodyPr vert="horz" lIns="147459" tIns="73731" rIns="147459" bIns="73731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50516" y="2495127"/>
            <a:ext cx="17109282" cy="7057150"/>
          </a:xfrm>
          <a:prstGeom prst="rect">
            <a:avLst/>
          </a:prstGeom>
        </p:spPr>
        <p:txBody>
          <a:bodyPr vert="horz" lIns="147459" tIns="73731" rIns="147459" bIns="73731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50516" y="9911204"/>
            <a:ext cx="4435739" cy="569325"/>
          </a:xfrm>
          <a:prstGeom prst="rect">
            <a:avLst/>
          </a:prstGeom>
        </p:spPr>
        <p:txBody>
          <a:bodyPr vert="horz" lIns="147459" tIns="73731" rIns="147459" bIns="73731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1B15B-62B1-435C-A492-4F07F6CC8040}" type="datetimeFigureOut">
              <a:rPr lang="cs-CZ" smtClean="0"/>
              <a:pPr/>
              <a:t>27.10.2020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95191" y="9911204"/>
            <a:ext cx="6019933" cy="569325"/>
          </a:xfrm>
          <a:prstGeom prst="rect">
            <a:avLst/>
          </a:prstGeom>
        </p:spPr>
        <p:txBody>
          <a:bodyPr vert="horz" lIns="147459" tIns="73731" rIns="147459" bIns="73731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3624060" y="9911204"/>
            <a:ext cx="4435739" cy="569325"/>
          </a:xfrm>
          <a:prstGeom prst="rect">
            <a:avLst/>
          </a:prstGeom>
        </p:spPr>
        <p:txBody>
          <a:bodyPr vert="horz" lIns="147459" tIns="73731" rIns="147459" bIns="73731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82C38-F155-4D07-A694-711D3F4B908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1474597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52976" indent="-552976" algn="l" defTabSz="1474597" rtl="0" eaLnBrk="1" latinLnBrk="0" hangingPunct="1">
        <a:spcBef>
          <a:spcPct val="20000"/>
        </a:spcBef>
        <a:buFont typeface="Arial" pitchFamily="34" charset="0"/>
        <a:buChar char="•"/>
        <a:defRPr sz="5200" kern="1200">
          <a:solidFill>
            <a:schemeClr val="tx1"/>
          </a:solidFill>
          <a:latin typeface="+mn-lt"/>
          <a:ea typeface="+mn-ea"/>
          <a:cs typeface="+mn-cs"/>
        </a:defRPr>
      </a:lvl1pPr>
      <a:lvl2pPr marL="1198111" indent="-460814" algn="l" defTabSz="1474597" rtl="0" eaLnBrk="1" latinLnBrk="0" hangingPunct="1">
        <a:spcBef>
          <a:spcPct val="20000"/>
        </a:spcBef>
        <a:buFont typeface="Arial" pitchFamily="34" charset="0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2pPr>
      <a:lvl3pPr marL="1843249" indent="-368648" algn="l" defTabSz="1474597" rtl="0" eaLnBrk="1" latinLnBrk="0" hangingPunct="1">
        <a:spcBef>
          <a:spcPct val="20000"/>
        </a:spcBef>
        <a:buFont typeface="Arial" pitchFamily="34" charset="0"/>
        <a:buChar char="•"/>
        <a:defRPr sz="3900" kern="1200">
          <a:solidFill>
            <a:schemeClr val="tx1"/>
          </a:solidFill>
          <a:latin typeface="+mn-lt"/>
          <a:ea typeface="+mn-ea"/>
          <a:cs typeface="+mn-cs"/>
        </a:defRPr>
      </a:lvl3pPr>
      <a:lvl4pPr marL="2580546" indent="-368648" algn="l" defTabSz="147459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317844" indent="-368648" algn="l" defTabSz="147459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55141" indent="-368648" algn="l" defTabSz="14745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92441" indent="-368648" algn="l" defTabSz="14745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529741" indent="-368648" algn="l" defTabSz="14745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267038" indent="-368648" algn="l" defTabSz="147459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7299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74597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211897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49193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86493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423793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61090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98390" algn="l" defTabSz="147459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eskatelevize.cz/ivysilani/10214135017-zazraky-prirody/bonus/28299-bakterie-na-ruko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old.vscht.cz/main/soucasti/fakulty/fpbt/ostatni/miniatlas/obsah.ht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92895" y="3736444"/>
            <a:ext cx="14941660" cy="2853072"/>
          </a:xfrm>
        </p:spPr>
        <p:txBody>
          <a:bodyPr>
            <a:normAutofit/>
          </a:bodyPr>
          <a:lstStyle/>
          <a:p>
            <a:br>
              <a:rPr lang="cs-CZ" sz="5000" b="1" dirty="0">
                <a:solidFill>
                  <a:schemeClr val="tx2">
                    <a:lumMod val="75000"/>
                  </a:schemeClr>
                </a:solidFill>
                <a:latin typeface="+mn-lt"/>
                <a:cs typeface="Segoe UI Light" pitchFamily="34" charset="0"/>
              </a:rPr>
            </a:br>
            <a:r>
              <a:rPr lang="cs-CZ" sz="60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FC6803 Biosféra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86343" y="8931781"/>
            <a:ext cx="10456034" cy="1224067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Katedra fyziky, chemie a odborného vzdělávání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cs-CZ" sz="2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Poříčí 7</a:t>
            </a: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29EAD91E-576F-431B-B2E6-E613B4F7C706}"/>
              </a:ext>
            </a:extLst>
          </p:cNvPr>
          <p:cNvCxnSpPr>
            <a:cxnSpLocks/>
          </p:cNvCxnSpPr>
          <p:nvPr/>
        </p:nvCxnSpPr>
        <p:spPr>
          <a:xfrm flipV="1">
            <a:off x="1086343" y="7929303"/>
            <a:ext cx="16993888" cy="1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75AE621F-5F28-4C03-8CEA-D944731AE10D}"/>
              </a:ext>
            </a:extLst>
          </p:cNvPr>
          <p:cNvSpPr/>
          <p:nvPr/>
        </p:nvSpPr>
        <p:spPr>
          <a:xfrm>
            <a:off x="1131478" y="8453105"/>
            <a:ext cx="4343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2800" dirty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Mgr. Adéla Matoušková</a:t>
            </a:r>
          </a:p>
        </p:txBody>
      </p:sp>
      <p:pic>
        <p:nvPicPr>
          <p:cNvPr id="1032" name="Picture 8" descr="Earth Day Activity: Build a Biosphere in a Bottle | Expect More Arizona">
            <a:extLst>
              <a:ext uri="{FF2B5EF4-FFF2-40B4-BE49-F238E27FC236}">
                <a16:creationId xmlns:a16="http://schemas.microsoft.com/office/drawing/2014/main" id="{7DC5F556-ACC8-4481-9FEA-FF2428C6C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343" y="1394179"/>
            <a:ext cx="5976765" cy="31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>
            <a:extLst>
              <a:ext uri="{FF2B5EF4-FFF2-40B4-BE49-F238E27FC236}">
                <a16:creationId xmlns:a16="http://schemas.microsoft.com/office/drawing/2014/main" id="{90D2D738-10B4-414A-A000-D64BDD33126F}"/>
              </a:ext>
            </a:extLst>
          </p:cNvPr>
          <p:cNvSpPr/>
          <p:nvPr/>
        </p:nvSpPr>
        <p:spPr>
          <a:xfrm>
            <a:off x="15553828" y="9613666"/>
            <a:ext cx="28632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32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podzim 2020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5B10A56-15C9-4F6B-91C3-43085143BE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2" y="395738"/>
            <a:ext cx="7436867" cy="2319603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AB21DB94-18E7-4209-B412-A5819CA2B2F0}"/>
              </a:ext>
            </a:extLst>
          </p:cNvPr>
          <p:cNvSpPr/>
          <p:nvPr/>
        </p:nvSpPr>
        <p:spPr>
          <a:xfrm>
            <a:off x="4968652" y="6822552"/>
            <a:ext cx="103934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cs-CZ" sz="4400" dirty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Kultivace mikroorganismů (bakterií)</a:t>
            </a:r>
          </a:p>
        </p:txBody>
      </p:sp>
    </p:spTree>
    <p:extLst>
      <p:ext uri="{BB962C8B-B14F-4D97-AF65-F5344CB8AC3E}">
        <p14:creationId xmlns:p14="http://schemas.microsoft.com/office/powerpoint/2010/main" val="1130668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7A79A75E-81EB-4243-8988-7E8C181011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930" r="50376"/>
          <a:stretch/>
        </p:blipFill>
        <p:spPr>
          <a:xfrm>
            <a:off x="9793188" y="1530276"/>
            <a:ext cx="7261457" cy="8524574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374C291-544B-4152-BFBB-7F73A5B2A49B}"/>
              </a:ext>
            </a:extLst>
          </p:cNvPr>
          <p:cNvSpPr txBox="1"/>
          <p:nvPr/>
        </p:nvSpPr>
        <p:spPr>
          <a:xfrm>
            <a:off x="576164" y="594172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Escherichia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coli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32FB100-B9F6-4EA1-BD79-A6700DE8E2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415" b="50000"/>
          <a:stretch/>
        </p:blipFill>
        <p:spPr>
          <a:xfrm>
            <a:off x="2736404" y="1386260"/>
            <a:ext cx="7261457" cy="8352521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7AF9AA2D-518D-4031-954E-2E5B8A6375DE}"/>
              </a:ext>
            </a:extLst>
          </p:cNvPr>
          <p:cNvSpPr txBox="1"/>
          <p:nvPr/>
        </p:nvSpPr>
        <p:spPr>
          <a:xfrm>
            <a:off x="495273" y="9776062"/>
            <a:ext cx="950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Pseudomonas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putida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EADD87DE-D960-47CF-95D6-E7C9F14EF15D}"/>
              </a:ext>
            </a:extLst>
          </p:cNvPr>
          <p:cNvSpPr txBox="1"/>
          <p:nvPr/>
        </p:nvSpPr>
        <p:spPr>
          <a:xfrm>
            <a:off x="12889532" y="488772"/>
            <a:ext cx="950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Serratia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marcescens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5F4DD65-E897-418D-859A-245A4A9F34A3}"/>
              </a:ext>
            </a:extLst>
          </p:cNvPr>
          <p:cNvSpPr txBox="1"/>
          <p:nvPr/>
        </p:nvSpPr>
        <p:spPr>
          <a:xfrm>
            <a:off x="13175096" y="9880379"/>
            <a:ext cx="612068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Saccharomyces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i="1" dirty="0" err="1">
                <a:latin typeface="Arial" panose="020B0604020202020204" pitchFamily="34" charset="0"/>
                <a:cs typeface="Arial" panose="020B0604020202020204" pitchFamily="34" charset="0"/>
              </a:rPr>
              <a:t>cerevisiae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AE81D96-7DD4-4B9C-8537-9EC038A32AA6}"/>
              </a:ext>
            </a:extLst>
          </p:cNvPr>
          <p:cNvSpPr txBox="1"/>
          <p:nvPr/>
        </p:nvSpPr>
        <p:spPr>
          <a:xfrm rot="16200000">
            <a:off x="15716047" y="7851023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(Kopecká a Knotková, 2017)</a:t>
            </a:r>
          </a:p>
        </p:txBody>
      </p:sp>
    </p:spTree>
    <p:extLst>
      <p:ext uri="{BB962C8B-B14F-4D97-AF65-F5344CB8AC3E}">
        <p14:creationId xmlns:p14="http://schemas.microsoft.com/office/powerpoint/2010/main" val="622366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9EFCB63-6071-43E6-81A1-8046DEE2CE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4" t="47611"/>
          <a:stretch/>
        </p:blipFill>
        <p:spPr>
          <a:xfrm>
            <a:off x="9250194" y="1282916"/>
            <a:ext cx="7303168" cy="866358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870B6AB-C55F-4F35-8A51-F2406C8A7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4" b="51978"/>
          <a:stretch/>
        </p:blipFill>
        <p:spPr>
          <a:xfrm>
            <a:off x="1574400" y="1160958"/>
            <a:ext cx="7832882" cy="8517532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17268CB5-B253-4486-B58D-DE85F3CED5B7}"/>
              </a:ext>
            </a:extLst>
          </p:cNvPr>
          <p:cNvSpPr txBox="1"/>
          <p:nvPr/>
        </p:nvSpPr>
        <p:spPr>
          <a:xfrm>
            <a:off x="673736" y="398736"/>
            <a:ext cx="950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Bacillus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cereus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398E6DA-484F-40BC-B25C-C88646D2B5C0}"/>
              </a:ext>
            </a:extLst>
          </p:cNvPr>
          <p:cNvSpPr txBox="1"/>
          <p:nvPr/>
        </p:nvSpPr>
        <p:spPr>
          <a:xfrm>
            <a:off x="504156" y="9678490"/>
            <a:ext cx="95025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Kocuria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rosea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A3EA675C-5607-4E29-AE6C-DEB13B92231E}"/>
              </a:ext>
            </a:extLst>
          </p:cNvPr>
          <p:cNvSpPr txBox="1"/>
          <p:nvPr/>
        </p:nvSpPr>
        <p:spPr>
          <a:xfrm>
            <a:off x="13788837" y="368578"/>
            <a:ext cx="45608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Micrococcus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luteus</a:t>
            </a:r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EC599741-7173-481B-A145-D08EDF67A128}"/>
              </a:ext>
            </a:extLst>
          </p:cNvPr>
          <p:cNvSpPr txBox="1"/>
          <p:nvPr/>
        </p:nvSpPr>
        <p:spPr>
          <a:xfrm>
            <a:off x="12217232" y="9773685"/>
            <a:ext cx="6793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600" i="1" dirty="0">
                <a:latin typeface="Arial" panose="020B0604020202020204" pitchFamily="34" charset="0"/>
                <a:cs typeface="Arial" panose="020B0604020202020204" pitchFamily="34" charset="0"/>
              </a:rPr>
              <a:t>Staphylococcus aureus SA 812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5567B9-19CA-4307-A399-F88912CDD4EE}"/>
              </a:ext>
            </a:extLst>
          </p:cNvPr>
          <p:cNvSpPr txBox="1"/>
          <p:nvPr/>
        </p:nvSpPr>
        <p:spPr>
          <a:xfrm rot="16200000">
            <a:off x="15044456" y="7486344"/>
            <a:ext cx="34179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(Kopecká a Knotková, 2017)</a:t>
            </a:r>
          </a:p>
        </p:txBody>
      </p:sp>
    </p:spTree>
    <p:extLst>
      <p:ext uri="{BB962C8B-B14F-4D97-AF65-F5344CB8AC3E}">
        <p14:creationId xmlns:p14="http://schemas.microsoft.com/office/powerpoint/2010/main" val="285143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5FD215A8-76DF-4CE5-8420-D368797867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31"/>
          <a:stretch/>
        </p:blipFill>
        <p:spPr>
          <a:xfrm>
            <a:off x="4032548" y="1314252"/>
            <a:ext cx="12043739" cy="76650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F2A2D2-958C-4AE0-AC03-9DAD029C9A06}"/>
              </a:ext>
            </a:extLst>
          </p:cNvPr>
          <p:cNvSpPr txBox="1"/>
          <p:nvPr/>
        </p:nvSpPr>
        <p:spPr>
          <a:xfrm rot="16200000">
            <a:off x="11120827" y="4019061"/>
            <a:ext cx="1050069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cs.wikipedia.org/wiki/Krevn%C3%AD_agar#/media/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Soubor:Agarplate_redbloodcells_edit.jpg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290418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B1261DF-FE8C-4292-B6BD-91B25896E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995" y="2466380"/>
            <a:ext cx="17109282" cy="7057150"/>
          </a:xfrm>
        </p:spPr>
        <p:txBody>
          <a:bodyPr/>
          <a:lstStyle/>
          <a:p>
            <a:pPr marL="0" indent="0" algn="ctr">
              <a:buNone/>
            </a:pPr>
            <a:r>
              <a:rPr lang="cs-CZ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mytí tuhým mýdlem účinné?</a:t>
            </a:r>
          </a:p>
          <a:p>
            <a:pPr marL="0" indent="0" algn="ctr">
              <a:buNone/>
            </a:pPr>
            <a:r>
              <a:rPr lang="cs-CZ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správně mýt ruce?</a:t>
            </a:r>
          </a:p>
          <a:p>
            <a:pPr marL="0" indent="0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Odpovídá </a:t>
            </a:r>
          </a:p>
          <a:p>
            <a:pPr marL="0" indent="0">
              <a:buNone/>
            </a:pP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doc. RNDr. Jaroslav </a:t>
            </a:r>
            <a:r>
              <a:rPr lang="cs-CZ" sz="4400" dirty="0" err="1">
                <a:latin typeface="Arial" panose="020B0604020202020204" pitchFamily="34" charset="0"/>
                <a:cs typeface="Arial" panose="020B0604020202020204" pitchFamily="34" charset="0"/>
              </a:rPr>
              <a:t>Julák</a:t>
            </a:r>
            <a:r>
              <a:rPr lang="cs-CZ" sz="4400" dirty="0">
                <a:latin typeface="Arial" panose="020B0604020202020204" pitchFamily="34" charset="0"/>
                <a:cs typeface="Arial" panose="020B0604020202020204" pitchFamily="34" charset="0"/>
              </a:rPr>
              <a:t>, CSc. </a:t>
            </a:r>
          </a:p>
          <a:p>
            <a:pPr marL="0" indent="0">
              <a:buNone/>
            </a:pP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Ústav imunologie a mikrobiologie 1. LF UK a VFN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DBB5D08B-B909-46A4-AA03-40D3AFD10A2C}"/>
              </a:ext>
            </a:extLst>
          </p:cNvPr>
          <p:cNvSpPr txBox="1">
            <a:spLocks/>
          </p:cNvSpPr>
          <p:nvPr/>
        </p:nvSpPr>
        <p:spPr>
          <a:xfrm>
            <a:off x="1152228" y="522164"/>
            <a:ext cx="17109282" cy="1782233"/>
          </a:xfrm>
          <a:prstGeom prst="rect">
            <a:avLst/>
          </a:prstGeom>
        </p:spPr>
        <p:txBody>
          <a:bodyPr vert="horz" lIns="147459" tIns="73731" rIns="147459" bIns="73731" rtlCol="0" anchor="ctr">
            <a:normAutofit/>
          </a:bodyPr>
          <a:lstStyle>
            <a:lvl1pPr algn="ctr" defTabSz="1474597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6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Bakterie na rukou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41327318-43B9-43F7-9BCC-1BD4713A40E6}"/>
              </a:ext>
            </a:extLst>
          </p:cNvPr>
          <p:cNvCxnSpPr>
            <a:cxnSpLocks/>
          </p:cNvCxnSpPr>
          <p:nvPr/>
        </p:nvCxnSpPr>
        <p:spPr>
          <a:xfrm>
            <a:off x="468152" y="1962324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3280A643-BFB5-4DA1-BE1F-4F2A1B0FDDB5}"/>
              </a:ext>
            </a:extLst>
          </p:cNvPr>
          <p:cNvSpPr txBox="1"/>
          <p:nvPr/>
        </p:nvSpPr>
        <p:spPr>
          <a:xfrm>
            <a:off x="902036" y="7115249"/>
            <a:ext cx="17109282" cy="1615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https://www.ceskatelevize.cz/ivysilani/10214135017-zazraky-prirody/bonus/28299-bakterie-na-rukou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64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DCF8F7-DFCF-4426-81C9-6764A3C4A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93" y="285638"/>
            <a:ext cx="17109282" cy="1782233"/>
          </a:xfrm>
        </p:spPr>
        <p:txBody>
          <a:bodyPr/>
          <a:lstStyle/>
          <a:p>
            <a:r>
              <a:rPr lang="cs-CZ" sz="6600" b="1" dirty="0">
                <a:solidFill>
                  <a:schemeClr val="tx2">
                    <a:lumMod val="75000"/>
                  </a:schemeClr>
                </a:solidFill>
              </a:rPr>
              <a:t>Použité zdroje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8BD5B0-5E94-4FE1-A614-5572BAE03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180" y="2210466"/>
            <a:ext cx="17641960" cy="8198273"/>
          </a:xfrm>
        </p:spPr>
        <p:txBody>
          <a:bodyPr>
            <a:normAutofit/>
          </a:bodyPr>
          <a:lstStyle/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3: www.symprove.cz/svet-neviditelny-clovek-bakterie/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4: https://www.obi.cz/redidla-odstran-nateru-louhovace-a-cist-pr/severochema-lih-technicky-500-ml/p/4199568, https://www.verkon.cz/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sklenene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petriho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-misky/, https://www.caretrade.cz/vatove-tycinky-do-usi-volne/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8: KOPECKÁ J. a G. ROTKOVÁ.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Skripta ke cvičení z obecné mikrobiologie, cytologie a morfologie bakterií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[online]. 2017 Dostupné z: http://is.muni.cz/th/411619/prif_b/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9: ROZSYPAL, S.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Obecná bakteriologie.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Praha: SPN, 1981. Učebnice pro vysoké školy.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     KOPECKÁ J. a G. ROTKOVÁ.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Skripta ke cvičení z obecné mikrobiologie, cytologie a    	 	   </a:t>
            </a:r>
            <a:b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     morfologie bakterií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[online]. 2017 Dostupné z: http://is.muni.cz/th/411619/prif_b/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10: KOPECKÁ J. a G. ROTKOVÁ.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Skripta ke cvičení z obecné mikrobiologie, cytologie a morfologie bakterií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[online]. 2017 Dostupné z: http://is.muni.cz/th/411619/prif_b/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11: KOPECKÁ J. a G. ROTKOVÁ.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Skripta ke cvičení z obecné mikrobiologie, cytologie a morfologie bakterií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[online]. 2017 Dostupné z: http://is.muni.cz/th/411619/prif_b/</a:t>
            </a:r>
          </a:p>
          <a:p>
            <a:pPr marL="552450" indent="-552450"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Slide 12: https://cs.wikipedia.org/wiki/Krevn%C3%AD_agar#/media/Soubor:Agarplate_redbloodcells_edit.jpg</a:t>
            </a:r>
          </a:p>
          <a:p>
            <a:pPr marL="552450" indent="-552450">
              <a:spcAft>
                <a:spcPts val="600"/>
              </a:spcAft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None/>
            </a:pP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52450" indent="-552450">
              <a:spcAft>
                <a:spcPts val="600"/>
              </a:spcAft>
            </a:pPr>
            <a:endParaRPr lang="cs-CZ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A85458C1-BD2E-4065-B2AF-17D5A4C69B35}"/>
              </a:ext>
            </a:extLst>
          </p:cNvPr>
          <p:cNvCxnSpPr>
            <a:cxnSpLocks/>
          </p:cNvCxnSpPr>
          <p:nvPr/>
        </p:nvCxnSpPr>
        <p:spPr>
          <a:xfrm>
            <a:off x="465230" y="1890316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85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7F383-5338-4AC5-8A40-3923211B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15" y="268158"/>
            <a:ext cx="17109282" cy="1782233"/>
          </a:xfrm>
        </p:spPr>
        <p:txBody>
          <a:bodyPr>
            <a:normAutofit/>
          </a:bodyPr>
          <a:lstStyle/>
          <a:p>
            <a:r>
              <a:rPr lang="cs-CZ" sz="6600" b="1" dirty="0">
                <a:solidFill>
                  <a:schemeClr val="tx2"/>
                </a:solidFill>
                <a:cs typeface="Arial" panose="020B0604020202020204" pitchFamily="34" charset="0"/>
              </a:rPr>
              <a:t>Kultivace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4BD9FE-52F1-4A93-86BC-7646D423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124" y="2538388"/>
            <a:ext cx="19298144" cy="7057150"/>
          </a:xfrm>
        </p:spPr>
        <p:txBody>
          <a:bodyPr>
            <a:normAutofit/>
          </a:bodyPr>
          <a:lstStyle/>
          <a:p>
            <a:pPr marL="722313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=  cílené udržování či rozmnožování mikroorganismů v podmínkách in vitro.</a:t>
            </a:r>
            <a:b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2313" indent="0">
              <a:buNone/>
            </a:pP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pěstování a rozmnožování buněk, tkání v laboratorních podmínkách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7805375-A915-470C-A8EC-77E8D16B5F7F}"/>
              </a:ext>
            </a:extLst>
          </p:cNvPr>
          <p:cNvCxnSpPr>
            <a:cxnSpLocks/>
          </p:cNvCxnSpPr>
          <p:nvPr/>
        </p:nvCxnSpPr>
        <p:spPr>
          <a:xfrm>
            <a:off x="468152" y="1890316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16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7F383-5338-4AC5-8A40-3923211B3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15" y="268158"/>
            <a:ext cx="17109282" cy="178223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/>
                </a:solidFill>
                <a:cs typeface="Arial" panose="020B0604020202020204" pitchFamily="34" charset="0"/>
              </a:rPr>
              <a:t>Bakterie – jak vidět neviditelné?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C7805375-A915-470C-A8EC-77E8D16B5F7F}"/>
              </a:ext>
            </a:extLst>
          </p:cNvPr>
          <p:cNvCxnSpPr>
            <a:cxnSpLocks/>
          </p:cNvCxnSpPr>
          <p:nvPr/>
        </p:nvCxnSpPr>
        <p:spPr>
          <a:xfrm>
            <a:off x="468152" y="1890316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Bakterie">
            <a:extLst>
              <a:ext uri="{FF2B5EF4-FFF2-40B4-BE49-F238E27FC236}">
                <a16:creationId xmlns:a16="http://schemas.microsoft.com/office/drawing/2014/main" id="{33EE80F2-BEEC-47B1-AEBB-567553EC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292" y="2772669"/>
            <a:ext cx="16157073" cy="646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26E1483E-F35C-4D19-AB66-B22D8C4D18C3}"/>
              </a:ext>
            </a:extLst>
          </p:cNvPr>
          <p:cNvSpPr txBox="1"/>
          <p:nvPr/>
        </p:nvSpPr>
        <p:spPr>
          <a:xfrm rot="16200000">
            <a:off x="14509463" y="5162034"/>
            <a:ext cx="74700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52450" indent="-552450"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Zdroj: www.symprove.cz/svet-neviditelny-clovek-bakterie/</a:t>
            </a:r>
          </a:p>
        </p:txBody>
      </p:sp>
    </p:spTree>
    <p:extLst>
      <p:ext uri="{BB962C8B-B14F-4D97-AF65-F5344CB8AC3E}">
        <p14:creationId xmlns:p14="http://schemas.microsoft.com/office/powerpoint/2010/main" val="101043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01128-4767-4476-AB99-7DA44D8DB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15" y="147756"/>
            <a:ext cx="17109282" cy="1782233"/>
          </a:xfrm>
        </p:spPr>
        <p:txBody>
          <a:bodyPr>
            <a:noAutofit/>
          </a:bodyPr>
          <a:lstStyle/>
          <a:p>
            <a:r>
              <a:rPr lang="cs-CZ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na kultivaci bakterií z jednoduchých pomůcek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CB4E5A9-FCCF-48D1-9A96-0BB16B16C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703" y="2222770"/>
            <a:ext cx="18221371" cy="8470630"/>
          </a:xfrm>
        </p:spPr>
        <p:txBody>
          <a:bodyPr>
            <a:normAutofit/>
          </a:bodyPr>
          <a:lstStyle/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Pomůcky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 - skleněné </a:t>
            </a:r>
            <a:r>
              <a:rPr lang="cs-CZ" sz="3600" dirty="0" err="1">
                <a:latin typeface="Arial" panose="020B0604020202020204" pitchFamily="34" charset="0"/>
                <a:cs typeface="Arial" panose="020B0604020202020204" pitchFamily="34" charset="0"/>
              </a:rPr>
              <a:t>Petriho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misky (5-7cm)</a:t>
            </a:r>
          </a:p>
          <a:p>
            <a:pPr marL="3048000" indent="-268288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- vatové tyčinky/skleněné tyčinky, </a:t>
            </a:r>
          </a:p>
          <a:p>
            <a:pPr marL="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- technický líh, </a:t>
            </a:r>
          </a:p>
          <a:p>
            <a:pPr marL="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- hrnec nebo velká kádinka, </a:t>
            </a:r>
          </a:p>
          <a:p>
            <a:pPr marL="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- vařič</a:t>
            </a:r>
          </a:p>
          <a:p>
            <a:pPr marL="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- uzavíratelný igelitový sáček, </a:t>
            </a:r>
          </a:p>
          <a:p>
            <a:pPr marL="295910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lihový kahan</a:t>
            </a:r>
          </a:p>
          <a:p>
            <a:r>
              <a:rPr lang="cs-CZ" sz="3600" b="1" dirty="0">
                <a:latin typeface="Arial" panose="020B0604020202020204" pitchFamily="34" charset="0"/>
                <a:cs typeface="Arial" panose="020B0604020202020204" pitchFamily="34" charset="0"/>
              </a:rPr>
              <a:t>Materiál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</a:rPr>
              <a:t>- hovězí vývar (nebo hovězí bujón – uvařit dle návodu), cukr, sůl, želatina (nebo agar ze zdravé výživy), destilovaná voda</a:t>
            </a:r>
          </a:p>
          <a:p>
            <a:pPr marL="0" indent="0">
              <a:buNone/>
            </a:pP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cs-CZ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F2283D46-60A7-4ED1-8650-FB67FC879989}"/>
              </a:ext>
            </a:extLst>
          </p:cNvPr>
          <p:cNvCxnSpPr>
            <a:cxnSpLocks/>
          </p:cNvCxnSpPr>
          <p:nvPr/>
        </p:nvCxnSpPr>
        <p:spPr>
          <a:xfrm>
            <a:off x="468152" y="2019636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verochema Líh technický 500 ml nakoupit u OBI">
            <a:extLst>
              <a:ext uri="{FF2B5EF4-FFF2-40B4-BE49-F238E27FC236}">
                <a16:creationId xmlns:a16="http://schemas.microsoft.com/office/drawing/2014/main" id="{5623D737-53F7-43AA-A384-035BE2256D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26"/>
          <a:stretch/>
        </p:blipFill>
        <p:spPr bwMode="auto">
          <a:xfrm>
            <a:off x="14401700" y="2973687"/>
            <a:ext cx="4577374" cy="4399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triho miska, PS - VERKON">
            <a:extLst>
              <a:ext uri="{FF2B5EF4-FFF2-40B4-BE49-F238E27FC236}">
                <a16:creationId xmlns:a16="http://schemas.microsoft.com/office/drawing/2014/main" id="{31265A5C-C7E3-4046-8F25-06188FC5D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22" b="20579"/>
          <a:stretch/>
        </p:blipFill>
        <p:spPr bwMode="auto">
          <a:xfrm>
            <a:off x="10297244" y="5561884"/>
            <a:ext cx="4824536" cy="206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atové tyčinky do uší - volné - Caretrade">
            <a:extLst>
              <a:ext uri="{FF2B5EF4-FFF2-40B4-BE49-F238E27FC236}">
                <a16:creationId xmlns:a16="http://schemas.microsoft.com/office/drawing/2014/main" id="{94B4091B-A34B-4E08-823C-F65EC7D797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27" t="15969" r="11056" b="13922"/>
          <a:stretch/>
        </p:blipFill>
        <p:spPr bwMode="auto">
          <a:xfrm>
            <a:off x="13044808" y="3065470"/>
            <a:ext cx="3433864" cy="252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46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B4530C-4C56-4BF4-AF5D-1C6C028BC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515" y="219520"/>
            <a:ext cx="17109282" cy="1782233"/>
          </a:xfrm>
        </p:spPr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E3E71DE-591B-4A7A-991F-396874A84BAF}"/>
              </a:ext>
            </a:extLst>
          </p:cNvPr>
          <p:cNvSpPr txBox="1"/>
          <p:nvPr/>
        </p:nvSpPr>
        <p:spPr>
          <a:xfrm>
            <a:off x="468152" y="2049200"/>
            <a:ext cx="18384017" cy="7757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cs-CZ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Dezinfekce </a:t>
            </a:r>
            <a:r>
              <a:rPr lang="cs-CZ" sz="3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Petriho</a:t>
            </a: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misek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vařit v hrnci s vodou 10 minut, vytahovat je pinzetou vyvařenou ve vodě nebo </a:t>
            </a:r>
            <a:b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ožehnutou nad kahanem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Příprava živné půdy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hrnci zahřát 250 ml vývaru (ten vařit v destilované vodě), přidat 2 čajové </a:t>
            </a:r>
            <a:b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lžičky cukru, špetku soli a 2 sáčky práškové želatiny/agaru. Přivést k varu, </a:t>
            </a:r>
            <a:b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vařit 1 minutu.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Směs živné půdy 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nalévat do vydesinfikovaných P. misek – </a:t>
            </a: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vrstva cca 3 až 5 mm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Nechat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3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ztuhnout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buď zavřenou P. misku nebo pootevřenou v blízkosti </a:t>
            </a:r>
            <a:b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zapálených kahanů. Po úplném ztuhnutí misky obrátit dnem vzhůru.</a:t>
            </a:r>
            <a:endParaRPr lang="cs-CZ" sz="36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228600" indent="-228600">
              <a:defRPr/>
            </a:pP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17C78AE-03E5-4294-AF70-BB8F3C370F24}"/>
              </a:ext>
            </a:extLst>
          </p:cNvPr>
          <p:cNvCxnSpPr>
            <a:cxnSpLocks/>
          </p:cNvCxnSpPr>
          <p:nvPr/>
        </p:nvCxnSpPr>
        <p:spPr>
          <a:xfrm>
            <a:off x="468152" y="1746300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092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F3A06-1442-4A79-9418-E76D51DA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Stěry z prostředí a z těla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626E203-C2BA-4359-BA9E-54B0F1B302C2}"/>
              </a:ext>
            </a:extLst>
          </p:cNvPr>
          <p:cNvSpPr txBox="1"/>
          <p:nvPr/>
        </p:nvSpPr>
        <p:spPr>
          <a:xfrm>
            <a:off x="1368252" y="2223384"/>
            <a:ext cx="16835561" cy="5509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Skleněnou vydezinfikovat (lihem) nebo vatovou tyčinku setřít plochu předmětu (mobil, víko odpadkového koše, klika ...)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Potřít médium v </a:t>
            </a:r>
            <a:r>
              <a:rPr lang="cs-CZ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Petriho</a:t>
            </a: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misce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Otisknout špinavý prst do P. misky </a:t>
            </a:r>
            <a:r>
              <a:rPr lang="cs-CZ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na jinou P. misku vydezinfikovaný prst.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Necháme při pokojové teplotě 1 týden. </a:t>
            </a:r>
          </a:p>
          <a:p>
            <a:pPr marL="571500" indent="-5715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cs-CZ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DŮLEŽITÉ:</a:t>
            </a:r>
            <a:endParaRPr lang="cs-CZ" sz="3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3AAE9995-6C09-422C-956C-DC16FB0E4E6A}"/>
              </a:ext>
            </a:extLst>
          </p:cNvPr>
          <p:cNvCxnSpPr>
            <a:cxnSpLocks/>
          </p:cNvCxnSpPr>
          <p:nvPr/>
        </p:nvCxnSpPr>
        <p:spPr>
          <a:xfrm>
            <a:off x="468152" y="1962324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34777A4F-4A47-481C-B7C4-96943E394DC5}"/>
              </a:ext>
            </a:extLst>
          </p:cNvPr>
          <p:cNvSpPr txBox="1"/>
          <p:nvPr/>
        </p:nvSpPr>
        <p:spPr>
          <a:xfrm>
            <a:off x="1743408" y="7746015"/>
            <a:ext cx="16316390" cy="1777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s-CZ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Pracujeme na stole vydesinfikovaném technickým lihem, misky otevíráme jen krátce, aby se neinfikovaly ze vzduchu!!</a:t>
            </a:r>
            <a:br>
              <a:rPr lang="cs-CZ" sz="36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70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ovéPole 8">
            <a:extLst>
              <a:ext uri="{FF2B5EF4-FFF2-40B4-BE49-F238E27FC236}">
                <a16:creationId xmlns:a16="http://schemas.microsoft.com/office/drawing/2014/main" id="{FC113243-95AC-46DA-A8DA-EBB16646B955}"/>
              </a:ext>
            </a:extLst>
          </p:cNvPr>
          <p:cNvSpPr txBox="1"/>
          <p:nvPr/>
        </p:nvSpPr>
        <p:spPr>
          <a:xfrm>
            <a:off x="777877" y="1818308"/>
            <a:ext cx="17281920" cy="90947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uplynutí doby kultivace (týden) pozorujeme a vyhodnocujeme narostlé kolonie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 hodnotíme?</a:t>
            </a:r>
          </a:p>
          <a:p>
            <a:pPr algn="l"/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-  velikost</a:t>
            </a:r>
          </a:p>
          <a:p>
            <a:pPr marL="3048000" indent="-806450" algn="l"/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počet kolonií,</a:t>
            </a:r>
          </a:p>
          <a:p>
            <a:pPr marL="2241550" algn="l"/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tvar</a:t>
            </a:r>
          </a:p>
          <a:p>
            <a:pPr marL="2698750" indent="-457200" algn="l">
              <a:buFontTx/>
              <a:buChar char="-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 </a:t>
            </a:r>
          </a:p>
          <a:p>
            <a:pPr marL="2698750" indent="-457200" algn="l">
              <a:buFontTx/>
              <a:buChar char="-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povrch </a:t>
            </a:r>
          </a:p>
          <a:p>
            <a:pPr marL="2698750" indent="-457200" algn="l">
              <a:buFontTx/>
              <a:buChar char="-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transparence (průhledná, průsvitná, neprůsvitná), </a:t>
            </a:r>
          </a:p>
          <a:p>
            <a:pPr marL="2698750" indent="-457200" algn="l">
              <a:buFontTx/>
              <a:buChar char="-"/>
            </a:pPr>
            <a:r>
              <a:rPr lang="cs-CZ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barva (bezbarvá, pigmentace), …</a:t>
            </a:r>
          </a:p>
          <a:p>
            <a:pPr marL="179388" indent="-179388" algn="l"/>
            <a:r>
              <a:rPr lang="cs-CZ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Atlas mikroorganismů: </a:t>
            </a:r>
            <a:r>
              <a:rPr lang="cs-CZ" sz="36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https://old.vscht.cz/main/soucasti/fakulty/fpbt/ostatni/miniatlas/obsah.htm</a:t>
            </a:r>
            <a:endParaRPr lang="cs-CZ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cs-CZ" sz="40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světlé</a:t>
            </a:r>
            <a:r>
              <a:rPr lang="cs-CZ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bakterie, </a:t>
            </a:r>
            <a:r>
              <a:rPr lang="cs-CZ" sz="3600" b="1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tmavé nebo barevné </a:t>
            </a:r>
            <a:r>
              <a:rPr lang="cs-CZ" sz="36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plísně</a:t>
            </a:r>
          </a:p>
          <a:p>
            <a:pPr algn="l"/>
            <a:endParaRPr lang="cs-CZ" b="0" i="0" dirty="0">
              <a:solidFill>
                <a:srgbClr val="333333"/>
              </a:solidFill>
              <a:effectLst/>
              <a:latin typeface="Verdana" panose="020B0604030504040204" pitchFamily="34" charset="0"/>
            </a:endParaRPr>
          </a:p>
        </p:txBody>
      </p:sp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E07352DB-096A-478C-A759-2D6F283CA419}"/>
              </a:ext>
            </a:extLst>
          </p:cNvPr>
          <p:cNvCxnSpPr>
            <a:cxnSpLocks/>
          </p:cNvCxnSpPr>
          <p:nvPr/>
        </p:nvCxnSpPr>
        <p:spPr>
          <a:xfrm>
            <a:off x="381833" y="1674292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Nadpis 1">
            <a:extLst>
              <a:ext uri="{FF2B5EF4-FFF2-40B4-BE49-F238E27FC236}">
                <a16:creationId xmlns:a16="http://schemas.microsoft.com/office/drawing/2014/main" id="{70CF086C-5F45-4114-BD1E-E597A07A2050}"/>
              </a:ext>
            </a:extLst>
          </p:cNvPr>
          <p:cNvSpPr txBox="1">
            <a:spLocks/>
          </p:cNvSpPr>
          <p:nvPr/>
        </p:nvSpPr>
        <p:spPr>
          <a:xfrm>
            <a:off x="950515" y="668494"/>
            <a:ext cx="17109282" cy="17822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474597" rtl="0" eaLnBrk="1" latinLnBrk="0" hangingPunct="1">
              <a:spcBef>
                <a:spcPct val="0"/>
              </a:spcBef>
              <a:buNone/>
              <a:defRPr sz="7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Pozorování a vyhodnocení kolonií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Přímá spojnice 3">
            <a:extLst>
              <a:ext uri="{FF2B5EF4-FFF2-40B4-BE49-F238E27FC236}">
                <a16:creationId xmlns:a16="http://schemas.microsoft.com/office/drawing/2014/main" id="{01E779EF-6698-4BC4-A5BB-B8EB7845F851}"/>
              </a:ext>
            </a:extLst>
          </p:cNvPr>
          <p:cNvCxnSpPr>
            <a:cxnSpLocks/>
          </p:cNvCxnSpPr>
          <p:nvPr/>
        </p:nvCxnSpPr>
        <p:spPr>
          <a:xfrm>
            <a:off x="468152" y="1890316"/>
            <a:ext cx="1807400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obrazek">
            <a:extLst>
              <a:ext uri="{FF2B5EF4-FFF2-40B4-BE49-F238E27FC236}">
                <a16:creationId xmlns:a16="http://schemas.microsoft.com/office/drawing/2014/main" id="{2815FD5B-9950-4C5C-809A-DE180DB7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596" y="2565758"/>
            <a:ext cx="16519120" cy="575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A6AFE8E1-B1F0-43C3-BB6B-C13553770AA5}"/>
              </a:ext>
            </a:extLst>
          </p:cNvPr>
          <p:cNvSpPr txBox="1"/>
          <p:nvPr/>
        </p:nvSpPr>
        <p:spPr>
          <a:xfrm>
            <a:off x="983559" y="8880622"/>
            <a:ext cx="17317924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cs-CZ" sz="2800" b="0" i="0" dirty="0">
                <a:solidFill>
                  <a:srgbClr val="333333"/>
                </a:solidFill>
                <a:effectLst/>
                <a:latin typeface="Verdana" panose="020B0604030504040204" pitchFamily="34" charset="0"/>
              </a:rPr>
              <a:t>Stěr či otisk mikroflóry: z paty (A), prstů na noze (B), prstů na ruce před umytím (C), prstů na ruce po umytí (D), rtů (E), podpaží (F), rtů a nosu (G), ucha (H), úst (I) a mobilu (K)</a:t>
            </a:r>
            <a:endParaRPr lang="cs-CZ" sz="2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B4961A4-7939-4EC9-9408-F3267233A39C}"/>
              </a:ext>
            </a:extLst>
          </p:cNvPr>
          <p:cNvSpPr txBox="1"/>
          <p:nvPr/>
        </p:nvSpPr>
        <p:spPr>
          <a:xfrm>
            <a:off x="992983" y="443766"/>
            <a:ext cx="1685267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cs-CZ" sz="4400" b="1" i="0" dirty="0">
                <a:solidFill>
                  <a:schemeClr val="accent1">
                    <a:lumMod val="75000"/>
                  </a:schemeClr>
                </a:solidFill>
                <a:effectLst/>
                <a:latin typeface="Verdana" panose="020B0604030504040204" pitchFamily="34" charset="0"/>
              </a:rPr>
              <a:t>Které části těla vykazovaly největší druhovou diverzitu mikroorganismů?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5585572-167C-4618-ABF8-CA1E06F67806}"/>
              </a:ext>
            </a:extLst>
          </p:cNvPr>
          <p:cNvSpPr txBox="1"/>
          <p:nvPr/>
        </p:nvSpPr>
        <p:spPr>
          <a:xfrm>
            <a:off x="14041660" y="9949552"/>
            <a:ext cx="475803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(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Kopecká a Knotková, 2017)</a:t>
            </a:r>
          </a:p>
        </p:txBody>
      </p:sp>
    </p:spTree>
    <p:extLst>
      <p:ext uri="{BB962C8B-B14F-4D97-AF65-F5344CB8AC3E}">
        <p14:creationId xmlns:p14="http://schemas.microsoft.com/office/powerpoint/2010/main" val="33048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CE65493-BE97-4C44-8554-01D5BB503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2508" y="504446"/>
            <a:ext cx="12218765" cy="1015312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7BA202A-4979-48AC-BEF5-18477D16618E}"/>
              </a:ext>
            </a:extLst>
          </p:cNvPr>
          <p:cNvSpPr txBox="1"/>
          <p:nvPr/>
        </p:nvSpPr>
        <p:spPr>
          <a:xfrm>
            <a:off x="15121780" y="9888872"/>
            <a:ext cx="3456384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200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Rosypal</a:t>
            </a:r>
            <a:r>
              <a:rPr lang="cs-CZ" sz="32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1981)</a:t>
            </a:r>
            <a:endParaRPr lang="cs-CZ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8511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lastní 2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11348</TotalTime>
  <Words>900</Words>
  <Application>Microsoft Office PowerPoint</Application>
  <PresentationFormat>Vlastní</PresentationFormat>
  <Paragraphs>90</Paragraphs>
  <Slides>14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Times New Roman</vt:lpstr>
      <vt:lpstr>Verdana</vt:lpstr>
      <vt:lpstr>Motiv sady Office</vt:lpstr>
      <vt:lpstr> FC6803 Biosféra</vt:lpstr>
      <vt:lpstr>Kultivace</vt:lpstr>
      <vt:lpstr>Bakterie – jak vidět neviditelné?</vt:lpstr>
      <vt:lpstr>Návod na kultivaci bakterií z jednoduchých pomůcek  </vt:lpstr>
      <vt:lpstr>Postup</vt:lpstr>
      <vt:lpstr>Stěry z prostředí a z těla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Použité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VÝUKOVÁ SBÍRKA TRAV</dc:title>
  <dc:creator>Adéla</dc:creator>
  <cp:lastModifiedBy>Adéla Matoušková</cp:lastModifiedBy>
  <cp:revision>624</cp:revision>
  <dcterms:created xsi:type="dcterms:W3CDTF">2016-10-28T11:23:35Z</dcterms:created>
  <dcterms:modified xsi:type="dcterms:W3CDTF">2020-10-27T18:47:47Z</dcterms:modified>
</cp:coreProperties>
</file>