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80" r:id="rId4"/>
    <p:sldId id="258" r:id="rId5"/>
    <p:sldId id="259" r:id="rId6"/>
    <p:sldId id="260" r:id="rId7"/>
    <p:sldId id="262" r:id="rId8"/>
    <p:sldId id="281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zaměstnanosti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 nezaměstnanosti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7930" y="1351343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Nárok na podporu v nezaměstnanosti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Vykonával zaměstnáním nebo jinou výdělečnou činností dobu důchodového pojištění v délce alespoň 12 měsíců v průběhu posledních 2 let před zařazením do evidence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požádal krajskou pobočku Úřadu práce, u které je veden v evidenci uchazečů o zaměstnání a o poskytnutí podpory v nezaměstnanosti 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ke dni, k němuž má být podpora v nezaměstnanosti přiznána, není poživatelem starobního důchodu.</a:t>
            </a: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Nárok na podporu v nezaměstnanosti nemá uchazeč o zaměstnání </a:t>
            </a:r>
          </a:p>
          <a:p>
            <a:pPr marL="342900" indent="-342900">
              <a:buAutoNum type="alphaLcParenR"/>
            </a:pPr>
            <a:r>
              <a:rPr lang="cs-CZ" dirty="0" smtClean="0"/>
              <a:t>Nárok na </a:t>
            </a:r>
            <a:r>
              <a:rPr lang="cs-CZ" dirty="0" err="1" smtClean="0"/>
              <a:t>výsluhový</a:t>
            </a:r>
            <a:r>
              <a:rPr lang="cs-CZ" dirty="0" smtClean="0"/>
              <a:t> příspěvek vyšší než podpora v nezaměstnanosti </a:t>
            </a:r>
          </a:p>
          <a:p>
            <a:pPr marL="342900" indent="-342900">
              <a:buAutoNum type="alphaLcParenR"/>
            </a:pPr>
            <a:r>
              <a:rPr lang="cs-CZ" dirty="0" smtClean="0"/>
              <a:t>V době 6 měsíců před zařazením s ním byl ukončen pracovní poměr z důvodu porušení pracovních povinností zvlášť hrubým způsobem</a:t>
            </a:r>
          </a:p>
          <a:p>
            <a:pPr marL="342900" indent="-342900">
              <a:buAutoNum type="alphaLcParenR"/>
            </a:pPr>
            <a:r>
              <a:rPr lang="cs-CZ" dirty="0" smtClean="0"/>
              <a:t> V době 6 měsíců před zařazením opakovaně bezdůvodně ukončil pracovní poměr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Výše podpory v nezaměstnanosti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9074" y="1287379"/>
            <a:ext cx="11064126" cy="454462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se stanoví procentní sazbou z průměrného měsíčního čistého výdělku u posledního zaměstnání </a:t>
            </a:r>
          </a:p>
          <a:p>
            <a:pPr lvl="1"/>
            <a:r>
              <a:rPr lang="cs-CZ" dirty="0" smtClean="0"/>
              <a:t>první 2 měsíce 65 %, </a:t>
            </a:r>
          </a:p>
          <a:p>
            <a:pPr lvl="1"/>
            <a:r>
              <a:rPr lang="cs-CZ" dirty="0" smtClean="0"/>
              <a:t>další 2 měsíce podpůrčí doby 50 % </a:t>
            </a:r>
          </a:p>
          <a:p>
            <a:pPr lvl="1"/>
            <a:r>
              <a:rPr lang="cs-CZ" dirty="0" smtClean="0"/>
              <a:t>a po zbývající podpůrčí dobu 45 % </a:t>
            </a:r>
          </a:p>
          <a:p>
            <a:r>
              <a:rPr lang="cs-CZ" dirty="0" smtClean="0"/>
              <a:t>V případě, že uchazeč o </a:t>
            </a:r>
            <a:r>
              <a:rPr lang="cs-CZ" dirty="0" err="1" smtClean="0"/>
              <a:t>zam</a:t>
            </a:r>
            <a:r>
              <a:rPr lang="cs-CZ" dirty="0" smtClean="0"/>
              <a:t>-ní před zařazením do evidence uchazečů o </a:t>
            </a:r>
            <a:r>
              <a:rPr lang="cs-CZ" dirty="0" err="1" smtClean="0"/>
              <a:t>zam</a:t>
            </a:r>
            <a:r>
              <a:rPr lang="cs-CZ" dirty="0" smtClean="0"/>
              <a:t>-ní bez vážného důvodu ukončil poslední </a:t>
            </a:r>
            <a:r>
              <a:rPr lang="cs-CZ" dirty="0" err="1" smtClean="0"/>
              <a:t>zam</a:t>
            </a:r>
            <a:r>
              <a:rPr lang="cs-CZ" dirty="0" smtClean="0"/>
              <a:t>-ní sám nebo dohodou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, činí procentní sazba podpory v </a:t>
            </a:r>
            <a:r>
              <a:rPr lang="cs-CZ" dirty="0" err="1" smtClean="0"/>
              <a:t>nez</a:t>
            </a:r>
            <a:r>
              <a:rPr lang="cs-CZ" dirty="0" smtClean="0"/>
              <a:t>-</a:t>
            </a:r>
            <a:r>
              <a:rPr lang="cs-CZ" dirty="0" err="1" smtClean="0"/>
              <a:t>sti</a:t>
            </a:r>
            <a:r>
              <a:rPr lang="cs-CZ" dirty="0" smtClean="0"/>
              <a:t> 45 % průměrného měsíčního čistého výdělku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Podpůrčí doba </a:t>
            </a:r>
          </a:p>
          <a:p>
            <a:r>
              <a:rPr lang="cs-CZ" dirty="0" smtClean="0"/>
              <a:t>do 50 let věku 5 měsíců,</a:t>
            </a:r>
          </a:p>
          <a:p>
            <a:r>
              <a:rPr lang="cs-CZ" dirty="0" smtClean="0"/>
              <a:t>nad 50 do 55 let věku 8 měsíců,</a:t>
            </a:r>
          </a:p>
          <a:p>
            <a:r>
              <a:rPr lang="cs-CZ" dirty="0" smtClean="0"/>
              <a:t>nad 55 let věku 11 měsíců.</a:t>
            </a:r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048000" y="264417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politika zaměstnanosti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opatření směřujících k zajištění maximálně možné úrovně zaměstnanosti</a:t>
            </a:r>
          </a:p>
          <a:p>
            <a:r>
              <a:rPr lang="cs-CZ" dirty="0" smtClean="0"/>
              <a:t> Zabezpečuje MPSV, Úřad práce </a:t>
            </a:r>
          </a:p>
          <a:p>
            <a:r>
              <a:rPr lang="cs-CZ" dirty="0" smtClean="0"/>
              <a:t> Financována ze státního rozpočtu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aktivní politiky zaměstnanosti 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6" y="1282929"/>
            <a:ext cx="10753200" cy="4139998"/>
          </a:xfrm>
        </p:spPr>
        <p:txBody>
          <a:bodyPr/>
          <a:lstStyle/>
          <a:p>
            <a:r>
              <a:rPr lang="cs-CZ" dirty="0" smtClean="0"/>
              <a:t>Rekvalifikace</a:t>
            </a:r>
          </a:p>
          <a:p>
            <a:r>
              <a:rPr lang="cs-CZ" dirty="0" smtClean="0"/>
              <a:t>Investiční pobídky </a:t>
            </a:r>
          </a:p>
          <a:p>
            <a:r>
              <a:rPr lang="cs-CZ" dirty="0" smtClean="0"/>
              <a:t>Veřejně prospěšná práce </a:t>
            </a:r>
          </a:p>
          <a:p>
            <a:r>
              <a:rPr lang="cs-CZ" dirty="0" smtClean="0"/>
              <a:t>Společensky účelná pracovní místa </a:t>
            </a:r>
          </a:p>
          <a:p>
            <a:r>
              <a:rPr lang="cs-CZ" dirty="0" smtClean="0"/>
              <a:t>Překlenovací příspěvek </a:t>
            </a:r>
          </a:p>
          <a:p>
            <a:r>
              <a:rPr lang="cs-CZ" dirty="0" smtClean="0"/>
              <a:t>Příspěvek na zapracování </a:t>
            </a:r>
          </a:p>
          <a:p>
            <a:r>
              <a:rPr lang="cs-CZ" dirty="0" smtClean="0"/>
              <a:t>Příspěvek při přechodu na nový podnikatelský program </a:t>
            </a:r>
          </a:p>
          <a:p>
            <a:r>
              <a:rPr lang="cs-CZ" dirty="0" smtClean="0"/>
              <a:t>Cílené programy na řešení nezaměstnanosti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Rekvalifikace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 získání nové kvalifikace nebo rozšíření stávající kvalifikace uchazeče o zaměstnání nebo zájemce o zaměstnání</a:t>
            </a:r>
          </a:p>
          <a:p>
            <a:pPr>
              <a:buFontTx/>
              <a:buChar char="-"/>
            </a:pPr>
            <a:r>
              <a:rPr lang="cs-CZ" dirty="0" smtClean="0"/>
              <a:t>za rekvalifikaci se nepovažuje řádné studium na středních a vysokých školách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75621" y="0"/>
            <a:ext cx="10753200" cy="5139850"/>
          </a:xfrm>
        </p:spPr>
        <p:txBody>
          <a:bodyPr/>
          <a:lstStyle/>
          <a:p>
            <a:r>
              <a:rPr lang="cs-CZ" sz="2400" dirty="0" smtClean="0"/>
              <a:t>Rekvalifikace se uskutečňuje na základě dohody mezi úřadem práce a uchazečem o zaměstnání nebo zájemcem o zaměstnání, vyžaduje-li to jejich uplatnění na trhu práce. Za účastníka rekvalifikace hradí ÚP náklady na rekvalifikaci a může mu poskytnout příspěvek na úhradu prokázaných nutných nákladů spojených s rekvalifikací (stravné, jízdné, nocležné, pojištění). </a:t>
            </a:r>
          </a:p>
          <a:p>
            <a:r>
              <a:rPr lang="cs-CZ" sz="2400" dirty="0" smtClean="0"/>
              <a:t>Rekvalifikace může být na základě dohody s ÚP prováděna i u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v zájmu dalšího pracovního uplatnění jeho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</a:t>
            </a:r>
            <a:r>
              <a:rPr lang="cs-CZ" sz="2400" dirty="0" smtClean="0"/>
              <a:t>.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teli</a:t>
            </a:r>
            <a:r>
              <a:rPr lang="cs-CZ" sz="2400" dirty="0" smtClean="0"/>
              <a:t>, který provádí rekvalifikaci svých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</a:t>
            </a:r>
            <a:r>
              <a:rPr lang="cs-CZ" sz="2400" dirty="0" smtClean="0"/>
              <a:t>, nebo rekvalifikačnímu zařízení, které pro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tuto činnost zajišťuje, mohou být plně nebo částečně hrazeny náklady na rekvalifikaci zaměstnanců.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Zvolená rekvalifikace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uchazeč o </a:t>
            </a:r>
            <a:r>
              <a:rPr lang="cs-CZ" dirty="0" err="1" smtClean="0"/>
              <a:t>zam</a:t>
            </a:r>
            <a:r>
              <a:rPr lang="cs-CZ" dirty="0" smtClean="0"/>
              <a:t>-ní či zájemce o </a:t>
            </a:r>
            <a:r>
              <a:rPr lang="cs-CZ" dirty="0" err="1" smtClean="0"/>
              <a:t>zam</a:t>
            </a:r>
            <a:r>
              <a:rPr lang="cs-CZ" dirty="0" smtClean="0"/>
              <a:t>-ní může vybrat a následně zabezpečit rekvalifikaci sám a následně mu ji může UP za stanovených podmínek uhradit</a:t>
            </a:r>
          </a:p>
          <a:p>
            <a:r>
              <a:rPr lang="cs-CZ" dirty="0" smtClean="0"/>
              <a:t>Za tímto účelem si uchazeč o </a:t>
            </a:r>
            <a:r>
              <a:rPr lang="cs-CZ" dirty="0" err="1" smtClean="0"/>
              <a:t>zam</a:t>
            </a:r>
            <a:r>
              <a:rPr lang="cs-CZ" dirty="0" smtClean="0"/>
              <a:t>-ní či zájemce o </a:t>
            </a:r>
            <a:r>
              <a:rPr lang="cs-CZ" dirty="0" err="1" smtClean="0"/>
              <a:t>zam</a:t>
            </a:r>
            <a:r>
              <a:rPr lang="cs-CZ" dirty="0" smtClean="0"/>
              <a:t>-ní vybírá:</a:t>
            </a:r>
          </a:p>
          <a:p>
            <a:pPr lvl="1"/>
            <a:r>
              <a:rPr lang="cs-CZ" dirty="0" smtClean="0"/>
              <a:t>druh pracovní činnosti, na kterou se chce rekvalifikovat,</a:t>
            </a:r>
          </a:p>
          <a:p>
            <a:pPr lvl="1"/>
            <a:r>
              <a:rPr lang="cs-CZ" dirty="0" smtClean="0"/>
              <a:t>rekvalifikační zařízení, které má rekvalifikaci provést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47811" y="367298"/>
            <a:ext cx="10753200" cy="5139850"/>
          </a:xfrm>
        </p:spPr>
        <p:txBody>
          <a:bodyPr/>
          <a:lstStyle/>
          <a:p>
            <a:r>
              <a:rPr lang="cs-CZ" dirty="0" smtClean="0"/>
              <a:t>Maximální částka poskytovaná UP zájemci o zvolenou rekvalifikaci činí 50 000 Kč</a:t>
            </a:r>
          </a:p>
          <a:p>
            <a:r>
              <a:rPr lang="cs-CZ" dirty="0" smtClean="0"/>
              <a:t>V případě, že uchazeč o </a:t>
            </a:r>
            <a:r>
              <a:rPr lang="cs-CZ" dirty="0" err="1" smtClean="0"/>
              <a:t>zam</a:t>
            </a:r>
            <a:r>
              <a:rPr lang="cs-CZ" dirty="0" smtClean="0"/>
              <a:t>-ní odmítne bez vážného důvodu nastoupit do </a:t>
            </a:r>
            <a:r>
              <a:rPr lang="cs-CZ" dirty="0" err="1" smtClean="0"/>
              <a:t>zam</a:t>
            </a:r>
            <a:r>
              <a:rPr lang="cs-CZ" dirty="0" smtClean="0"/>
              <a:t>-ní odpovídajícího nově získané rekvalifikaci, je povinen náklady rekvalifikace uhradit. </a:t>
            </a:r>
          </a:p>
          <a:p>
            <a:r>
              <a:rPr lang="cs-CZ" dirty="0" smtClean="0"/>
              <a:t>UP hradí pouze náklady rekvalifikace po dobu, po kterou je zájemce o zvolenou rekvalifikaci veden v evidenci UP. </a:t>
            </a:r>
          </a:p>
          <a:p>
            <a:r>
              <a:rPr lang="cs-CZ" dirty="0" smtClean="0"/>
              <a:t>UP hradí cenu rekvalifikace přímo rekvalifikačnímu zařízení po předložení dokladu o úspěšném absolvování kurzu.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4832" y="214673"/>
            <a:ext cx="10753200" cy="451576"/>
          </a:xfrm>
        </p:spPr>
        <p:txBody>
          <a:bodyPr/>
          <a:lstStyle/>
          <a:p>
            <a:r>
              <a:rPr lang="cs-CZ" dirty="0" smtClean="0"/>
              <a:t>Právo na zaměstnání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4695" y="815789"/>
            <a:ext cx="11927305" cy="4496495"/>
          </a:xfrm>
        </p:spPr>
        <p:txBody>
          <a:bodyPr/>
          <a:lstStyle/>
          <a:p>
            <a:pPr>
              <a:buNone/>
            </a:pPr>
            <a:r>
              <a:rPr lang="cs-CZ" sz="3200" dirty="0" smtClean="0"/>
              <a:t>= právo občanů, kteří chtějí a mohou pracovat a o práci se skutečně ucházejí</a:t>
            </a:r>
          </a:p>
          <a:p>
            <a:r>
              <a:rPr lang="cs-CZ" sz="3200" dirty="0" smtClean="0"/>
              <a:t>Právo je přiznáno všem státním občanům ČR</a:t>
            </a:r>
          </a:p>
          <a:p>
            <a:r>
              <a:rPr lang="cs-CZ" sz="3200" dirty="0" smtClean="0"/>
              <a:t>Občan má právo na:	</a:t>
            </a:r>
          </a:p>
          <a:p>
            <a:pPr lvl="1"/>
            <a:r>
              <a:rPr lang="cs-CZ" sz="2400" dirty="0" smtClean="0"/>
              <a:t>Svobodnou volbu zaměstnání a jeho výkon na celém území ČR i v zahraničí</a:t>
            </a:r>
          </a:p>
          <a:p>
            <a:pPr lvl="1"/>
            <a:r>
              <a:rPr lang="cs-CZ" sz="2400" dirty="0" smtClean="0"/>
              <a:t>Zabezpečení vhodného </a:t>
            </a:r>
            <a:r>
              <a:rPr lang="cs-CZ" sz="2400" dirty="0" err="1" smtClean="0"/>
              <a:t>zaměsnátní</a:t>
            </a:r>
            <a:endParaRPr lang="cs-CZ" sz="2400" dirty="0" smtClean="0"/>
          </a:p>
          <a:p>
            <a:r>
              <a:rPr lang="cs-CZ" sz="3200" dirty="0" smtClean="0"/>
              <a:t>předpis: </a:t>
            </a:r>
          </a:p>
          <a:p>
            <a:pPr lvl="1"/>
            <a:r>
              <a:rPr lang="it-IT" sz="2400" b="1" dirty="0" smtClean="0"/>
              <a:t>Zákon č. 435/2004 Sb.</a:t>
            </a:r>
            <a:r>
              <a:rPr lang="cs-CZ" sz="2400" b="1" dirty="0" smtClean="0"/>
              <a:t>, </a:t>
            </a:r>
            <a:r>
              <a:rPr lang="it-IT" sz="2400" b="1" dirty="0" smtClean="0"/>
              <a:t>Zákon o zaměstnanosti</a:t>
            </a:r>
            <a:endParaRPr lang="cs-CZ" sz="2400" b="1" dirty="0" smtClean="0"/>
          </a:p>
          <a:p>
            <a:endParaRPr lang="it-IT" sz="3200" b="1" dirty="0" smtClean="0"/>
          </a:p>
          <a:p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Veřejně prospěšné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1319023"/>
            <a:ext cx="10753200" cy="4139998"/>
          </a:xfrm>
        </p:spPr>
        <p:txBody>
          <a:bodyPr/>
          <a:lstStyle/>
          <a:p>
            <a:r>
              <a:rPr lang="cs-CZ" sz="2400" dirty="0" smtClean="0"/>
              <a:t>Veřejně prospěšné práce jsou časově omezené pracovní příležitosti vytvořené především pro obtížně </a:t>
            </a:r>
            <a:r>
              <a:rPr lang="cs-CZ" sz="2400" dirty="0" err="1" smtClean="0"/>
              <a:t>umístitelné</a:t>
            </a:r>
            <a:r>
              <a:rPr lang="cs-CZ" sz="2400" dirty="0" smtClean="0"/>
              <a:t> a dlouhodobě nezaměstnané uchazeče o </a:t>
            </a:r>
            <a:r>
              <a:rPr lang="cs-CZ" sz="2400" dirty="0" err="1" smtClean="0"/>
              <a:t>zam</a:t>
            </a:r>
            <a:r>
              <a:rPr lang="cs-CZ" sz="2400" dirty="0" smtClean="0"/>
              <a:t>-ní evidované ÚP.</a:t>
            </a:r>
          </a:p>
          <a:p>
            <a:r>
              <a:rPr lang="cs-CZ" sz="2400" dirty="0" smtClean="0"/>
              <a:t>Tato místa vytváří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 na základě písemné dohody s ÚP ke krátkodobému pracovnímu umístění uchazeče o </a:t>
            </a:r>
            <a:r>
              <a:rPr lang="cs-CZ" sz="2400" dirty="0" err="1" smtClean="0"/>
              <a:t>zam</a:t>
            </a:r>
            <a:r>
              <a:rPr lang="cs-CZ" sz="2400" dirty="0" smtClean="0"/>
              <a:t>-ní, nejdéle však na dobu 12 měsíců</a:t>
            </a:r>
          </a:p>
          <a:p>
            <a:r>
              <a:rPr lang="cs-CZ" sz="2400" dirty="0" smtClean="0"/>
              <a:t>Finanční příspěvek na úhradu mzdových nákladů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může být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teli</a:t>
            </a:r>
            <a:r>
              <a:rPr lang="cs-CZ" sz="2400" dirty="0" smtClean="0"/>
              <a:t> poskytován až do výše skutečných mzdových nákladů, včetně sociálního a zdravotního pojištění.</a:t>
            </a:r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Společensky účelná pracovní místa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94960"/>
            <a:ext cx="10753200" cy="4139998"/>
          </a:xfrm>
        </p:spPr>
        <p:txBody>
          <a:bodyPr/>
          <a:lstStyle/>
          <a:p>
            <a:r>
              <a:rPr lang="cs-CZ" dirty="0" smtClean="0"/>
              <a:t>pracovní místa, která </a:t>
            </a:r>
            <a:r>
              <a:rPr lang="cs-CZ" dirty="0" err="1" smtClean="0"/>
              <a:t>zam</a:t>
            </a:r>
            <a:r>
              <a:rPr lang="cs-CZ" dirty="0" smtClean="0"/>
              <a:t>-tel zřizuje nebo vyhrazuje na základě dohody s ÚP a obsazuje je uchazeči o </a:t>
            </a:r>
            <a:r>
              <a:rPr lang="cs-CZ" dirty="0" err="1" smtClean="0"/>
              <a:t>zam</a:t>
            </a:r>
            <a:r>
              <a:rPr lang="cs-CZ" dirty="0" smtClean="0"/>
              <a:t>-ní, kterým nelze zajistit pracovní uplatnění jiným způsobem. </a:t>
            </a:r>
          </a:p>
          <a:p>
            <a:r>
              <a:rPr lang="cs-CZ" dirty="0" smtClean="0"/>
              <a:t>Společensky účelným pracovním místem je i pracovní místo, které zřídil po dohodě s ÚP uchazeč o </a:t>
            </a:r>
            <a:r>
              <a:rPr lang="cs-CZ" dirty="0" err="1" smtClean="0"/>
              <a:t>zam</a:t>
            </a:r>
            <a:r>
              <a:rPr lang="cs-CZ" dirty="0" smtClean="0"/>
              <a:t>-ní za účelem výkonu samostatné výdělečné činnosti. </a:t>
            </a:r>
          </a:p>
          <a:p>
            <a:r>
              <a:rPr lang="cs-CZ" dirty="0" smtClean="0"/>
              <a:t>Na společensky účelná pracovní místa může ÚP poskytnout příspěvek.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Příspěvek na zapracování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Příspěvek může ÚP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 na základě dohody, pokud </a:t>
            </a:r>
            <a:r>
              <a:rPr lang="cs-CZ" dirty="0" err="1" smtClean="0"/>
              <a:t>zam</a:t>
            </a:r>
            <a:r>
              <a:rPr lang="cs-CZ" dirty="0" smtClean="0"/>
              <a:t>-tel přijímá do pracovního poměru uchazeče o </a:t>
            </a:r>
            <a:r>
              <a:rPr lang="cs-CZ" dirty="0" err="1" smtClean="0"/>
              <a:t>zam</a:t>
            </a:r>
            <a:r>
              <a:rPr lang="cs-CZ" dirty="0" smtClean="0"/>
              <a:t>-ní, kterému je při zprostředkování </a:t>
            </a:r>
            <a:r>
              <a:rPr lang="cs-CZ" dirty="0" err="1" smtClean="0"/>
              <a:t>zam</a:t>
            </a:r>
            <a:r>
              <a:rPr lang="cs-CZ" dirty="0" smtClean="0"/>
              <a:t>-ní věnována zvýšená péče. </a:t>
            </a:r>
          </a:p>
          <a:p>
            <a:r>
              <a:rPr lang="cs-CZ" dirty="0" smtClean="0"/>
              <a:t>Maximální doba poskytování příspěvku je 3 měsíce a může činit měsíčně nejvýše polovinu minimální mzdy 1 FO, která se zapracovává.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Příspěvek při přechodu na nový podnikatelský program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4063" y="1956697"/>
            <a:ext cx="10753200" cy="4139998"/>
          </a:xfrm>
        </p:spPr>
        <p:txBody>
          <a:bodyPr/>
          <a:lstStyle/>
          <a:p>
            <a:r>
              <a:rPr lang="cs-CZ" sz="2400" dirty="0" smtClean="0"/>
              <a:t>Příspěvek je určen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teli</a:t>
            </a:r>
            <a:r>
              <a:rPr lang="cs-CZ" sz="2400" dirty="0" smtClean="0"/>
              <a:t>, který přechází na nový výrobní program (nové technologie, změna předmětu podnikání) a nemůže pro své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zabezpečit práci v rozsahu stanovené týdenní pracovní doby.</a:t>
            </a:r>
          </a:p>
          <a:p>
            <a:r>
              <a:rPr lang="cs-CZ" sz="2400" dirty="0" smtClean="0"/>
              <a:t>Příspěvek lze poskytovat na částečnou úhradu náhrady mzdy maximálně po dobu 6 měsíců, která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cům</a:t>
            </a:r>
            <a:r>
              <a:rPr lang="cs-CZ" sz="2400" dirty="0" smtClean="0"/>
              <a:t> přísluší podle pracovněprávních předpisů. </a:t>
            </a:r>
          </a:p>
          <a:p>
            <a:r>
              <a:rPr lang="cs-CZ" sz="2400" dirty="0" smtClean="0"/>
              <a:t>Měsíční příspěvek na jednoho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může činit maximálně polovinu minimální mzdy.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Dokdy se musíte nahlásit na úřadě práce, když přijdete o zaměstnání?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není to povinnost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do tří dnů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do osmi dnů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 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Jaké výhody máte, když jste zařazeni do evidence uchazečů o zaměstnání?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Stát za vás bude po celou dobu nezaměstnanosti platit zdravotní pojištění a když splníte zákonné podmínky, tak dostáváte podporu v nezaměstnanosti.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Stát za vás bude po celou dobu nezaměstnanosti platit zdravotní pojištění a sociální pojištění a když splníte zákonné podmínky, tak dostáváte podporu v nezaměstnanosti,.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Stát za vás bude po celou dobu nezaměstnanosti platit zdravotní pojištění a úřad vám do tří měsíců zajistí práci a když splníte zákonné podmínky, tak dostáváte podporu v nezaměstnanosti.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Kdo má nárok na podporu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Každý, kdo je bez práce.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Uchazeč o zaměstnání, který byl v posledních dvou letech alespoň 12 měsíců zaměstnán.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Uchazeč o zaměstnání, který v posledních dvou letech alespoň 12 měsíců odváděl sociální pojištění.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Po jakou dobu lze dostávat podporu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jeden kalendářní rok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do 50 let věku: 10 měsíců, od 50 do 55 let: 12 měsíců, nad 55 let: 24 měsíců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do 50 let věku: 5 měsíců, od 50 do 55 let: 8 měsíců, nad 55 let: 11 měsíců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Kolik procent předchozí mzdy je podpora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první dva měsíce: 65 procent, další dva měsíce: 50 procent, zbývající měsíce: 45 procent čisté mzdy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první dva měsíce: 65 procent, další dva měsíce: 50 procent, zbývající měsíce: 45 procent hrubé mzdy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první dva měsíce: 65 procent, další dva měsíce: 50 procent, zbývající měsíce: 45 procent </a:t>
            </a:r>
            <a:r>
              <a:rPr lang="cs-CZ" sz="1800" kern="1200" dirty="0" err="1" smtClean="0">
                <a:solidFill>
                  <a:prstClr val="black"/>
                </a:solidFill>
                <a:latin typeface="Trebuchet MS"/>
              </a:rPr>
              <a:t>superhrubé</a:t>
            </a: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 mzdy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Kolik peněz si smíte vydělat, když jste evidováni na úřadu práce jako nezaměstnaný?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nic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až </a:t>
            </a:r>
            <a:r>
              <a:rPr lang="cs-CZ" sz="1800" dirty="0" smtClean="0"/>
              <a:t>polovinu minimální mzdy</a:t>
            </a: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, ale v době přivýdělku není nárok na výplatu podpory v nezaměstnanosti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až </a:t>
            </a:r>
            <a:r>
              <a:rPr lang="cs-CZ" sz="1800" dirty="0" smtClean="0"/>
              <a:t>polovinu minimální mzdy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b="1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b="1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Pokud skončíte pracovní poměr dohodou, máte nárok na výplatu podpory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ne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ano, ale sníženou na 45 procent předchozího příjmu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ano, ale sníženou na 45 procent předchozího příjmu, pokud nedoložíte závažné důvody k ukončení pracovního poměru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Vhodné zaměstnání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7929" y="1530638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Odpovídá uchazeči:</a:t>
            </a:r>
          </a:p>
          <a:p>
            <a:pPr lvl="1"/>
            <a:r>
              <a:rPr lang="cs-CZ" dirty="0" smtClean="0"/>
              <a:t>Zdravotnímu stavu, s přihlédnutím k jeho věku</a:t>
            </a:r>
          </a:p>
          <a:p>
            <a:pPr lvl="1"/>
            <a:r>
              <a:rPr lang="cs-CZ" dirty="0" smtClean="0"/>
              <a:t>Kvalifikaci</a:t>
            </a:r>
          </a:p>
          <a:p>
            <a:pPr lvl="1"/>
            <a:r>
              <a:rPr lang="cs-CZ" dirty="0" smtClean="0"/>
              <a:t>Schopnostem</a:t>
            </a:r>
          </a:p>
          <a:p>
            <a:pPr lvl="1"/>
            <a:r>
              <a:rPr lang="cs-CZ" dirty="0" smtClean="0"/>
              <a:t>Délce předchozí doby jeho zaměstnání</a:t>
            </a:r>
          </a:p>
          <a:p>
            <a:pPr lvl="1"/>
            <a:r>
              <a:rPr lang="cs-CZ" dirty="0" smtClean="0"/>
              <a:t>Možnosti ubytování</a:t>
            </a:r>
          </a:p>
          <a:p>
            <a:pPr lvl="1"/>
            <a:r>
              <a:rPr lang="cs-CZ" dirty="0" smtClean="0"/>
              <a:t>Délka pracovní doby vhodného zaměstnání musí činit nejméně 80 % stanovené týdenní pracovní doby a</a:t>
            </a:r>
          </a:p>
          <a:p>
            <a:pPr lvl="1"/>
            <a:r>
              <a:rPr lang="cs-CZ" dirty="0" smtClean="0"/>
              <a:t>Zaměstnání musí být sjednáno na dobu neurčitou, nebo na dobu určitou delší než 3 měsíce. </a:t>
            </a:r>
          </a:p>
          <a:p>
            <a:pPr lvl="1"/>
            <a:r>
              <a:rPr lang="cs-CZ" dirty="0" smtClean="0"/>
              <a:t>Vhodné zaměstnání dále musí zakládat povinnost odvádět pojistné na důchodové pojištění a příspěvek na státní politiku zaměstnanosti.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5779" y="154516"/>
            <a:ext cx="10753200" cy="451576"/>
          </a:xfrm>
        </p:spPr>
        <p:txBody>
          <a:bodyPr/>
          <a:lstStyle/>
          <a:p>
            <a:r>
              <a:rPr lang="cs-CZ" dirty="0" smtClean="0"/>
              <a:t>Státní politika zaměstnanosti ČR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6" y="500876"/>
            <a:ext cx="10753200" cy="4139998"/>
          </a:xfrm>
        </p:spPr>
        <p:txBody>
          <a:bodyPr/>
          <a:lstStyle/>
          <a:p>
            <a:r>
              <a:rPr lang="cs-CZ" dirty="0" smtClean="0"/>
              <a:t>Zahrnuje zejména:</a:t>
            </a:r>
          </a:p>
          <a:p>
            <a:pPr lvl="1"/>
            <a:r>
              <a:rPr lang="cs-CZ" dirty="0" smtClean="0"/>
              <a:t>zabezpečování práva na zaměstnání,</a:t>
            </a:r>
          </a:p>
          <a:p>
            <a:pPr lvl="1"/>
            <a:r>
              <a:rPr lang="cs-CZ" dirty="0" smtClean="0"/>
              <a:t> sledování a vyhodnocování situace na trhu práce</a:t>
            </a:r>
          </a:p>
          <a:p>
            <a:pPr lvl="1"/>
            <a:r>
              <a:rPr lang="cs-CZ" dirty="0" smtClean="0"/>
              <a:t>koordinaci opatření v oblasti zaměstnanosti a rozvoje lidských zdrojů na úseku trhu práce v souladu s evropskou strategií zaměstnanosti a podmínkami pro čerpání pomoci z Evropského sociálního fondu</a:t>
            </a:r>
          </a:p>
          <a:p>
            <a:pPr lvl="1"/>
            <a:r>
              <a:rPr lang="cs-CZ" dirty="0" smtClean="0"/>
              <a:t>tvorbu a koordinaci jednotlivých programů a opatření k zajištění priorit v oblasti zaměstnanosti a rozvoje lidských zdrojů na úseku trhu práce,</a:t>
            </a:r>
          </a:p>
          <a:p>
            <a:pPr lvl="1"/>
            <a:r>
              <a:rPr lang="cs-CZ" dirty="0" smtClean="0"/>
              <a:t>uplatňování aktivní politiky zaměstnanosti,</a:t>
            </a:r>
          </a:p>
          <a:p>
            <a:pPr lvl="1"/>
            <a:r>
              <a:rPr lang="cs-CZ" dirty="0" err="1" smtClean="0"/>
              <a:t>vorbu</a:t>
            </a:r>
            <a:r>
              <a:rPr lang="cs-CZ" dirty="0" smtClean="0"/>
              <a:t> a zapojení do mezinárodních programů souvisejících s rozvojem zaměstnanosti a lidských zdrojů na úseku trhu práce,</a:t>
            </a:r>
          </a:p>
          <a:p>
            <a:pPr lvl="1"/>
            <a:r>
              <a:rPr lang="cs-CZ" dirty="0" smtClean="0"/>
              <a:t>g) hospodaření s prostředky na politiku zaměstnanosti,</a:t>
            </a:r>
          </a:p>
          <a:p>
            <a:pPr lvl="1"/>
            <a:r>
              <a:rPr lang="cs-CZ" dirty="0" smtClean="0"/>
              <a:t>h) poskytování informačních, poradenských a zprostředkovatelských služeb na trhu práce,</a:t>
            </a:r>
          </a:p>
          <a:p>
            <a:pPr lvl="1"/>
            <a:r>
              <a:rPr lang="cs-CZ" dirty="0" smtClean="0"/>
              <a:t>i) poskytování podpory v nezaměstnanosti a podpory při rekvalifikaci,</a:t>
            </a:r>
          </a:p>
          <a:p>
            <a:pPr lvl="1"/>
            <a:r>
              <a:rPr lang="cs-CZ" dirty="0" smtClean="0"/>
              <a:t>opatření na podporu a dosažení rovného zacházení s muži a ženami, s osobami bez ohledu na jejich rasový a etnický původ, s osobami se zdravotním postižením,</a:t>
            </a:r>
          </a:p>
          <a:p>
            <a:pPr lvl="1"/>
            <a:r>
              <a:rPr lang="cs-CZ" dirty="0" smtClean="0"/>
              <a:t>usměrňování zaměstnávání pracovních sil ze zahraničí na území České republiky a z území České republiky do zahraničí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300789"/>
            <a:ext cx="10753200" cy="5531211"/>
          </a:xfrm>
        </p:spPr>
        <p:txBody>
          <a:bodyPr/>
          <a:lstStyle/>
          <a:p>
            <a:r>
              <a:rPr lang="cs-CZ" dirty="0" smtClean="0"/>
              <a:t>Státní politiku zaměstnanosti vytváří stát </a:t>
            </a:r>
          </a:p>
          <a:p>
            <a:pPr lvl="1"/>
            <a:r>
              <a:rPr lang="cs-CZ" dirty="0" smtClean="0"/>
              <a:t>podílejí se na ní další subjekty činné na trhu práce (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telé</a:t>
            </a:r>
            <a:r>
              <a:rPr lang="cs-CZ" dirty="0" smtClean="0"/>
              <a:t> a odborové organizace)</a:t>
            </a:r>
          </a:p>
          <a:p>
            <a:pPr lvl="1"/>
            <a:r>
              <a:rPr lang="cs-CZ" dirty="0" smtClean="0"/>
              <a:t>další subjekty činnými na trhu práce (s územními samosprávnými celky, profesními organizacemi, sdruženími osob se zdravotním postižením a organizacemi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Státní správu v oblasti státní politiky zaměstnanosti v ČR vykonávají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Ministerstvo práce a sociálních věcí 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Úřad práce České republiky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Zabezpečování práva na zaměstnání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Zprostředkování zaměstnání = vyhledávání vhodného zaměstnání a činnost informační a poradenská</a:t>
            </a:r>
          </a:p>
          <a:p>
            <a:r>
              <a:rPr lang="cs-CZ" dirty="0" smtClean="0"/>
              <a:t>Zaměstnání zprostředkovávají úřady práce (bezplatně) nebo soukromé zprostředkovatelny – agentury práce (i za úhradu)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Zprostředkování zaměstnání agenturou práce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9842" y="1896539"/>
            <a:ext cx="10753200" cy="4139998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400" dirty="0" smtClean="0"/>
              <a:t>Zaměstnávání fyzických osob za účelem výkonu jejich práce pro uživatele</a:t>
            </a:r>
          </a:p>
          <a:p>
            <a:pPr>
              <a:buFontTx/>
              <a:buChar char="-"/>
            </a:pPr>
            <a:r>
              <a:rPr lang="cs-CZ" sz="2400" dirty="0" smtClean="0"/>
              <a:t>Uživatelem se rozumí:</a:t>
            </a:r>
          </a:p>
          <a:p>
            <a:pPr lvl="1">
              <a:buFontTx/>
              <a:buChar char="-"/>
            </a:pPr>
            <a:r>
              <a:rPr lang="cs-CZ" sz="1600" dirty="0" smtClean="0"/>
              <a:t>jiná právnická nebo fyzická osoba, která práci přiděluje a dohlíží na její provedení (dále jen "uživatel")</a:t>
            </a:r>
          </a:p>
          <a:p>
            <a:pPr>
              <a:buFontTx/>
              <a:buChar char="-"/>
            </a:pPr>
            <a:r>
              <a:rPr lang="cs-CZ" sz="2400" dirty="0" smtClean="0"/>
              <a:t>Vznik dočasného přidělení:</a:t>
            </a:r>
          </a:p>
          <a:p>
            <a:pPr lvl="1">
              <a:buFontTx/>
              <a:buChar char="-"/>
            </a:pPr>
            <a:r>
              <a:rPr lang="cs-CZ" sz="1600" dirty="0" smtClean="0"/>
              <a:t>Uzavřením dohody o dočasném přidělení mezi agenturou práce a uživatelem</a:t>
            </a:r>
          </a:p>
          <a:p>
            <a:pPr lvl="1">
              <a:buFontTx/>
              <a:buChar char="-"/>
            </a:pPr>
            <a:r>
              <a:rPr lang="cs-CZ" sz="1600" dirty="0" smtClean="0"/>
              <a:t>Uzavřením pracovní smlouvy nebo dohody o pracovní činnosti mezi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cem</a:t>
            </a:r>
            <a:r>
              <a:rPr lang="cs-CZ" sz="1600" dirty="0" smtClean="0"/>
              <a:t> a agenturou práce</a:t>
            </a:r>
          </a:p>
          <a:p>
            <a:pPr lvl="1">
              <a:buFontTx/>
              <a:buChar char="-"/>
            </a:pPr>
            <a:r>
              <a:rPr lang="cs-CZ" sz="1600" dirty="0" smtClean="0"/>
              <a:t>Přidělení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agenturou práce na základě písemného pokynu k uživateli</a:t>
            </a:r>
          </a:p>
          <a:p>
            <a:pPr>
              <a:buFontTx/>
              <a:buChar char="-"/>
            </a:pPr>
            <a:r>
              <a:rPr lang="cs-CZ" sz="2400" dirty="0" smtClean="0"/>
              <a:t>Skončení dočasného přidělení</a:t>
            </a:r>
          </a:p>
          <a:p>
            <a:pPr lvl="1">
              <a:buFontTx/>
              <a:buChar char="-"/>
            </a:pPr>
            <a:r>
              <a:rPr lang="cs-CZ" sz="1600" dirty="0" smtClean="0"/>
              <a:t>Uplynutím doby</a:t>
            </a:r>
          </a:p>
          <a:p>
            <a:pPr lvl="1">
              <a:buFontTx/>
              <a:buChar char="-"/>
            </a:pPr>
            <a:r>
              <a:rPr lang="cs-CZ" sz="1600" dirty="0" smtClean="0"/>
              <a:t>Dohodou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a agenturou práce</a:t>
            </a:r>
          </a:p>
          <a:p>
            <a:pPr lvl="1">
              <a:buFontTx/>
              <a:buChar char="-"/>
            </a:pPr>
            <a:r>
              <a:rPr lang="cs-CZ" sz="1600" dirty="0" smtClean="0"/>
              <a:t>Jednostranným prohlášením uživatele nebo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endParaRPr lang="cs-CZ" sz="1600" dirty="0" smtClean="0"/>
          </a:p>
          <a:p>
            <a:pPr lvl="1">
              <a:buFontTx/>
              <a:buChar char="-"/>
            </a:pPr>
            <a:r>
              <a:rPr lang="cs-CZ" sz="1600" dirty="0" smtClean="0"/>
              <a:t>Skončením pracovního poměru</a:t>
            </a:r>
            <a:br>
              <a:rPr lang="cs-CZ" sz="1600" dirty="0" smtClean="0"/>
            </a:br>
            <a:endParaRPr lang="cs-CZ" sz="16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dočasného přidělení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Dočasné přidělení se provádí za úplatu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Pracovní podmínky dočasně přiděleného zaměstnance, včetně mzdy, nesmí být horší než u srovnatelných zaměstnanců uživatele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Uživatel přiděluje zaměstnanci práci, organizuje ji a odpovídá za BOZP, ostatní práva a povinnosti má agentura práce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Úřad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09" y="1234801"/>
            <a:ext cx="11329038" cy="4139998"/>
          </a:xfrm>
        </p:spPr>
        <p:txBody>
          <a:bodyPr/>
          <a:lstStyle/>
          <a:p>
            <a:r>
              <a:rPr lang="cs-CZ" sz="2400" dirty="0" smtClean="0"/>
              <a:t>zprostředkovávají zaměstnání na celém území České republiky</a:t>
            </a:r>
          </a:p>
          <a:p>
            <a:r>
              <a:rPr lang="cs-CZ" sz="2400" u="sng" dirty="0" smtClean="0"/>
              <a:t>Uchazeč o zaměstnání </a:t>
            </a:r>
          </a:p>
          <a:p>
            <a:pPr lvl="1">
              <a:buFontTx/>
              <a:buChar char="-"/>
            </a:pPr>
            <a:r>
              <a:rPr lang="cs-CZ" sz="1800" dirty="0" smtClean="0"/>
              <a:t>je FO, která osobně požádá o zprostředkování vhodného zaměstnání krajskou pobočku Úřadu práce, v jejímž územním obvodu má bydliště a při splnění zákonem stanovených podmínek je zařazena do evidence uchazečů o zaměstnání.</a:t>
            </a:r>
          </a:p>
          <a:p>
            <a:pPr lvl="1">
              <a:buFontTx/>
              <a:buChar char="-"/>
            </a:pPr>
            <a:r>
              <a:rPr lang="cs-CZ" sz="1800" dirty="0" smtClean="0"/>
              <a:t>Není v pracovněprávním vztahu nebo ve služebním poměru, OSVČ, …(§ 25 Zákona o zaměstnanosti)</a:t>
            </a:r>
          </a:p>
          <a:p>
            <a:r>
              <a:rPr lang="cs-CZ" sz="2400" dirty="0" smtClean="0"/>
              <a:t>Uchazeč o zaměstnání je zařazen do evidence uchazečů o zaměstnání na základě písemné žádosti</a:t>
            </a:r>
          </a:p>
          <a:p>
            <a:r>
              <a:rPr lang="cs-CZ" sz="2400" dirty="0" smtClean="0"/>
              <a:t>Uchazeč může být z evidence též vyřazen, jestliže bez vážných důvodů odmítne nastoupit do vhodného zaměstnání nebo úmyslně maří součinnost</a:t>
            </a:r>
          </a:p>
          <a:p>
            <a:pPr lvl="1"/>
            <a:r>
              <a:rPr lang="cs-CZ" sz="1800" dirty="0" smtClean="0"/>
              <a:t>Znovu může být zařazen do evidence po uplynutí 6 měsíců</a:t>
            </a:r>
            <a:endParaRPr lang="cs-CZ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475</TotalTime>
  <Words>1687</Words>
  <Application>Microsoft Office PowerPoint</Application>
  <PresentationFormat>Vlastní</PresentationFormat>
  <Paragraphs>216</Paragraphs>
  <Slides>26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prezentace-edu-cz</vt:lpstr>
      <vt:lpstr>Právní úprava zaměstnanosti</vt:lpstr>
      <vt:lpstr>Právo na zaměstnání</vt:lpstr>
      <vt:lpstr>Vhodné zaměstnání</vt:lpstr>
      <vt:lpstr>Státní politika zaměstnanosti ČR  </vt:lpstr>
      <vt:lpstr>Snímek 5</vt:lpstr>
      <vt:lpstr>Zabezpečování práva na zaměstnání</vt:lpstr>
      <vt:lpstr>Zprostředkování zaměstnání agenturou práce </vt:lpstr>
      <vt:lpstr>Snímek 8</vt:lpstr>
      <vt:lpstr>Úřad práce</vt:lpstr>
      <vt:lpstr>Podpora v nezaměstnanosti </vt:lpstr>
      <vt:lpstr>Snímek 11</vt:lpstr>
      <vt:lpstr>Výše podpory v nezaměstnanosti  </vt:lpstr>
      <vt:lpstr>Snímek 13</vt:lpstr>
      <vt:lpstr>Aktivní politika zaměstnanosti </vt:lpstr>
      <vt:lpstr>Nástroje aktivní politiky zaměstnanosti   </vt:lpstr>
      <vt:lpstr>Rekvalifikace  </vt:lpstr>
      <vt:lpstr>Snímek 17</vt:lpstr>
      <vt:lpstr>Zvolená rekvalifikace </vt:lpstr>
      <vt:lpstr>Snímek 19</vt:lpstr>
      <vt:lpstr>Veřejně prospěšné práce </vt:lpstr>
      <vt:lpstr>Společensky účelná pracovní místa  </vt:lpstr>
      <vt:lpstr>Příspěvek na zapracování  </vt:lpstr>
      <vt:lpstr>Příspěvek při přechodu na nový podnikatelský program </vt:lpstr>
      <vt:lpstr>Snímek 24</vt:lpstr>
      <vt:lpstr>Snímek 25</vt:lpstr>
      <vt:lpstr>Snímek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42</cp:revision>
  <cp:lastPrinted>1601-01-01T00:00:00Z</cp:lastPrinted>
  <dcterms:created xsi:type="dcterms:W3CDTF">2019-06-11T20:19:30Z</dcterms:created>
  <dcterms:modified xsi:type="dcterms:W3CDTF">2019-09-06T09:56:31Z</dcterms:modified>
</cp:coreProperties>
</file>