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1" r:id="rId5"/>
    <p:sldId id="259" r:id="rId6"/>
    <p:sldId id="272" r:id="rId7"/>
    <p:sldId id="270" r:id="rId8"/>
    <p:sldId id="271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79" d="100"/>
          <a:sy n="79" d="100"/>
        </p:scale>
        <p:origin x="-1548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6-56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 práce a náhrady mzdy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5937" y="539526"/>
            <a:ext cx="10753200" cy="451576"/>
          </a:xfrm>
        </p:spPr>
        <p:txBody>
          <a:bodyPr/>
          <a:lstStyle/>
          <a:p>
            <a:r>
              <a:rPr lang="cs-CZ" dirty="0" smtClean="0"/>
              <a:t>Výplata mzdy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0179" y="1078392"/>
            <a:ext cx="10647948" cy="4139998"/>
          </a:xfrm>
        </p:spPr>
        <p:txBody>
          <a:bodyPr/>
          <a:lstStyle/>
          <a:p>
            <a:r>
              <a:rPr lang="cs-CZ" dirty="0" smtClean="0"/>
              <a:t>V zákonných penězích</a:t>
            </a:r>
          </a:p>
          <a:p>
            <a:r>
              <a:rPr lang="cs-CZ" dirty="0" smtClean="0"/>
              <a:t>Mzdu lze vyplatit též v naturáliích</a:t>
            </a:r>
          </a:p>
          <a:p>
            <a:pPr lvl="1"/>
            <a:r>
              <a:rPr lang="cs-CZ" dirty="0" smtClean="0"/>
              <a:t>Jen se souhlasem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lvl="1"/>
            <a:r>
              <a:rPr lang="cs-CZ" dirty="0" smtClean="0"/>
              <a:t>Část mzdy-minimální mzda musí být poskytnuta vždy v penězích</a:t>
            </a:r>
          </a:p>
          <a:p>
            <a:r>
              <a:rPr lang="cs-CZ" dirty="0" smtClean="0"/>
              <a:t>Mzda se vyplácí v pracovní době a na pracovišti, pokud nebylo dohodnuto jinak </a:t>
            </a:r>
          </a:p>
          <a:p>
            <a:r>
              <a:rPr lang="cs-CZ" dirty="0" smtClean="0"/>
              <a:t>Nemůže-li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dostavit k výplatě z vážných důvodů zašle mu </a:t>
            </a:r>
            <a:r>
              <a:rPr lang="cs-CZ" dirty="0" err="1" smtClean="0"/>
              <a:t>zam</a:t>
            </a:r>
            <a:r>
              <a:rPr lang="cs-CZ" dirty="0" smtClean="0"/>
              <a:t>-tel mzdu (na svůj náklad a nebezpečí) </a:t>
            </a:r>
          </a:p>
          <a:p>
            <a:r>
              <a:rPr lang="cs-CZ" sz="2000" dirty="0" smtClean="0"/>
              <a:t>Při měsíčním vyúčtování mzdy je zaměstnavatel povinen vydat zaměstnanci písemný doklad, obsahující údaje o jednotlivých složkách mzdy a provedených srážkách.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Srážky ze mzdy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Srážky ze mzdy smějí mohou být provedeny jen</a:t>
            </a:r>
          </a:p>
          <a:p>
            <a:pPr lvl="1"/>
            <a:r>
              <a:rPr lang="cs-CZ" sz="2800" dirty="0" smtClean="0"/>
              <a:t>v případech stanovených zákonem (daně, pojištění, výkon rozhodnutí)</a:t>
            </a:r>
          </a:p>
          <a:p>
            <a:pPr lvl="1"/>
            <a:r>
              <a:rPr lang="cs-CZ" sz="2800" dirty="0" smtClean="0"/>
              <a:t>na základě dohody o srážkách ze mzdy nebo k uspokojení závazků zaměstnance,</a:t>
            </a:r>
          </a:p>
          <a:p>
            <a:pPr lvl="1"/>
            <a:r>
              <a:rPr lang="cs-CZ" sz="2800" dirty="0" smtClean="0"/>
              <a:t>k úhradě členských příspěvků zaměstnance, který je členem odborové organizace,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 práci na straně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určité právní skutečnosti, které brání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ve výkonu pracovních úkolů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Důležité osobní překážky 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Překážky z důvodů obecného zájmu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Důležité osobní překážky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09" y="1210740"/>
            <a:ext cx="10753200" cy="4139998"/>
          </a:xfrm>
        </p:spPr>
        <p:txBody>
          <a:bodyPr/>
          <a:lstStyle/>
          <a:p>
            <a:r>
              <a:rPr lang="cs-CZ" dirty="0" smtClean="0"/>
              <a:t>Dočasná pracovní neschopnost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poskytne pracovní volno a náhradu mzdy za prvních 14 dní. Po uplynutí 14 dní je poskytována dávka nemocenského pojištění. 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je oprávněn kontrolovat stanovený režim zaměstnance </a:t>
            </a:r>
          </a:p>
          <a:p>
            <a:r>
              <a:rPr lang="cs-CZ" dirty="0" smtClean="0"/>
              <a:t>Mateřská dovolená – 28 týdnů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poskytuje pracovní volno (finanční zabezpečení z dávek nemocenského pojištění)</a:t>
            </a:r>
          </a:p>
          <a:p>
            <a:pPr lvl="1"/>
            <a:r>
              <a:rPr lang="cs-CZ" dirty="0" smtClean="0"/>
              <a:t>Od r. 2018 i Otcovská dovolená – 1 týden</a:t>
            </a:r>
          </a:p>
          <a:p>
            <a:r>
              <a:rPr lang="cs-CZ" dirty="0" smtClean="0"/>
              <a:t>Rodičovská dovolená</a:t>
            </a:r>
          </a:p>
          <a:p>
            <a:pPr lvl="1"/>
            <a:r>
              <a:rPr lang="cs-CZ" dirty="0" smtClean="0"/>
              <a:t>pracovní volno mohou čerpat oba rodiče současně, pouze jeden rodič je zabezpečen ze systému státní sociální podpory</a:t>
            </a:r>
          </a:p>
          <a:p>
            <a:r>
              <a:rPr lang="cs-CZ" dirty="0" smtClean="0"/>
              <a:t>Ošetřování dítěte či jiného člena domácnosti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poskytne pracovní volno při ošetření dítěte mladší 10 let</a:t>
            </a:r>
          </a:p>
          <a:p>
            <a:r>
              <a:rPr lang="cs-CZ" dirty="0" smtClean="0"/>
              <a:t>Jiné osobní překážky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Rodiče pracují společně v jednom provozu u zaměstnavatele. Poté co matka porodí a vrátí se z porodnice domů, rozhodne se otec  dítěte, že začne čerpat rodičovskou dovolenou. Zaměstnavatel mu ji však nechce poskytnout, s tím, že by se musel pouze z matkou vystřídat, ale nejdříve poté, co dítěti bude šest týdnů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6095" y="322958"/>
            <a:ext cx="10753200" cy="451576"/>
          </a:xfrm>
        </p:spPr>
        <p:txBody>
          <a:bodyPr/>
          <a:lstStyle/>
          <a:p>
            <a:r>
              <a:rPr lang="cs-CZ" dirty="0" smtClean="0"/>
              <a:t>Jiné osobní překážky 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08693" y="898189"/>
          <a:ext cx="10752138" cy="52018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584046"/>
                <a:gridCol w="3584046"/>
                <a:gridCol w="3584046"/>
              </a:tblGrid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 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pracovní volno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náhrada mzdy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vyšetření nebo ošetření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 err="1"/>
                        <a:t>pracovnělékařská</a:t>
                      </a:r>
                      <a:r>
                        <a:rPr lang="cs-CZ" sz="1300" u="none" strike="noStrike" dirty="0"/>
                        <a:t> prohlídka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nezbytná doba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přerušení dopravního provozu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znemožnění cesty do zaměstnání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svatba vlastní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2 dny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1 den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svatba rodiče nebo dítěte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1 den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1 den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narození dítěte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nezbytná doba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při převozu, ne při účasti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úmrtí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2 dny/1den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doprovod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Ano/NE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pohřeb spoluzaměstnance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určí zaměstnavatel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přestěhování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2dny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300" u="none" strike="noStrike" dirty="0"/>
                        <a:t>pokud je v zájmu zaměstnavatele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vyhledávání nového zaměstnání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1půlden v týdnu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v případě výpovědi zaměstnavatelem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1874" y="274831"/>
            <a:ext cx="10753200" cy="451576"/>
          </a:xfrm>
        </p:spPr>
        <p:txBody>
          <a:bodyPr/>
          <a:lstStyle/>
          <a:p>
            <a:r>
              <a:rPr lang="cs-CZ" dirty="0" smtClean="0"/>
              <a:t>b) Překážky z důvodů obecného zájmu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937" y="861824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Přísluší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volno bez náhrady mzdy </a:t>
            </a:r>
          </a:p>
          <a:p>
            <a:r>
              <a:rPr lang="cs-CZ" dirty="0" smtClean="0"/>
              <a:t>výkon veřejné funkce </a:t>
            </a:r>
          </a:p>
          <a:p>
            <a:pPr lvl="1"/>
            <a:r>
              <a:rPr lang="cs-CZ" dirty="0" smtClean="0"/>
              <a:t>(poslanec, senátor, člen obecního zastupitelstva, přísedící soudu)</a:t>
            </a:r>
          </a:p>
          <a:p>
            <a:r>
              <a:rPr lang="cs-CZ" dirty="0" smtClean="0"/>
              <a:t>výkon občanských povinností </a:t>
            </a:r>
          </a:p>
          <a:p>
            <a:pPr lvl="1"/>
            <a:r>
              <a:rPr lang="cs-CZ" dirty="0" smtClean="0"/>
              <a:t>(svědci, znalci, poskytnutí první pomoci, </a:t>
            </a:r>
            <a:r>
              <a:rPr lang="cs-CZ" dirty="0" err="1" smtClean="0"/>
              <a:t>pomoci</a:t>
            </a:r>
            <a:r>
              <a:rPr lang="cs-CZ" dirty="0" smtClean="0"/>
              <a:t> při požární ochraně, živelních událostech)</a:t>
            </a:r>
          </a:p>
          <a:p>
            <a:r>
              <a:rPr lang="cs-CZ" dirty="0" smtClean="0"/>
              <a:t>výkon branné pohotovosti </a:t>
            </a:r>
          </a:p>
          <a:p>
            <a:r>
              <a:rPr lang="cs-CZ" dirty="0" smtClean="0"/>
              <a:t>výkon jiných úkonů v obecném zájmu</a:t>
            </a:r>
          </a:p>
          <a:p>
            <a:pPr>
              <a:buNone/>
            </a:pPr>
            <a:r>
              <a:rPr lang="cs-CZ" dirty="0" smtClean="0"/>
              <a:t>Rozsah a podmínky poskytování pracovního volna s náhradou mzdy nebo bez náhrady mzdy určí zákon</a:t>
            </a:r>
          </a:p>
          <a:p>
            <a:pPr lvl="1"/>
            <a:r>
              <a:rPr lang="cs-CZ" dirty="0" smtClean="0"/>
              <a:t>např.: odběr krve, účast ve volební komisi, činnost vedoucích táborů pro mládež a další).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 práci na straně zaměstnavatele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Prostoj</a:t>
            </a:r>
          </a:p>
          <a:p>
            <a:pPr lvl="1"/>
            <a:r>
              <a:rPr lang="cs-CZ" dirty="0" smtClean="0"/>
              <a:t>porucha na strojním zařízení, v dodávce surovin nebo pohonné síly, chybné pracovní podklady </a:t>
            </a:r>
          </a:p>
          <a:p>
            <a:pPr lvl="1"/>
            <a:r>
              <a:rPr lang="cs-CZ" dirty="0" smtClean="0"/>
              <a:t>může převést na jinou práci nebo náhrada 80 % průměrného výdělku</a:t>
            </a:r>
          </a:p>
          <a:p>
            <a:r>
              <a:rPr lang="cs-CZ" dirty="0" smtClean="0"/>
              <a:t>Přerušení práce způsobené nepříznivými vlivy počasí</a:t>
            </a:r>
          </a:p>
          <a:p>
            <a:pPr lvl="1"/>
            <a:r>
              <a:rPr lang="cs-CZ" dirty="0" smtClean="0"/>
              <a:t>může převést na jinou práci nebo náhrada 60 % průměrného výdělku</a:t>
            </a:r>
          </a:p>
          <a:p>
            <a:r>
              <a:rPr lang="cs-CZ" dirty="0" smtClean="0"/>
              <a:t>Jiné překážky na straně zaměstnavatele</a:t>
            </a:r>
          </a:p>
          <a:p>
            <a:pPr lvl="1"/>
            <a:r>
              <a:rPr lang="cs-CZ" dirty="0" smtClean="0"/>
              <a:t>náhradu mzdy ve výši průměrného výdělku, a to v zásadě po celou dobu trvání překážky</a:t>
            </a:r>
          </a:p>
          <a:p>
            <a:pPr lvl="1"/>
            <a:r>
              <a:rPr lang="cs-CZ" smtClean="0"/>
              <a:t>v </a:t>
            </a:r>
            <a:r>
              <a:rPr lang="cs-CZ" dirty="0" smtClean="0"/>
              <a:t>dohodě výši náhrady mzdy v rozsahu 60 % až 80 %.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Mzda a plat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5118"/>
            <a:ext cx="10753200" cy="4139998"/>
          </a:xfrm>
        </p:spPr>
        <p:txBody>
          <a:bodyPr/>
          <a:lstStyle/>
          <a:p>
            <a:r>
              <a:rPr lang="cs-CZ" dirty="0" smtClean="0"/>
              <a:t>Mzda</a:t>
            </a:r>
          </a:p>
          <a:p>
            <a:pPr lvl="1"/>
            <a:r>
              <a:rPr lang="cs-CZ" dirty="0" smtClean="0"/>
              <a:t>V podnikatelské sféře</a:t>
            </a:r>
          </a:p>
          <a:p>
            <a:pPr lvl="1"/>
            <a:r>
              <a:rPr lang="cs-CZ" dirty="0" smtClean="0"/>
              <a:t>Sjednává se v kolektivní smlouvě, pracovní smlouvě nebo jiné smlouvě (vnitřní předpis, mzdový výměr)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Plat</a:t>
            </a:r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nepodnikatelské</a:t>
            </a:r>
            <a:r>
              <a:rPr lang="cs-CZ" dirty="0" smtClean="0"/>
              <a:t> sféře (veřejná služba a správa)</a:t>
            </a:r>
          </a:p>
          <a:p>
            <a:pPr lvl="1"/>
            <a:r>
              <a:rPr lang="cs-CZ" dirty="0" smtClean="0"/>
              <a:t>Platové třídy (podle vymezené práce)</a:t>
            </a:r>
          </a:p>
          <a:p>
            <a:pPr lvl="1"/>
            <a:r>
              <a:rPr lang="cs-CZ" dirty="0" smtClean="0"/>
              <a:t>Platové stupně (podle doby dosažené praxe)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Příplatky</a:t>
            </a:r>
          </a:p>
          <a:p>
            <a:pPr lvl="1"/>
            <a:r>
              <a:rPr lang="cs-CZ" dirty="0" smtClean="0"/>
              <a:t>Osobní, za vedení, 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Minimální mzda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6094" y="1270896"/>
            <a:ext cx="11131105" cy="4139998"/>
          </a:xfrm>
        </p:spPr>
        <p:txBody>
          <a:bodyPr/>
          <a:lstStyle/>
          <a:p>
            <a:r>
              <a:rPr lang="cs-CZ" dirty="0" smtClean="0"/>
              <a:t>Nejnižší přípustná výše odměny za práci v pracovněprávním vztahu</a:t>
            </a:r>
          </a:p>
          <a:p>
            <a:r>
              <a:rPr lang="cs-CZ" dirty="0" smtClean="0"/>
              <a:t>Je určena jako hodinová i měsíční při odpracování plné týdenní pracovní doby</a:t>
            </a:r>
          </a:p>
          <a:p>
            <a:pPr lvl="1"/>
            <a:r>
              <a:rPr lang="cs-CZ" dirty="0" smtClean="0"/>
              <a:t>Kratší pracovní doba/neodpracované všechny pracovní dny = úměrné krácení mzdy podle odpracované doby</a:t>
            </a:r>
          </a:p>
          <a:p>
            <a:r>
              <a:rPr lang="cs-CZ" dirty="0" smtClean="0"/>
              <a:t>Do minimální mzdy se nezahrnují:</a:t>
            </a:r>
          </a:p>
          <a:p>
            <a:pPr lvl="1"/>
            <a:r>
              <a:rPr lang="cs-CZ" dirty="0" smtClean="0"/>
              <a:t>Mzda za práce přesčas,</a:t>
            </a:r>
          </a:p>
          <a:p>
            <a:pPr lvl="1"/>
            <a:r>
              <a:rPr lang="cs-CZ" dirty="0" smtClean="0"/>
              <a:t>Příplatky za práci ve ztíženém a zdraví škodlivém prostředí</a:t>
            </a:r>
          </a:p>
          <a:p>
            <a:pPr lvl="1"/>
            <a:r>
              <a:rPr lang="cs-CZ" dirty="0" smtClean="0"/>
              <a:t>Za práci v noci a ve svátek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Př.: Příklad: Pracujete za minimální mzdu. Kolik dostanete čistého?</a:t>
            </a:r>
          </a:p>
          <a:p>
            <a:pPr>
              <a:buNone/>
            </a:pP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V případě, že pracujete za minimální mzdu (v roce 2020 se jedná o částku 14 600Kč/ </a:t>
            </a:r>
            <a:r>
              <a:rPr lang="cs-CZ" sz="2000" dirty="0" smtClean="0"/>
              <a:t>87,30</a:t>
            </a:r>
            <a:r>
              <a:rPr lang="cs-CZ" sz="2000" dirty="0" smtClean="0"/>
              <a:t> Kč za hodinu), potom jako: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dirty="0" err="1" smtClean="0"/>
              <a:t>zam</a:t>
            </a:r>
            <a:r>
              <a:rPr lang="cs-CZ" sz="2000" dirty="0" smtClean="0"/>
              <a:t>-</a:t>
            </a:r>
            <a:r>
              <a:rPr lang="cs-CZ" sz="2000" dirty="0" err="1" smtClean="0"/>
              <a:t>nec</a:t>
            </a:r>
            <a:r>
              <a:rPr lang="cs-CZ" sz="2000" dirty="0" smtClean="0"/>
              <a:t> bez dětí obdržíte  12 124 Kč čistého (zaplatíte na zdravotním pojištění 657 Kč tj. 4,5 %, sociálním pojištění 949 Kč tj. 6,5 % a na dani z příjmu </a:t>
            </a:r>
            <a:r>
              <a:rPr lang="cs-CZ" sz="2000" dirty="0" smtClean="0"/>
              <a:t>870</a:t>
            </a:r>
            <a:r>
              <a:rPr lang="cs-CZ" sz="2000" dirty="0" smtClean="0"/>
              <a:t> Kč tj. 15 % ze </a:t>
            </a:r>
            <a:r>
              <a:rPr lang="cs-CZ" sz="2000" dirty="0" err="1" smtClean="0"/>
              <a:t>superhrubé</a:t>
            </a:r>
            <a:r>
              <a:rPr lang="cs-CZ" sz="2000" dirty="0" smtClean="0"/>
              <a:t> mzdy – sleva na poplatníka)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Zaručená mzda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Určena v nařízením vlády</a:t>
            </a:r>
          </a:p>
          <a:p>
            <a:r>
              <a:rPr lang="cs-CZ" dirty="0" smtClean="0"/>
              <a:t>Nejnižší úrovně zaručené mzdy pro stanovenou týdenní pracovní dobu 40 hodin jsou odstupňovány podle složitosti, odpovědnosti a namáhavosti vykonávaných prací, zařazených do 8 skupin</a:t>
            </a:r>
          </a:p>
          <a:p>
            <a:r>
              <a:rPr lang="cs-CZ" dirty="0" smtClean="0">
                <a:hlinkClick r:id="rId3"/>
              </a:rPr>
              <a:t>https://www.zakonyprolidi.cz/cs/2006-567</a:t>
            </a: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pracuje jako dělník, který je při práci vystaven hluku a vibracím, a to na úvazek 40 hodin týdně a spadá do 2. skupiny prací pro stanovení zaručené mzdy.</a:t>
            </a:r>
          </a:p>
          <a:p>
            <a:pPr lvl="1"/>
            <a:r>
              <a:rPr lang="cs-CZ" dirty="0" smtClean="0"/>
              <a:t>Jaká je minimální mzda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v roce 2020?</a:t>
            </a:r>
          </a:p>
          <a:p>
            <a:pPr lvl="1"/>
            <a:r>
              <a:rPr lang="cs-CZ" dirty="0" smtClean="0"/>
              <a:t>Jaká je zaručená mzda tohoto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je vystaven 2 rizikovým jevům, jaký příplatek mu za ně náleží?</a:t>
            </a:r>
          </a:p>
          <a:p>
            <a:pPr lvl="1"/>
            <a:r>
              <a:rPr lang="cs-CZ" dirty="0" smtClean="0"/>
              <a:t>Jakou minimální mzdu by si mezi sebou měli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a </a:t>
            </a:r>
            <a:r>
              <a:rPr lang="cs-CZ" dirty="0" err="1" smtClean="0"/>
              <a:t>zam</a:t>
            </a:r>
            <a:r>
              <a:rPr lang="cs-CZ" dirty="0" smtClean="0"/>
              <a:t>-tel stanovit?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příplatky u mzdy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práci přesčas: nejméně 25 % průměrného výdělku</a:t>
            </a:r>
          </a:p>
          <a:p>
            <a:r>
              <a:rPr lang="cs-CZ" dirty="0" smtClean="0"/>
              <a:t>Ve svátek: nejméně 100 % průměrného výdělku</a:t>
            </a:r>
          </a:p>
          <a:p>
            <a:r>
              <a:rPr lang="cs-CZ" dirty="0" smtClean="0"/>
              <a:t>V noci: nejméně 10 % průměrného výdělku </a:t>
            </a:r>
          </a:p>
          <a:p>
            <a:r>
              <a:rPr lang="cs-CZ" dirty="0" smtClean="0"/>
              <a:t>V sobotu a v neděli: nejméně 10 % průměrného výdělku</a:t>
            </a:r>
          </a:p>
          <a:p>
            <a:r>
              <a:rPr lang="cs-CZ" dirty="0" smtClean="0"/>
              <a:t>Za ztížené pracovní prostředí: nejméně 10 % průměrného výdělku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příplatky u platu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73789" y="1297555"/>
            <a:ext cx="10753200" cy="4816374"/>
          </a:xfrm>
        </p:spPr>
        <p:txBody>
          <a:bodyPr/>
          <a:lstStyle/>
          <a:p>
            <a:r>
              <a:rPr lang="cs-CZ" sz="2400" dirty="0" smtClean="0"/>
              <a:t>Osobní</a:t>
            </a:r>
          </a:p>
          <a:p>
            <a:r>
              <a:rPr lang="cs-CZ" sz="2400" dirty="0" smtClean="0"/>
              <a:t>Za vedení</a:t>
            </a:r>
          </a:p>
          <a:p>
            <a:r>
              <a:rPr lang="cs-CZ" sz="2400" dirty="0" smtClean="0"/>
              <a:t>Za práci přesčas: nejméně 25 % průměrného výdělku</a:t>
            </a:r>
          </a:p>
          <a:p>
            <a:r>
              <a:rPr lang="cs-CZ" sz="2400" dirty="0" smtClean="0"/>
              <a:t>Ve svátek: nejméně 100 % průměrného výdělku</a:t>
            </a:r>
          </a:p>
          <a:p>
            <a:r>
              <a:rPr lang="cs-CZ" sz="2400" dirty="0" smtClean="0"/>
              <a:t>V noci: nejméně 20 % průměrného výdělku </a:t>
            </a:r>
          </a:p>
          <a:p>
            <a:r>
              <a:rPr lang="cs-CZ" sz="2400" dirty="0" smtClean="0"/>
              <a:t>V sobotu a v neděli: nejméně 25 % průměrného výdělku</a:t>
            </a:r>
          </a:p>
          <a:p>
            <a:r>
              <a:rPr lang="cs-CZ" sz="2400" dirty="0" smtClean="0"/>
              <a:t>Za ztížené pracovní prostředí: nejméně 10 % průměrného výdělku</a:t>
            </a:r>
          </a:p>
          <a:p>
            <a:r>
              <a:rPr lang="cs-CZ" sz="2400" dirty="0" smtClean="0"/>
              <a:t>Zvláštní příplatek, za rozdělenou směnu, přímou pedagogickou činnost nad stanovený rozsah, specializační příplatek pedagogického pracovníka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Splatnost mzdy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je splatná:</a:t>
            </a:r>
          </a:p>
          <a:p>
            <a:pPr lvl="1"/>
            <a:r>
              <a:rPr lang="cs-CZ" dirty="0" smtClean="0"/>
              <a:t>po vykonání práce,</a:t>
            </a:r>
          </a:p>
          <a:p>
            <a:pPr lvl="1"/>
            <a:r>
              <a:rPr lang="cs-CZ" dirty="0" smtClean="0"/>
              <a:t>pozadu za měsíční období,</a:t>
            </a:r>
          </a:p>
          <a:p>
            <a:pPr lvl="1"/>
            <a:r>
              <a:rPr lang="cs-CZ" dirty="0" smtClean="0"/>
              <a:t>nejpozději v následujícím kalendářním měsíci.</a:t>
            </a:r>
          </a:p>
          <a:p>
            <a:r>
              <a:rPr lang="cs-CZ" dirty="0" smtClean="0"/>
              <a:t>U mzdy je možné sjednat i kratší než měsíční období splatnosti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je povinen stanovit pravidelný termín výplaty mzdy</a:t>
            </a:r>
          </a:p>
          <a:p>
            <a:pPr lvl="1"/>
            <a:r>
              <a:rPr lang="cs-CZ" dirty="0" smtClean="0"/>
              <a:t>Splatnost mzdy </a:t>
            </a:r>
            <a:r>
              <a:rPr lang="cs-CZ" dirty="0" err="1" smtClean="0"/>
              <a:t>nastavá</a:t>
            </a:r>
            <a:r>
              <a:rPr lang="cs-CZ" dirty="0" smtClean="0"/>
              <a:t> ve sjednaný konkrétní den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1065</TotalTime>
  <Words>1116</Words>
  <Application>Microsoft Office PowerPoint</Application>
  <PresentationFormat>Vlastní</PresentationFormat>
  <Paragraphs>188</Paragraphs>
  <Slides>17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prezentace-edu-cz</vt:lpstr>
      <vt:lpstr>Odměňování práce a náhrady mzdy</vt:lpstr>
      <vt:lpstr>Mzda a plat</vt:lpstr>
      <vt:lpstr>Minimální mzda</vt:lpstr>
      <vt:lpstr>Snímek 4</vt:lpstr>
      <vt:lpstr>Zaručená mzda</vt:lpstr>
      <vt:lpstr>Př.</vt:lpstr>
      <vt:lpstr>Povinné příplatky u mzdy</vt:lpstr>
      <vt:lpstr>Povinné příplatky u platu</vt:lpstr>
      <vt:lpstr>Splatnost mzdy</vt:lpstr>
      <vt:lpstr>Výplata mzdy</vt:lpstr>
      <vt:lpstr>Srážky ze mzdy  </vt:lpstr>
      <vt:lpstr>Překážky v práci na straně zam-ce</vt:lpstr>
      <vt:lpstr>a) Důležité osobní překážky  </vt:lpstr>
      <vt:lpstr>Snímek 14</vt:lpstr>
      <vt:lpstr>Jiné osobní překážky  </vt:lpstr>
      <vt:lpstr>b) Překážky z důvodů obecného zájmu  </vt:lpstr>
      <vt:lpstr>Překážky v práci na straně zaměstnavatele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54</cp:revision>
  <cp:lastPrinted>1601-01-01T00:00:00Z</cp:lastPrinted>
  <dcterms:created xsi:type="dcterms:W3CDTF">2019-06-11T20:19:30Z</dcterms:created>
  <dcterms:modified xsi:type="dcterms:W3CDTF">2020-09-29T08:57:37Z</dcterms:modified>
</cp:coreProperties>
</file>