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6" r:id="rId2"/>
    <p:sldId id="275" r:id="rId3"/>
    <p:sldId id="276" r:id="rId4"/>
    <p:sldId id="274" r:id="rId5"/>
    <p:sldId id="265" r:id="rId6"/>
    <p:sldId id="261" r:id="rId7"/>
    <p:sldId id="273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2D4F7-6CBF-4515-BF1D-531CAA650F2C}" type="datetimeFigureOut">
              <a:rPr lang="cs-CZ" smtClean="0"/>
              <a:t>19.11.2020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15FD48-ACF2-4B27-8C58-1E55D6E732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211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15FD48-ACF2-4B27-8C58-1E55D6E7327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9180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15FD48-ACF2-4B27-8C58-1E55D6E7327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29324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5FD48-ACF2-4B27-8C58-1E55D6E7327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7236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Tady budou vložené otázky k SZZ (ještě je dokončuje Honza Mareš, ale do pátku by měly být hotové) – provedla bych studenty tím, jak budou organizované.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5FD48-ACF2-4B27-8C58-1E55D6E7327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58894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Tady budou vložené otázky k SZZ (ještě je dokončuje Honza Mareš, ale do pátku by měly být hotové) – provedla bych studenty tím, jak budou organizované.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5FD48-ACF2-4B27-8C58-1E55D6E7327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5889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54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4" y="4421081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65C2F61-E4D6-40E5-AD5C-C72E771DB6C8}" type="datetimeFigureOut">
              <a:rPr lang="cs-CZ" smtClean="0"/>
              <a:t>19.11.2020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67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5" y="5719967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19.11.2020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19.11.2020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19.11.2020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19.11.2020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19.11.2020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19.11.2020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19.11.2020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19.11.2020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19.11.2020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19.11.2020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65C2F61-E4D6-40E5-AD5C-C72E771DB6C8}" type="datetimeFigureOut">
              <a:rPr lang="cs-CZ" smtClean="0"/>
              <a:t>19.11.2020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oodlinka.ics.muni.cz/course/view.php?id=277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Tvorba profesního portfolia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Zora Syslová, Veronika Rodová</a:t>
            </a:r>
          </a:p>
        </p:txBody>
      </p:sp>
    </p:spTree>
    <p:extLst>
      <p:ext uri="{BB962C8B-B14F-4D97-AF65-F5344CB8AC3E}">
        <p14:creationId xmlns:p14="http://schemas.microsoft.com/office/powerpoint/2010/main" val="1726186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OČEKÁVÁNÍ - </a:t>
            </a:r>
            <a:r>
              <a:rPr lang="cs-CZ" b="1" dirty="0"/>
              <a:t>Co už vím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68580" indent="0">
              <a:buNone/>
            </a:pPr>
            <a:r>
              <a:rPr lang="cs-CZ" b="1" dirty="0"/>
              <a:t>Nástroj sebeprezentace </a:t>
            </a:r>
            <a:r>
              <a:rPr lang="cs-CZ" dirty="0"/>
              <a:t>(pohovor do zaměstnání) </a:t>
            </a:r>
          </a:p>
          <a:p>
            <a:pPr marL="68580" indent="0">
              <a:buNone/>
            </a:pPr>
            <a:r>
              <a:rPr lang="cs-CZ" b="1" dirty="0"/>
              <a:t>Nástroj sebereflexe, seberozvoje a profesní orientace </a:t>
            </a:r>
            <a:r>
              <a:rPr lang="cs-CZ" dirty="0"/>
              <a:t>(kam jsem se posunula, kam směřuji; ujasnění cílů; souhrn dokladů o profesním posunu za určité období; pomocník v teoretické i praktické přípravě)</a:t>
            </a:r>
          </a:p>
          <a:p>
            <a:pPr marL="68580" indent="0">
              <a:buNone/>
            </a:pPr>
            <a:r>
              <a:rPr lang="cs-CZ" b="1" dirty="0"/>
              <a:t>Volitelná struktura </a:t>
            </a:r>
            <a:r>
              <a:rPr lang="cs-CZ" dirty="0"/>
              <a:t>(práce za více let; mělo by nás charakterizovat)</a:t>
            </a:r>
          </a:p>
          <a:p>
            <a:pPr marL="68580" indent="0">
              <a:buNone/>
            </a:pPr>
            <a:r>
              <a:rPr lang="cs-CZ" b="1" dirty="0"/>
              <a:t>Různé druhy a typy portfolia </a:t>
            </a:r>
            <a:r>
              <a:rPr lang="cs-CZ" dirty="0"/>
              <a:t>(učitele, dítěte, povinné p. ze střední školy, dále neaktualizované, profesní, výběrové svěrné, fotografií aj. )</a:t>
            </a:r>
          </a:p>
          <a:p>
            <a:pPr marL="68580" indent="0">
              <a:buNone/>
            </a:pPr>
            <a:r>
              <a:rPr lang="cs-CZ" b="1" dirty="0"/>
              <a:t>Práce s chybou </a:t>
            </a:r>
            <a:r>
              <a:rPr lang="cs-CZ" dirty="0"/>
              <a:t>(„artefakty, které ukazují, že jsem se někdy mýlila“)</a:t>
            </a:r>
          </a:p>
          <a:p>
            <a:pPr marL="68580" indent="0">
              <a:buNone/>
            </a:pPr>
            <a:r>
              <a:rPr lang="cs-CZ" b="1" dirty="0"/>
              <a:t>Není to jen souhrn seminárních prací</a:t>
            </a:r>
          </a:p>
          <a:p>
            <a:pPr marL="68580" indent="0">
              <a:buNone/>
            </a:pPr>
            <a:r>
              <a:rPr lang="cs-CZ" b="1" dirty="0"/>
              <a:t>Je součástí SZZ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85405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OČEKÁVÁNÍ - </a:t>
            </a:r>
            <a:r>
              <a:rPr lang="cs-CZ" b="1" dirty="0"/>
              <a:t>Co potřebuji vědět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68580" indent="0">
              <a:buNone/>
            </a:pPr>
            <a:r>
              <a:rPr lang="cs-CZ" b="1" dirty="0"/>
              <a:t>Struktura </a:t>
            </a:r>
            <a:r>
              <a:rPr lang="cs-CZ" dirty="0"/>
              <a:t>(</a:t>
            </a:r>
            <a:r>
              <a:rPr lang="cs-CZ" dirty="0">
                <a:solidFill>
                  <a:schemeClr val="tx1"/>
                </a:solidFill>
              </a:rPr>
              <a:t>inspirace u kolegyň; </a:t>
            </a:r>
            <a:r>
              <a:rPr lang="cs-CZ" dirty="0">
                <a:solidFill>
                  <a:srgbClr val="C00000"/>
                </a:solidFill>
              </a:rPr>
              <a:t>jaký má mít rozsah</a:t>
            </a:r>
            <a:r>
              <a:rPr lang="cs-CZ" dirty="0">
                <a:solidFill>
                  <a:schemeClr val="tx1"/>
                </a:solidFill>
              </a:rPr>
              <a:t>; uvidět silná a slabá místa v jeho struktuře, </a:t>
            </a:r>
            <a:r>
              <a:rPr lang="cs-CZ" dirty="0">
                <a:solidFill>
                  <a:srgbClr val="C00000"/>
                </a:solidFill>
              </a:rPr>
              <a:t>jaká je nejlepší struktura, jak ho správně sestavit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pPr marL="68580" indent="0">
              <a:buNone/>
            </a:pPr>
            <a:r>
              <a:rPr lang="cs-CZ" b="1" dirty="0"/>
              <a:t>Obsah </a:t>
            </a:r>
            <a:r>
              <a:rPr lang="cs-CZ" dirty="0"/>
              <a:t>(</a:t>
            </a:r>
            <a:r>
              <a:rPr lang="cs-CZ" dirty="0">
                <a:solidFill>
                  <a:srgbClr val="C00000"/>
                </a:solidFill>
              </a:rPr>
              <a:t>co do něj patří a co nepatří, co je vhodné</a:t>
            </a:r>
            <a:r>
              <a:rPr lang="cs-CZ" dirty="0">
                <a:solidFill>
                  <a:schemeClr val="tx1"/>
                </a:solidFill>
              </a:rPr>
              <a:t>,</a:t>
            </a:r>
            <a:r>
              <a:rPr lang="cs-CZ" dirty="0"/>
              <a:t> co mohu využít z minulosti/</a:t>
            </a:r>
            <a:r>
              <a:rPr lang="cs-CZ" dirty="0" err="1"/>
              <a:t>SPgŠ</a:t>
            </a:r>
            <a:r>
              <a:rPr lang="cs-CZ" dirty="0"/>
              <a:t>)</a:t>
            </a:r>
            <a:endParaRPr lang="cs-CZ" dirty="0">
              <a:solidFill>
                <a:srgbClr val="C00000"/>
              </a:solidFill>
            </a:endParaRPr>
          </a:p>
          <a:p>
            <a:pPr marL="68580" indent="0">
              <a:buNone/>
            </a:pPr>
            <a:r>
              <a:rPr lang="cs-CZ" b="1" dirty="0"/>
              <a:t>Jak ho shrnout do </a:t>
            </a:r>
            <a:r>
              <a:rPr lang="cs-CZ" b="1" dirty="0" err="1"/>
              <a:t>PwP</a:t>
            </a:r>
            <a:endParaRPr lang="cs-CZ" b="1" dirty="0"/>
          </a:p>
          <a:p>
            <a:pPr marL="68580" indent="0">
              <a:buNone/>
            </a:pPr>
            <a:r>
              <a:rPr lang="cs-CZ" b="1" dirty="0"/>
              <a:t>Jak ho propojit s okruhy SZZ </a:t>
            </a:r>
            <a:r>
              <a:rPr lang="cs-CZ" dirty="0"/>
              <a:t>(co se od něj u SZZ očekává, jak ho použít)</a:t>
            </a:r>
            <a:endParaRPr lang="cs-CZ" b="1" dirty="0"/>
          </a:p>
          <a:p>
            <a:pPr marL="68580" indent="0">
              <a:buNone/>
            </a:pPr>
            <a:r>
              <a:rPr lang="cs-CZ" b="1" dirty="0"/>
              <a:t>Jak ho trvale využívat </a:t>
            </a:r>
            <a:r>
              <a:rPr lang="cs-CZ" dirty="0"/>
              <a:t>(proč ho mít i po SZZ, jak s ním pracovat v praxi)</a:t>
            </a:r>
          </a:p>
          <a:p>
            <a:pPr marL="68580" indent="0">
              <a:buNone/>
            </a:pPr>
            <a:r>
              <a:rPr lang="cs-CZ" b="1" dirty="0"/>
              <a:t>Kvalita mého portfolia </a:t>
            </a:r>
            <a:r>
              <a:rPr lang="cs-CZ" dirty="0"/>
              <a:t>(vypovídá o mě to, co chci; v jaké míře do něj zapojit i další oblasti mého život, které nesouvisí s učitelstvím)</a:t>
            </a:r>
          </a:p>
        </p:txBody>
      </p:sp>
    </p:spTree>
    <p:extLst>
      <p:ext uri="{BB962C8B-B14F-4D97-AF65-F5344CB8AC3E}">
        <p14:creationId xmlns:p14="http://schemas.microsoft.com/office/powerpoint/2010/main" val="989133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46F021-37DF-42D3-B666-70B038B0F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5714D5-AE5C-447C-A308-340E8D66B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cs-CZ" i="1" dirty="0"/>
              <a:t>Jaké jsou vaše možnosti s výměnou portfolií?</a:t>
            </a:r>
          </a:p>
          <a:p>
            <a:pPr>
              <a:buFontTx/>
              <a:buChar char="-"/>
            </a:pPr>
            <a:r>
              <a:rPr lang="cs-CZ" dirty="0"/>
              <a:t>pošta</a:t>
            </a:r>
          </a:p>
          <a:p>
            <a:pPr>
              <a:buFontTx/>
              <a:buChar char="-"/>
            </a:pPr>
            <a:r>
              <a:rPr lang="cs-CZ" dirty="0"/>
              <a:t>osobní výměna</a:t>
            </a:r>
          </a:p>
          <a:p>
            <a:pPr>
              <a:buFontTx/>
              <a:buChar char="-"/>
            </a:pPr>
            <a:r>
              <a:rPr lang="cs-CZ"/>
              <a:t>sken</a:t>
            </a:r>
            <a:endParaRPr lang="cs-CZ" dirty="0"/>
          </a:p>
          <a:p>
            <a:pPr marL="6858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542378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na příště: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Do </a:t>
            </a:r>
            <a:r>
              <a:rPr lang="cs-CZ" b="1" dirty="0"/>
              <a:t>20. listopadu 2019</a:t>
            </a:r>
            <a:r>
              <a:rPr lang="cs-CZ" dirty="0"/>
              <a:t> vložit do </a:t>
            </a:r>
            <a:r>
              <a:rPr lang="cs-CZ" dirty="0" err="1"/>
              <a:t>moodlinky</a:t>
            </a:r>
            <a:r>
              <a:rPr lang="cs-CZ" dirty="0"/>
              <a:t> prezentaci svého portfolia (</a:t>
            </a:r>
            <a:r>
              <a:rPr lang="cs-CZ" u="sng" dirty="0">
                <a:hlinkClick r:id="rId3"/>
              </a:rPr>
              <a:t>https://moodlinka.ics.muni.cz/</a:t>
            </a:r>
            <a:r>
              <a:rPr lang="cs-CZ" u="sng" dirty="0" err="1">
                <a:hlinkClick r:id="rId3"/>
              </a:rPr>
              <a:t>course</a:t>
            </a:r>
            <a:r>
              <a:rPr lang="cs-CZ" u="sng" dirty="0">
                <a:hlinkClick r:id="rId3"/>
              </a:rPr>
              <a:t>/</a:t>
            </a:r>
            <a:r>
              <a:rPr lang="cs-CZ" u="sng" dirty="0" err="1">
                <a:hlinkClick r:id="rId3"/>
              </a:rPr>
              <a:t>view.php?id</a:t>
            </a:r>
            <a:r>
              <a:rPr lang="cs-CZ" u="sng" dirty="0">
                <a:hlinkClick r:id="rId3"/>
              </a:rPr>
              <a:t>=2778</a:t>
            </a:r>
            <a:r>
              <a:rPr lang="cs-CZ" dirty="0"/>
              <a:t>)</a:t>
            </a:r>
          </a:p>
          <a:p>
            <a:pPr marL="68580" indent="0">
              <a:buNone/>
            </a:pPr>
            <a:r>
              <a:rPr lang="cs-CZ" dirty="0"/>
              <a:t>    </a:t>
            </a:r>
          </a:p>
          <a:p>
            <a:pPr marL="68580" indent="0">
              <a:buNone/>
            </a:pPr>
            <a:r>
              <a:rPr lang="cs-CZ" dirty="0"/>
              <a:t>Doporučení: </a:t>
            </a:r>
          </a:p>
          <a:p>
            <a:pPr marL="68580" indent="0" algn="just">
              <a:buNone/>
            </a:pPr>
            <a:r>
              <a:rPr lang="cs-CZ" dirty="0"/>
              <a:t>Můžete využít </a:t>
            </a:r>
            <a:r>
              <a:rPr lang="cs-CZ" dirty="0" err="1"/>
              <a:t>power</a:t>
            </a:r>
            <a:r>
              <a:rPr lang="cs-CZ" dirty="0"/>
              <a:t>-pointovou prezentaci nebo i jiný způsob.</a:t>
            </a:r>
          </a:p>
          <a:p>
            <a:pPr marL="68580" indent="0" algn="just">
              <a:buNone/>
            </a:pPr>
            <a:r>
              <a:rPr lang="cs-CZ" dirty="0"/>
              <a:t>Prezentace by měla trvat </a:t>
            </a:r>
            <a:r>
              <a:rPr lang="cs-CZ" b="1" dirty="0"/>
              <a:t>5 minut </a:t>
            </a:r>
            <a:r>
              <a:rPr lang="cs-CZ" dirty="0"/>
              <a:t>(5 - 7 snímků; nastavte automatické přepínání snímků). </a:t>
            </a:r>
          </a:p>
          <a:p>
            <a:pPr marL="68580" indent="0" algn="just">
              <a:buNone/>
            </a:pPr>
            <a:r>
              <a:rPr lang="cs-CZ" dirty="0"/>
              <a:t>Strukturu necháváme na Vás, nezapomeňte objasnit </a:t>
            </a:r>
            <a:r>
              <a:rPr lang="cs-CZ" b="1" dirty="0"/>
              <a:t>klíč</a:t>
            </a:r>
            <a:r>
              <a:rPr lang="cs-CZ" dirty="0"/>
              <a:t>, podle kterého portfolio tvoříte a také představit konkrétní </a:t>
            </a:r>
            <a:r>
              <a:rPr lang="cs-CZ" b="1" dirty="0"/>
              <a:t>artefakt</a:t>
            </a:r>
            <a:r>
              <a:rPr lang="cs-CZ" dirty="0"/>
              <a:t>, na kterém doložíte Váš profesní posun a rozvoj. Hledejte způsob, který by dobře vystihoval Vaši jedinečnost, zkuste užít metaforického vyjádření. </a:t>
            </a:r>
          </a:p>
          <a:p>
            <a:pPr marL="68580" indent="0" algn="just">
              <a:buNone/>
            </a:pPr>
            <a:r>
              <a:rPr lang="cs-CZ" dirty="0"/>
              <a:t>Přejeme hodně dobrých a originálních nápadů.</a:t>
            </a:r>
          </a:p>
          <a:p>
            <a:pPr algn="just"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3791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Státní závěrečná zkouška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Tlačítko akce: Dokument 3">
            <a:hlinkClick r:id="" action="ppaction://noaction" highlightClick="1"/>
          </p:cNvPr>
          <p:cNvSpPr/>
          <p:nvPr/>
        </p:nvSpPr>
        <p:spPr>
          <a:xfrm>
            <a:off x="7724633" y="3930555"/>
            <a:ext cx="1042416" cy="1042416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4773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Prezentace PP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>
                <a:solidFill>
                  <a:schemeClr val="tx1"/>
                </a:solidFill>
              </a:rPr>
              <a:t>Kritéria kvalitní prezentace:</a:t>
            </a: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1"/>
                </a:solidFill>
              </a:rPr>
              <a:t>Student představí své PP, objasní klíč, představí konkrétní artefakt, na kterém doloží svůj konkrétní profesní posun a rozvoj. Vystihne svou jedinečnost. </a:t>
            </a:r>
          </a:p>
          <a:p>
            <a:pPr>
              <a:buNone/>
            </a:pPr>
            <a:r>
              <a:rPr lang="cs-CZ" b="1" dirty="0">
                <a:solidFill>
                  <a:schemeClr val="tx1"/>
                </a:solidFill>
              </a:rPr>
              <a:t>	</a:t>
            </a:r>
            <a:r>
              <a:rPr lang="cs-CZ" b="1" dirty="0">
                <a:solidFill>
                  <a:srgbClr val="FF0000"/>
                </a:solidFill>
              </a:rPr>
              <a:t>Co jsem se naučila a na čem to mohu ukázat? Jakou učitelkou se stávám?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rgbClr val="FF0000"/>
                </a:solidFill>
              </a:rPr>
              <a:t>Prezentujte, jak myslíte, co víte a jak to umíte doložit. </a:t>
            </a: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1"/>
                </a:solidFill>
              </a:rPr>
              <a:t>Dodrží časový limit 5 minut.</a:t>
            </a:r>
          </a:p>
          <a:p>
            <a:pPr>
              <a:buFont typeface="Wingdings" pitchFamily="2" charset="2"/>
              <a:buChar char="Ø"/>
            </a:pPr>
            <a:r>
              <a:rPr lang="cs-CZ">
                <a:solidFill>
                  <a:schemeClr val="tx1"/>
                </a:solidFill>
              </a:rPr>
              <a:t>Využije </a:t>
            </a:r>
            <a:r>
              <a:rPr lang="cs-CZ" dirty="0" err="1">
                <a:solidFill>
                  <a:schemeClr val="tx1"/>
                </a:solidFill>
              </a:rPr>
              <a:t>power</a:t>
            </a:r>
            <a:r>
              <a:rPr lang="cs-CZ" dirty="0">
                <a:solidFill>
                  <a:schemeClr val="tx1"/>
                </a:solidFill>
              </a:rPr>
              <a:t>-pointovou prezentaci. </a:t>
            </a:r>
          </a:p>
          <a:p>
            <a:pPr>
              <a:buNone/>
            </a:pP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72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568</TotalTime>
  <Words>519</Words>
  <Application>Microsoft Office PowerPoint</Application>
  <PresentationFormat>Širokoúhlá obrazovka</PresentationFormat>
  <Paragraphs>43</Paragraphs>
  <Slides>7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Calibri</vt:lpstr>
      <vt:lpstr>Century Gothic</vt:lpstr>
      <vt:lpstr>Wingdings</vt:lpstr>
      <vt:lpstr>Wingdings 2</vt:lpstr>
      <vt:lpstr>Austin</vt:lpstr>
      <vt:lpstr>Tvorba profesního portfolia</vt:lpstr>
      <vt:lpstr>OČEKÁVÁNÍ - Co už vím </vt:lpstr>
      <vt:lpstr>OČEKÁVÁNÍ - Co potřebuji vědět</vt:lpstr>
      <vt:lpstr>Prezentace aplikace PowerPoint</vt:lpstr>
      <vt:lpstr>Úkol na příště:</vt:lpstr>
      <vt:lpstr>Státní závěrečná zkouška</vt:lpstr>
      <vt:lpstr>Prezentace PP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Tvorba profesního portfolia</dc:title>
  <dc:creator>Syslova</dc:creator>
  <cp:lastModifiedBy>Syslová Zora</cp:lastModifiedBy>
  <cp:revision>49</cp:revision>
  <dcterms:created xsi:type="dcterms:W3CDTF">2018-09-16T07:54:35Z</dcterms:created>
  <dcterms:modified xsi:type="dcterms:W3CDTF">2020-11-19T13:43:14Z</dcterms:modified>
</cp:coreProperties>
</file>