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72" r:id="rId3"/>
    <p:sldId id="265" r:id="rId4"/>
    <p:sldId id="279" r:id="rId5"/>
    <p:sldId id="280" r:id="rId6"/>
    <p:sldId id="278" r:id="rId7"/>
    <p:sldId id="264" r:id="rId8"/>
    <p:sldId id="274" r:id="rId9"/>
    <p:sldId id="273" r:id="rId10"/>
    <p:sldId id="266" r:id="rId11"/>
    <p:sldId id="281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354" y="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FE2B8C-395D-4910-B037-AA9F2D15B024}" type="datetimeFigureOut">
              <a:rPr lang="cs-CZ" smtClean="0"/>
              <a:t>20. 11. 2020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20E1C-C314-471D-80D8-CF80D1201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8410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2D4F7-6CBF-4515-BF1D-531CAA650F2C}" type="datetimeFigureOut">
              <a:rPr lang="cs-CZ" smtClean="0"/>
              <a:pPr/>
              <a:t>20. 11. 2020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15FD48-ACF2-4B27-8C58-1E55D6E7327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2110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Shrnout, že co ví  jsme si v podstatě řekli minule, takže si potvrdily, že jejich znalosti</a:t>
            </a:r>
            <a:r>
              <a:rPr lang="cs-CZ" baseline="0" dirty="0"/>
              <a:t> jsou v pořádku. A navázala bych, že to, co psaly, že potřebují, si z velké části zodpovíme dnes.</a:t>
            </a:r>
          </a:p>
          <a:p>
            <a:r>
              <a:rPr lang="cs-CZ" baseline="0" dirty="0"/>
              <a:t>Než se k tomu dostaneme, podíváme se </a:t>
            </a:r>
            <a:r>
              <a:rPr lang="cs-CZ" baseline="0" dirty="0" err="1"/>
              <a:t>najejich</a:t>
            </a:r>
            <a:r>
              <a:rPr lang="cs-CZ" baseline="0" dirty="0"/>
              <a:t> první úkol – přečtení skript.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383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Tady</a:t>
            </a:r>
            <a:r>
              <a:rPr lang="cs-CZ" baseline="0" dirty="0"/>
              <a:t> bych prosila doplnit nějaká „kritéria“, která by jim pomohla v </a:t>
            </a:r>
            <a:r>
              <a:rPr lang="cs-CZ" baseline="0"/>
              <a:t>tvorbě prezentace 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07236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Tady budou vložené otázky k SZZ (ještě je dokončuje Honza Mareš, ale do pátku by měly být hotové) – provedla bych studenty tím, jak budou organizované.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15FD48-ACF2-4B27-8C58-1E55D6E73277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5889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Pak by mohly ostatním představit, co komentovaly. A my bychom otázkami mohly podpořit jejich úvahy o sobě – co se o sobě dověděly, s čím jim reflexe pomohla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C15FD48-ACF2-4B27-8C58-1E55D6E7327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6931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65C2F61-E4D6-40E5-AD5C-C72E771DB6C8}" type="datetimeFigureOut">
              <a:rPr lang="cs-CZ" smtClean="0"/>
              <a:pPr/>
              <a:t>20. 11. 2020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20. 11. 2020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20. 11. 2020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20. 11. 2020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20. 11. 2020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20. 11. 2020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20. 11. 2020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20. 11. 2020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20. 11. 2020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20. 11. 2020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C2F61-E4D6-40E5-AD5C-C72E771DB6C8}" type="datetimeFigureOut">
              <a:rPr lang="cs-CZ" smtClean="0"/>
              <a:pPr/>
              <a:t>20. 11. 2020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65C2F61-E4D6-40E5-AD5C-C72E771DB6C8}" type="datetimeFigureOut">
              <a:rPr lang="cs-CZ" smtClean="0"/>
              <a:pPr/>
              <a:t>20. 11. 2020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2CBB7D2-47AF-406C-885D-1AEAAE4ECCD2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inka.ics.muni.cz/course/view.php?id=277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Tvorba profesního portfolia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Zora Syslová, Veronika Rodová</a:t>
            </a:r>
          </a:p>
        </p:txBody>
      </p:sp>
    </p:spTree>
    <p:extLst>
      <p:ext uri="{BB962C8B-B14F-4D97-AF65-F5344CB8AC3E}">
        <p14:creationId xmlns:p14="http://schemas.microsoft.com/office/powerpoint/2010/main" val="1726186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740176"/>
          </a:xfrm>
        </p:spPr>
        <p:txBody>
          <a:bodyPr>
            <a:normAutofit/>
          </a:bodyPr>
          <a:lstStyle/>
          <a:p>
            <a:r>
              <a:rPr lang="cs-CZ" dirty="0"/>
              <a:t>Přesahy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0096" y="1889760"/>
            <a:ext cx="8229600" cy="3751915"/>
          </a:xfrm>
        </p:spPr>
        <p:txBody>
          <a:bodyPr>
            <a:normAutofit/>
          </a:bodyPr>
          <a:lstStyle/>
          <a:p>
            <a:pPr marL="68580" indent="0">
              <a:buFont typeface="Wingdings" pitchFamily="2" charset="2"/>
              <a:buChar char="Ø"/>
            </a:pPr>
            <a:r>
              <a:rPr lang="cs-CZ" dirty="0"/>
              <a:t>princip izomorfismu a práce se žákovským portfoliem/portfoliem dítěte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/>
              <a:t>PP a kariérní systém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6009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9AD407-CB53-4ECA-8DAF-ABA2D6E03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na příště (18.12.2020)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96118CF-6541-40B1-8F30-CC3DE3FAA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68580" indent="0">
              <a:buNone/>
            </a:pPr>
            <a:r>
              <a:rPr lang="cs-CZ" dirty="0"/>
              <a:t>Vyměňte si navzájem portfolia (dvojice již máme vytvořené) a vytvořte pro kolegyni písemné hodnocení. Cílem je zpětná vazba, která umožní nahlédnout na portfolio jinýma očima, uvědomit si silné a slabé stránky. V hodnocení byste neměli zapomenout na: </a:t>
            </a:r>
          </a:p>
          <a:p>
            <a:pPr marL="68580" indent="0">
              <a:buNone/>
            </a:pPr>
            <a:endParaRPr lang="cs-CZ" dirty="0"/>
          </a:p>
          <a:p>
            <a:r>
              <a:rPr lang="cs-CZ" dirty="0"/>
              <a:t>Strukturu portfolia: jak je řazeno co Vám přineslo za informace, co oceňujete, co by bylo možné udělat jinak, čemu nerozumíte, co chybí ...</a:t>
            </a:r>
          </a:p>
          <a:p>
            <a:r>
              <a:rPr lang="cs-CZ" dirty="0"/>
              <a:t>Téma portfolia: v čem (kde) vidíte jádro portfolia, jak byste charakterizovala profesní filozofii autorky…</a:t>
            </a:r>
          </a:p>
          <a:p>
            <a:r>
              <a:rPr lang="cs-CZ" dirty="0"/>
              <a:t>Profesní kompetence: které v portfoliu vidíte a které ne, v jakých dokumentech (pracujte s </a:t>
            </a:r>
            <a:r>
              <a:rPr lang="cs-CZ" i="1" dirty="0"/>
              <a:t>Rámcem profesních kvalit učitele MŠ</a:t>
            </a:r>
            <a:r>
              <a:rPr lang="cs-CZ" dirty="0"/>
              <a:t>).</a:t>
            </a:r>
          </a:p>
          <a:p>
            <a:r>
              <a:rPr lang="cs-CZ" dirty="0"/>
              <a:t>Co by bylo možné použít u SZZ: uveďte konkrétní příklady.</a:t>
            </a:r>
          </a:p>
          <a:p>
            <a:r>
              <a:rPr lang="cs-CZ" dirty="0"/>
              <a:t>Doporučení a návrhy změn, doplnění: chybí v portfoliu něco, dá se něco udělat jinak?</a:t>
            </a:r>
          </a:p>
          <a:p>
            <a:pPr>
              <a:lnSpc>
                <a:spcPct val="120000"/>
              </a:lnSpc>
            </a:pPr>
            <a:r>
              <a:rPr lang="cs-CZ" dirty="0"/>
              <a:t>Na závěr proveďte shrnutí: V jedné větě charakterizujte XY jako učitelku z hlediska kompetencí, profesního směřování, v čem je silná, v čem se může zdokonalovat. </a:t>
            </a:r>
            <a:r>
              <a:rPr lang="cs-CZ" b="1" dirty="0"/>
              <a:t>V čem spočívá její jedinečnost</a:t>
            </a:r>
            <a:r>
              <a:rPr lang="cs-CZ" dirty="0"/>
              <a:t>.</a:t>
            </a:r>
          </a:p>
          <a:p>
            <a:pPr marL="68580" indent="0">
              <a:lnSpc>
                <a:spcPct val="120000"/>
              </a:lnSpc>
              <a:buNone/>
            </a:pPr>
            <a:r>
              <a:rPr lang="cs-CZ" b="1" dirty="0">
                <a:solidFill>
                  <a:srgbClr val="FF0000"/>
                </a:solidFill>
              </a:rPr>
              <a:t>Vložte do </a:t>
            </a:r>
            <a:r>
              <a:rPr lang="cs-CZ" b="1" dirty="0" err="1">
                <a:solidFill>
                  <a:srgbClr val="FF0000"/>
                </a:solidFill>
              </a:rPr>
              <a:t>moodlinky</a:t>
            </a:r>
            <a:r>
              <a:rPr lang="cs-CZ" b="1" dirty="0">
                <a:solidFill>
                  <a:srgbClr val="FF0000"/>
                </a:solidFill>
              </a:rPr>
              <a:t> do 17. 12. 2020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73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019968"/>
          </a:xfrm>
        </p:spPr>
        <p:txBody>
          <a:bodyPr>
            <a:normAutofit/>
          </a:bodyPr>
          <a:lstStyle/>
          <a:p>
            <a:r>
              <a:rPr lang="cs-CZ" sz="2800" dirty="0"/>
              <a:t>Prezentace portfolií s ukázkou vybraných artefaktů na téma „Co jsem se o sobě dověděl“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8580" indent="0">
              <a:buFont typeface="Wingdings" pitchFamily="2" charset="2"/>
              <a:buChar char="Ø"/>
            </a:pPr>
            <a:r>
              <a:rPr lang="cs-CZ" dirty="0"/>
              <a:t>Kritéria kvality prezentace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/>
              <a:t>Prezentace a zpětné vazby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/>
              <a:t>Shrnutí podnětů pro další práci s PP a přípravu na závěrečné zkoušky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/>
              <a:t>Přesahy - princip izomorfismu a práce se žákovským 	portfoliem a PP a kariérní systém</a:t>
            </a:r>
          </a:p>
          <a:p>
            <a:pPr marL="68580" indent="0">
              <a:buFont typeface="Wingdings" pitchFamily="2" charset="2"/>
              <a:buChar char="Ø"/>
            </a:pPr>
            <a:r>
              <a:rPr lang="cs-CZ" dirty="0"/>
              <a:t>Co příště?</a:t>
            </a:r>
          </a:p>
        </p:txBody>
      </p:sp>
    </p:spTree>
    <p:extLst>
      <p:ext uri="{BB962C8B-B14F-4D97-AF65-F5344CB8AC3E}">
        <p14:creationId xmlns:p14="http://schemas.microsoft.com/office/powerpoint/2010/main" val="34987859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 dnešního semináře: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>
              <a:hlinkClick r:id="rId3"/>
            </a:endParaRPr>
          </a:p>
          <a:p>
            <a:pPr marL="68580" indent="0" algn="just">
              <a:buNone/>
            </a:pPr>
            <a:r>
              <a:rPr lang="cs-CZ" dirty="0"/>
              <a:t>Prezentovat v </a:t>
            </a:r>
            <a:r>
              <a:rPr lang="cs-CZ" b="1" dirty="0"/>
              <a:t>5 minutách </a:t>
            </a:r>
            <a:r>
              <a:rPr lang="cs-CZ" dirty="0"/>
              <a:t>vlastní portfolio. Objasnit </a:t>
            </a:r>
            <a:r>
              <a:rPr lang="cs-CZ" b="1" dirty="0"/>
              <a:t>klíč</a:t>
            </a:r>
            <a:r>
              <a:rPr lang="cs-CZ" dirty="0"/>
              <a:t> ke strukturování a tvorbě portfolia a představit konkrétní </a:t>
            </a:r>
            <a:r>
              <a:rPr lang="cs-CZ" b="1" dirty="0"/>
              <a:t>artefakt</a:t>
            </a:r>
            <a:r>
              <a:rPr lang="cs-CZ" dirty="0"/>
              <a:t>, který dokládá profesní posun a rozvoj. </a:t>
            </a:r>
          </a:p>
          <a:p>
            <a:pPr marL="68580" indent="0" algn="just">
              <a:buNone/>
            </a:pPr>
            <a:endParaRPr lang="cs-CZ" dirty="0">
              <a:hlinkClick r:id="rId3"/>
            </a:endParaRPr>
          </a:p>
          <a:p>
            <a:pPr marL="68580" indent="0">
              <a:buNone/>
            </a:pPr>
            <a:r>
              <a:rPr lang="cs-CZ" dirty="0">
                <a:hlinkClick r:id="rId3"/>
              </a:rPr>
              <a:t>http://moodlinka.ics.muni.cz/course/view.php?id=2778</a:t>
            </a:r>
            <a:endParaRPr lang="cs-CZ" dirty="0"/>
          </a:p>
          <a:p>
            <a:pPr marL="68580" indent="0">
              <a:buNone/>
            </a:pPr>
            <a:r>
              <a:rPr lang="cs-CZ" dirty="0"/>
              <a:t>    </a:t>
            </a:r>
          </a:p>
          <a:p>
            <a:pPr algn="just"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791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Prezentace 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>
                <a:solidFill>
                  <a:schemeClr val="tx1"/>
                </a:solidFill>
              </a:rPr>
              <a:t>Kritéria kvalitní prezentace: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Objasnit </a:t>
            </a:r>
            <a:r>
              <a:rPr lang="cs-CZ" b="1" dirty="0">
                <a:solidFill>
                  <a:schemeClr val="tx1"/>
                </a:solidFill>
              </a:rPr>
              <a:t>klíč</a:t>
            </a:r>
            <a:r>
              <a:rPr lang="cs-CZ" dirty="0">
                <a:solidFill>
                  <a:schemeClr val="tx1"/>
                </a:solidFill>
              </a:rPr>
              <a:t> pro roztřídění materiálů v portfoliu. 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Představit konkrétní artefakt, který konkrétně dokládá </a:t>
            </a:r>
            <a:r>
              <a:rPr lang="cs-CZ" b="1" dirty="0">
                <a:solidFill>
                  <a:schemeClr val="tx1"/>
                </a:solidFill>
              </a:rPr>
              <a:t>profesní posun </a:t>
            </a:r>
            <a:r>
              <a:rPr lang="cs-CZ" dirty="0">
                <a:solidFill>
                  <a:schemeClr val="tx1"/>
                </a:solidFill>
              </a:rPr>
              <a:t>a </a:t>
            </a:r>
            <a:r>
              <a:rPr lang="cs-CZ" b="1" dirty="0">
                <a:solidFill>
                  <a:schemeClr val="tx1"/>
                </a:solidFill>
              </a:rPr>
              <a:t>rozvoj: </a:t>
            </a:r>
            <a:r>
              <a:rPr lang="cs-CZ" i="1" dirty="0">
                <a:solidFill>
                  <a:schemeClr val="tx1"/>
                </a:solidFill>
              </a:rPr>
              <a:t>Co jsem se naučila? Na čem to mohu ukázat?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i="1" dirty="0">
                <a:solidFill>
                  <a:schemeClr val="tx1"/>
                </a:solidFill>
              </a:rPr>
              <a:t>Jakou učitelkou se stávám?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i="1" dirty="0">
                <a:solidFill>
                  <a:schemeClr val="tx1"/>
                </a:solidFill>
              </a:rPr>
              <a:t>V čem vystihuje mou jedinečnost?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Dodržet </a:t>
            </a:r>
            <a:r>
              <a:rPr lang="cs-CZ" b="1" dirty="0">
                <a:solidFill>
                  <a:schemeClr val="tx1"/>
                </a:solidFill>
              </a:rPr>
              <a:t>časový limit </a:t>
            </a:r>
            <a:r>
              <a:rPr lang="cs-CZ" dirty="0">
                <a:solidFill>
                  <a:schemeClr val="tx1"/>
                </a:solidFill>
              </a:rPr>
              <a:t>5 minut.</a:t>
            </a:r>
          </a:p>
          <a:p>
            <a:pPr>
              <a:buNone/>
            </a:pP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7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308133-A9EA-408E-A68A-9E4E239AD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Prezentace …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974FCDA-4F55-413E-A218-D96A00E92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5923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k diskuzi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25780" indent="-457200">
              <a:buAutoNum type="arabicPeriod"/>
            </a:pPr>
            <a:r>
              <a:rPr lang="cs-CZ" dirty="0"/>
              <a:t>V jedné větě charakterizujte prezentujícího jako učitele.</a:t>
            </a:r>
          </a:p>
          <a:p>
            <a:pPr marL="525780" indent="-457200">
              <a:buAutoNum type="arabicPeriod"/>
            </a:pPr>
            <a:r>
              <a:rPr lang="cs-CZ" dirty="0"/>
              <a:t>Kam směřuje?</a:t>
            </a:r>
          </a:p>
          <a:p>
            <a:pPr marL="525780" indent="-457200">
              <a:buAutoNum type="arabicPeriod"/>
            </a:pPr>
            <a:r>
              <a:rPr lang="cs-CZ" dirty="0"/>
              <a:t>V čem je silná?</a:t>
            </a:r>
          </a:p>
          <a:p>
            <a:pPr marL="525780" indent="-457200">
              <a:buAutoNum type="arabicPeriod"/>
            </a:pPr>
            <a:r>
              <a:rPr lang="cs-CZ" dirty="0"/>
              <a:t>V čem se může zdokonalovat?</a:t>
            </a:r>
          </a:p>
          <a:p>
            <a:pPr marL="525780" indent="-457200">
              <a:buAutoNum type="arabicPeriod"/>
            </a:pPr>
            <a:r>
              <a:rPr lang="cs-CZ" dirty="0"/>
              <a:t>V čem spočívá její jedinečnost?</a:t>
            </a:r>
          </a:p>
          <a:p>
            <a:pPr marL="525780" indent="-457200"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8251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Kritéria kvalitního portfolia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/>
              <a:t>Formativní funkce (</a:t>
            </a:r>
            <a:r>
              <a:rPr lang="cs-CZ" b="1" i="1" dirty="0"/>
              <a:t>podstata portfolia</a:t>
            </a:r>
            <a:r>
              <a:rPr lang="cs-CZ" b="1" dirty="0"/>
              <a:t>): Co se učím? Kým se stávám? </a:t>
            </a: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/>
              <a:t>Autentické vyjadřování o tom, co je pro vás důležité (popisný jazyk, schémata, náčrtky, symboly a symbolický jazyk aj.).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Reflektivní poznámky se vztahují k teorii i k praktickým zkušenostem, týkají se silných i slabých stránek.</a:t>
            </a:r>
          </a:p>
          <a:p>
            <a:pPr>
              <a:buFont typeface="Wingdings" pitchFamily="2" charset="2"/>
              <a:buChar char="Ø"/>
            </a:pPr>
            <a:r>
              <a:rPr lang="cs-CZ" dirty="0"/>
              <a:t>Vybrané artefakty pomáhají odhalovat silné stránky i slabá místa, představují milníky vaší profesní cesty.</a:t>
            </a:r>
          </a:p>
          <a:p>
            <a:pPr>
              <a:buNone/>
            </a:pPr>
            <a:endParaRPr lang="cs-CZ" b="1" i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b="1" dirty="0" err="1">
                <a:solidFill>
                  <a:schemeClr val="tx1"/>
                </a:solidFill>
              </a:rPr>
              <a:t>Sumativní</a:t>
            </a:r>
            <a:r>
              <a:rPr lang="cs-CZ" b="1" dirty="0">
                <a:solidFill>
                  <a:schemeClr val="tx1"/>
                </a:solidFill>
              </a:rPr>
              <a:t> funkce (</a:t>
            </a:r>
            <a:r>
              <a:rPr lang="cs-CZ" b="1" i="1" dirty="0">
                <a:solidFill>
                  <a:schemeClr val="tx1"/>
                </a:solidFill>
              </a:rPr>
              <a:t>SZZ</a:t>
            </a:r>
            <a:r>
              <a:rPr lang="cs-CZ" b="1" dirty="0">
                <a:solidFill>
                  <a:schemeClr val="tx1"/>
                </a:solidFill>
              </a:rPr>
              <a:t>): Co umím? 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Struktura portfolia je přehledná, dává klíč k pochopení obsahu.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Poměr teorie a praxe je vyvážený a vzájemně propojený.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Reflektivní složka je na první pohled patrná.</a:t>
            </a:r>
          </a:p>
          <a:p>
            <a:pPr>
              <a:buFont typeface="Wingdings" pitchFamily="2" charset="2"/>
              <a:buChar char="Ø"/>
            </a:pPr>
            <a:r>
              <a:rPr lang="cs-CZ" dirty="0">
                <a:solidFill>
                  <a:schemeClr val="tx1"/>
                </a:solidFill>
              </a:rPr>
              <a:t>Dokumenty jsou shromažďované soustavně a dlouhodobě.</a:t>
            </a:r>
          </a:p>
          <a:p>
            <a:pPr>
              <a:buNone/>
            </a:pPr>
            <a:endParaRPr lang="cs-CZ" b="1" i="1" dirty="0">
              <a:solidFill>
                <a:srgbClr val="FF0000"/>
              </a:solidFill>
            </a:endParaRPr>
          </a:p>
          <a:p>
            <a:pPr>
              <a:buNone/>
            </a:pPr>
            <a:endParaRPr lang="cs-CZ" i="1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851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Příklady reflektivních komentářů jako příkladů AHA objevů studentů učitelství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i="1" dirty="0">
                <a:solidFill>
                  <a:srgbClr val="000000"/>
                </a:solidFill>
              </a:rPr>
              <a:t>„</a:t>
            </a:r>
            <a:r>
              <a:rPr lang="cs-CZ" i="1" dirty="0">
                <a:solidFill>
                  <a:srgbClr val="0070C0"/>
                </a:solidFill>
              </a:rPr>
              <a:t>Naplánoval jsem pro děti plno zajímavých činností</a:t>
            </a:r>
            <a:r>
              <a:rPr lang="cs-CZ" i="1" dirty="0">
                <a:solidFill>
                  <a:srgbClr val="000000"/>
                </a:solidFill>
              </a:rPr>
              <a:t>… Musím porozumět použitému uměleckému textu, abych dokázal dobře stanovit cíl hodiny a vybrat aktivity tak, aby směřovaly k naplnění cíle, jinak hodina bude jen zábavnou hodinou.“</a:t>
            </a:r>
          </a:p>
          <a:p>
            <a:pPr>
              <a:buNone/>
            </a:pPr>
            <a:r>
              <a:rPr lang="cs-CZ" i="1" dirty="0">
                <a:solidFill>
                  <a:srgbClr val="000000"/>
                </a:solidFill>
              </a:rPr>
              <a:t>„</a:t>
            </a:r>
            <a:r>
              <a:rPr lang="cs-CZ" i="1" dirty="0">
                <a:solidFill>
                  <a:srgbClr val="0070C0"/>
                </a:solidFill>
              </a:rPr>
              <a:t>Mám obavy, že musím naučit všechny děti všechno a že to nezvládnu…</a:t>
            </a:r>
            <a:r>
              <a:rPr lang="cs-CZ" i="1" dirty="0">
                <a:solidFill>
                  <a:schemeClr val="tx1"/>
                </a:solidFill>
              </a:rPr>
              <a:t>Cíle i učivo </a:t>
            </a:r>
            <a:r>
              <a:rPr lang="cs-CZ" i="1" dirty="0">
                <a:solidFill>
                  <a:srgbClr val="000000"/>
                </a:solidFill>
              </a:rPr>
              <a:t>a také způsoby zadávání úkolů mohu diferencovat, dokonce se to ode mě očekává. Zvlášť pro žáky, kteří mají problém s češtinou, musím připravovat např. jiné texty a jinak jim zadávat úkoly. Zadání jim i víckrát opakovat. Funguje, když jim zadání vysvětluje ještě jiný spolužák.“</a:t>
            </a:r>
          </a:p>
          <a:p>
            <a:pPr>
              <a:buNone/>
            </a:pPr>
            <a:r>
              <a:rPr lang="cs-CZ" i="1" dirty="0">
                <a:solidFill>
                  <a:srgbClr val="000000"/>
                </a:solidFill>
              </a:rPr>
              <a:t>„</a:t>
            </a:r>
            <a:r>
              <a:rPr lang="cs-CZ" i="1" dirty="0">
                <a:solidFill>
                  <a:srgbClr val="0070C0"/>
                </a:solidFill>
              </a:rPr>
              <a:t>Hlavně, abych věděl odpovědi na otázky dětí…</a:t>
            </a:r>
            <a:r>
              <a:rPr lang="cs-CZ" i="1" dirty="0">
                <a:solidFill>
                  <a:schemeClr val="tx1"/>
                </a:solidFill>
              </a:rPr>
              <a:t>Jsem rád</a:t>
            </a:r>
            <a:r>
              <a:rPr lang="cs-CZ" i="1" dirty="0">
                <a:solidFill>
                  <a:srgbClr val="000000"/>
                </a:solidFill>
              </a:rPr>
              <a:t>, když mi po hodině třídní učitelka říkala, co viděla, že při mé hodině dělali žáci. Všímala si nejen žáků-cizinců, ale i dětí, které jsem já ve třídě snad vůbec neviděl.“</a:t>
            </a:r>
          </a:p>
          <a:p>
            <a:pPr>
              <a:buNone/>
            </a:pPr>
            <a:r>
              <a:rPr lang="cs-CZ" sz="2000" dirty="0">
                <a:solidFill>
                  <a:srgbClr val="000000"/>
                </a:solidFill>
              </a:rPr>
              <a:t>„</a:t>
            </a:r>
            <a:r>
              <a:rPr lang="cs-CZ" i="1" dirty="0">
                <a:solidFill>
                  <a:srgbClr val="000000"/>
                </a:solidFill>
              </a:rPr>
              <a:t>Díky praxi jsem si stále jistější v komunikaci se žáky a v řízení aktivit.</a:t>
            </a:r>
            <a:r>
              <a:rPr lang="cs-CZ" dirty="0">
                <a:solidFill>
                  <a:srgbClr val="000000"/>
                </a:solidFill>
              </a:rPr>
              <a:t>“</a:t>
            </a:r>
          </a:p>
          <a:p>
            <a:pPr>
              <a:buNone/>
            </a:pPr>
            <a:r>
              <a:rPr lang="cs-CZ" dirty="0">
                <a:solidFill>
                  <a:srgbClr val="000000"/>
                </a:solidFill>
              </a:rPr>
              <a:t>„</a:t>
            </a:r>
            <a:r>
              <a:rPr lang="cs-CZ" i="1" dirty="0">
                <a:solidFill>
                  <a:srgbClr val="000000"/>
                </a:solidFill>
              </a:rPr>
              <a:t>Objevila jsem, že je nutné i v tematické výuce pracovat s výukovými cíli, jinak hrozí bezbřehost nabídky aktivit žákům</a:t>
            </a:r>
            <a:r>
              <a:rPr lang="cs-CZ" dirty="0">
                <a:solidFill>
                  <a:srgbClr val="000000"/>
                </a:solidFill>
              </a:rPr>
              <a:t>.“</a:t>
            </a:r>
          </a:p>
          <a:p>
            <a:pPr>
              <a:buNone/>
            </a:pPr>
            <a:r>
              <a:rPr lang="cs-CZ" i="1" dirty="0">
                <a:solidFill>
                  <a:srgbClr val="000000"/>
                </a:solidFill>
              </a:rPr>
              <a:t>„Uvědomila jsem si, že je důležité dovednost sebehodnotit se u dětí postupně rozvíjet, třeba prací s portfolii.“</a:t>
            </a:r>
          </a:p>
          <a:p>
            <a:pPr>
              <a:buNone/>
            </a:pPr>
            <a:r>
              <a:rPr lang="cs-CZ" i="1" dirty="0">
                <a:solidFill>
                  <a:srgbClr val="000000"/>
                </a:solidFill>
              </a:rPr>
              <a:t>„Uvědomil jsem si, že záměrné pozorování žáků při učení mi pomáhá lépe hodnotit, jak se zlepšují.“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Shrnutí podnětů pro další práci s PP </a:t>
            </a:r>
            <a:br>
              <a:rPr lang="cs-CZ" dirty="0"/>
            </a:br>
            <a:r>
              <a:rPr lang="cs-CZ" dirty="0"/>
              <a:t>a přípravu na SZZ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Struktura PP – pojmenovat klíč a zpřesňovat argumentaci; proč takto třídím, co vkládám (pestrost a vyváženost; formální i neformální vzdělávání; co se týká mě, co se týká dětí atd.)</a:t>
            </a:r>
          </a:p>
          <a:p>
            <a:r>
              <a:rPr lang="cs-CZ" dirty="0"/>
              <a:t>Zaměřit se na kvalitu reflektivních komentářů jako způsobu pojmenovávání vlastních výsledků, pokroků i slabých míst (promýšlet do hloubky, popisný jazyk, schémata, vracet se k nim, znovu komentovat)</a:t>
            </a:r>
          </a:p>
          <a:p>
            <a:r>
              <a:rPr lang="cs-CZ" dirty="0"/>
              <a:t>Zaměřit se na dovednost prezentovat své PP jako podklad </a:t>
            </a:r>
            <a:r>
              <a:rPr lang="cs-CZ" dirty="0" err="1"/>
              <a:t>sumativního</a:t>
            </a:r>
            <a:r>
              <a:rPr lang="cs-CZ" dirty="0"/>
              <a:t> hodnocení u SZZ (zkoušet si to)</a:t>
            </a:r>
          </a:p>
          <a:p>
            <a:r>
              <a:rPr lang="cs-CZ" dirty="0"/>
              <a:t>Objevovat smysl práce s PP (je to způsob profesního učení i způsob vedení dialogu sama se sebou, podklad pro formativní hodnocení)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360</TotalTime>
  <Words>1039</Words>
  <Application>Microsoft Office PowerPoint</Application>
  <PresentationFormat>Širokoúhlá obrazovka</PresentationFormat>
  <Paragraphs>77</Paragraphs>
  <Slides>11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Calibri</vt:lpstr>
      <vt:lpstr>Century Gothic</vt:lpstr>
      <vt:lpstr>Wingdings</vt:lpstr>
      <vt:lpstr>Wingdings 2</vt:lpstr>
      <vt:lpstr>Austin</vt:lpstr>
      <vt:lpstr>Tvorba profesního portfolia</vt:lpstr>
      <vt:lpstr>Prezentace portfolií s ukázkou vybraných artefaktů na téma „Co jsem se o sobě dověděl“</vt:lpstr>
      <vt:lpstr>Cíl dnešního semináře:</vt:lpstr>
      <vt:lpstr>Prezentace PP</vt:lpstr>
      <vt:lpstr>Prezentace …</vt:lpstr>
      <vt:lpstr>Otázky k diskuzi</vt:lpstr>
      <vt:lpstr>Kritéria kvalitního portfolia</vt:lpstr>
      <vt:lpstr>Příklady reflektivních komentářů jako příkladů AHA objevů studentů učitelství</vt:lpstr>
      <vt:lpstr>Shrnutí podnětů pro další práci s PP  a přípravu na SZZ</vt:lpstr>
      <vt:lpstr>Přesahy</vt:lpstr>
      <vt:lpstr>Úkol na příště (18.12.2020)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profesního portfolia</dc:title>
  <dc:creator>Syslova</dc:creator>
  <cp:lastModifiedBy> </cp:lastModifiedBy>
  <cp:revision>48</cp:revision>
  <dcterms:created xsi:type="dcterms:W3CDTF">2018-09-16T07:54:35Z</dcterms:created>
  <dcterms:modified xsi:type="dcterms:W3CDTF">2020-11-20T08:31:41Z</dcterms:modified>
</cp:coreProperties>
</file>