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0"/>
  </p:notesMasterIdLst>
  <p:sldIdLst>
    <p:sldId id="284" r:id="rId2"/>
    <p:sldId id="285" r:id="rId3"/>
    <p:sldId id="413" r:id="rId4"/>
    <p:sldId id="286" r:id="rId5"/>
    <p:sldId id="416" r:id="rId6"/>
    <p:sldId id="289" r:id="rId7"/>
    <p:sldId id="335" r:id="rId8"/>
    <p:sldId id="417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02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192"/>
    </p:cViewPr>
  </p:sorterViewPr>
  <p:notesViewPr>
    <p:cSldViewPr>
      <p:cViewPr varScale="1">
        <p:scale>
          <a:sx n="83" d="100"/>
          <a:sy n="83" d="100"/>
        </p:scale>
        <p:origin x="201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A5B8C-720F-4EA5-B8CF-DE8AB40F7343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21FEA-7BD9-41C9-A607-CFFC7B1C9A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89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21FEA-7BD9-41C9-A607-CFFC7B1C9AA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863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římá spojovací čára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92EE9-5B9F-46A6-8438-3F4A3FB2467E}" type="datetimeFigureOut">
              <a:rPr lang="cs-CZ"/>
              <a:pPr>
                <a:defRPr/>
              </a:pPr>
              <a:t>09.10.2020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C8FD1-F8FA-447D-824B-1E34A77D8E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423E8-B669-4C47-88E9-7C314E9B9CFF}" type="datetimeFigureOut">
              <a:rPr lang="cs-CZ"/>
              <a:pPr>
                <a:defRPr/>
              </a:pPr>
              <a:t>09.10.2020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1CAB-1F5D-43B2-8E78-D0AE5A8F41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1C7C-C19F-4901-9E69-CB4A500996B7}" type="datetimeFigureOut">
              <a:rPr lang="cs-CZ"/>
              <a:pPr>
                <a:defRPr/>
              </a:pPr>
              <a:t>09.10.2020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1896-24BD-456D-9BEA-240D3D3C3E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F15941-572F-4EEF-ADFC-19D70CB27DB4}" type="datetimeFigureOut">
              <a:rPr lang="cs-CZ"/>
              <a:pPr>
                <a:defRPr/>
              </a:pPr>
              <a:t>09.10.2020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56A515-B4F2-4A54-9C8E-50A72D0110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2D654-F943-441C-B808-E805245E1F7F}" type="datetimeFigureOut">
              <a:rPr lang="cs-CZ"/>
              <a:pPr>
                <a:defRPr/>
              </a:pPr>
              <a:t>09.10.2020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97049-A987-4E8B-8C59-14AEE34796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46B84-3DD2-4A74-B590-7D327087947D}" type="datetimeFigureOut">
              <a:rPr lang="cs-CZ"/>
              <a:pPr>
                <a:defRPr/>
              </a:pPr>
              <a:t>09.10.2020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10752-29FB-4AEA-9C0E-AB9D444FBD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49C80-563C-4CDD-BC9E-CFE32D976A62}" type="datetimeFigureOut">
              <a:rPr lang="cs-CZ"/>
              <a:pPr>
                <a:defRPr/>
              </a:pPr>
              <a:t>09.10.2020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1BB85-5015-46E8-BE47-E2D4F7CDDD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EDC907-6CED-483D-9F15-AB4C199F8D80}" type="datetimeFigureOut">
              <a:rPr lang="cs-CZ"/>
              <a:pPr>
                <a:defRPr/>
              </a:pPr>
              <a:t>09.10.2020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341846-4137-41D5-9DBB-F8E2EA7A7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38511-24C1-4C3E-8C11-DF1B01B54334}" type="datetimeFigureOut">
              <a:rPr lang="cs-CZ"/>
              <a:pPr>
                <a:defRPr/>
              </a:pPr>
              <a:t>09.10.2020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3460-B0E0-4A58-B8B0-71434CB288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Přímá spojovací čára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8B0E11-261B-41AA-9EEB-ECA93578937A}" type="datetimeFigureOut">
              <a:rPr lang="cs-CZ"/>
              <a:pPr>
                <a:defRPr/>
              </a:pPr>
              <a:t>09.10.2020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43C237-0B52-4032-9655-C05C0E8BB5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Elipsa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Přímá spojovací čára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0208B93-899A-4A4D-8036-3FD45767C42E}" type="datetimeFigureOut">
              <a:rPr lang="cs-CZ"/>
              <a:pPr>
                <a:defRPr/>
              </a:pPr>
              <a:t>09.10.2020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89E51BA-FD36-4C53-8320-6F9C605A1D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E16415E-19BA-4A5C-96A3-3A8D3154DFAF}" type="datetimeFigureOut">
              <a:rPr lang="cs-CZ"/>
              <a:pPr>
                <a:defRPr/>
              </a:pPr>
              <a:t>09.10.2020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7A0C2E0-411E-459C-821A-D3A32D90DB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1" r:id="rId4"/>
    <p:sldLayoutId id="2147483790" r:id="rId5"/>
    <p:sldLayoutId id="2147483795" r:id="rId6"/>
    <p:sldLayoutId id="2147483789" r:id="rId7"/>
    <p:sldLayoutId id="2147483796" r:id="rId8"/>
    <p:sldLayoutId id="2147483797" r:id="rId9"/>
    <p:sldLayoutId id="2147483788" r:id="rId10"/>
    <p:sldLayoutId id="21474837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/>
              <a:t>PSYCHODIDAKTIKA</a:t>
            </a:r>
            <a:endParaRPr lang="cs-CZ" sz="4000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r>
              <a:rPr lang="cs-CZ" dirty="0" smtClean="0"/>
              <a:t>Úvod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1"/>
                </a:solidFill>
              </a:rPr>
              <a:t>literatura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dirty="0" smtClean="0"/>
              <a:t>Kosíková, V. (2011) </a:t>
            </a:r>
            <a:r>
              <a:rPr lang="cs-CZ" b="1" dirty="0" smtClean="0"/>
              <a:t>Psychologie vzdělávání a její </a:t>
            </a:r>
            <a:r>
              <a:rPr lang="cs-CZ" b="1" dirty="0" err="1" smtClean="0"/>
              <a:t>psychodidaktické</a:t>
            </a:r>
            <a:r>
              <a:rPr lang="cs-CZ" b="1" dirty="0" smtClean="0"/>
              <a:t> aspekty</a:t>
            </a:r>
            <a:r>
              <a:rPr lang="cs-CZ" dirty="0" smtClean="0"/>
              <a:t>. Praha: </a:t>
            </a:r>
            <a:r>
              <a:rPr lang="cs-CZ" dirty="0" err="1" smtClean="0"/>
              <a:t>Grada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Škoda, J., </a:t>
            </a:r>
            <a:r>
              <a:rPr lang="cs-CZ" dirty="0" err="1" smtClean="0"/>
              <a:t>Doulík</a:t>
            </a:r>
            <a:r>
              <a:rPr lang="cs-CZ" dirty="0" smtClean="0"/>
              <a:t>, P. (2011) </a:t>
            </a:r>
            <a:r>
              <a:rPr lang="cs-CZ" b="1" dirty="0" smtClean="0"/>
              <a:t>Psychodidaktika.  </a:t>
            </a:r>
            <a:r>
              <a:rPr lang="cs-CZ" dirty="0" smtClean="0"/>
              <a:t>Metody </a:t>
            </a:r>
            <a:r>
              <a:rPr lang="cs-CZ" dirty="0"/>
              <a:t>efektivního a smysluplného učení a vyučování. Vyd. 1. Praha: </a:t>
            </a:r>
            <a:r>
              <a:rPr lang="cs-CZ" dirty="0" err="1" smtClean="0"/>
              <a:t>Grada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Mareš, J. (2013) </a:t>
            </a:r>
            <a:r>
              <a:rPr lang="cs-CZ" b="1" dirty="0" smtClean="0"/>
              <a:t>Pedagogická psychologie.</a:t>
            </a:r>
            <a:r>
              <a:rPr lang="cs-CZ" dirty="0" smtClean="0"/>
              <a:t> Praha: Portál.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Čáp, J. (</a:t>
            </a:r>
            <a:r>
              <a:rPr lang="cs-CZ" dirty="0" smtClean="0"/>
              <a:t>2007 </a:t>
            </a:r>
            <a:r>
              <a:rPr lang="cs-CZ" dirty="0"/>
              <a:t>). </a:t>
            </a:r>
            <a:r>
              <a:rPr lang="cs-CZ" b="1" dirty="0"/>
              <a:t>Psychologie pro učitele</a:t>
            </a:r>
            <a:r>
              <a:rPr lang="cs-CZ" dirty="0"/>
              <a:t>. Vyd. 1. Praha: Portál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 err="1"/>
              <a:t>Fontana</a:t>
            </a:r>
            <a:r>
              <a:rPr lang="cs-CZ" dirty="0"/>
              <a:t>. D. (</a:t>
            </a:r>
            <a:r>
              <a:rPr lang="cs-CZ" dirty="0" smtClean="0"/>
              <a:t>2003) </a:t>
            </a:r>
            <a:r>
              <a:rPr lang="cs-CZ" b="1" dirty="0"/>
              <a:t>Psychologie ve školní praxi</a:t>
            </a:r>
            <a:r>
              <a:rPr lang="cs-CZ" dirty="0"/>
              <a:t>. Portál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Mareš</a:t>
            </a:r>
            <a:r>
              <a:rPr lang="cs-CZ" dirty="0"/>
              <a:t>, </a:t>
            </a:r>
            <a:r>
              <a:rPr lang="cs-CZ" dirty="0" smtClean="0"/>
              <a:t>J. (1998). Styly </a:t>
            </a:r>
            <a:r>
              <a:rPr lang="cs-CZ" dirty="0"/>
              <a:t>učení žáků a </a:t>
            </a:r>
            <a:r>
              <a:rPr lang="cs-CZ" dirty="0" smtClean="0"/>
              <a:t>studentů. Praha: Portál.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48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Psychodidaktika </a:t>
            </a:r>
            <a:r>
              <a:rPr lang="cs-CZ" sz="1400" b="1" dirty="0" smtClean="0"/>
              <a:t>(</a:t>
            </a:r>
            <a:r>
              <a:rPr lang="cs-CZ" sz="1400" b="1" dirty="0"/>
              <a:t>90. léta 20. stol., </a:t>
            </a:r>
            <a:r>
              <a:rPr lang="cs-CZ" sz="1400" b="1" dirty="0" err="1"/>
              <a:t>Štech</a:t>
            </a:r>
            <a:r>
              <a:rPr lang="cs-CZ" sz="1400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Využití poznatků psychologie v procesu učení a vyučování tak, aby bylo učení a vyučování </a:t>
            </a:r>
            <a:r>
              <a:rPr lang="cs-CZ" dirty="0"/>
              <a:t>efektivní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Koncept celoživotního učení (děti, dospělí)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Efektivní metody učení (žák), vyučování (učitel)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psychodidaktika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/>
              <a:t>Pedagogický slovník</a:t>
            </a:r>
            <a:r>
              <a:rPr lang="cs-CZ" dirty="0"/>
              <a:t>. (Průcha, J., Walterová, E., Mareš, J. 2003)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Psychodidaktika je interdisciplinární </a:t>
            </a:r>
            <a:r>
              <a:rPr lang="cs-CZ" dirty="0"/>
              <a:t>teorie propojující přístupy a poznatky obecné didaktiky, psychologie učení, kognitivní psychologie, kybernetiky, komunikačních technologií a dalších odvětví.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388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566" y="-18256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Psychodidaktika</a:t>
            </a:r>
            <a:endParaRPr lang="cs-CZ" sz="2000" b="1" dirty="0"/>
          </a:p>
        </p:txBody>
      </p:sp>
      <p:sp>
        <p:nvSpPr>
          <p:cNvPr id="1638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5566" y="1124744"/>
            <a:ext cx="7860850" cy="4873625"/>
          </a:xfrm>
        </p:spPr>
        <p:txBody>
          <a:bodyPr/>
          <a:lstStyle/>
          <a:p>
            <a:r>
              <a:rPr lang="cs-CZ" i="1" dirty="0" smtClean="0"/>
              <a:t>Psychologický </a:t>
            </a:r>
            <a:r>
              <a:rPr lang="cs-CZ" i="1" dirty="0"/>
              <a:t>slovník</a:t>
            </a:r>
            <a:r>
              <a:rPr lang="cs-CZ" dirty="0"/>
              <a:t>. (Hartl, Hartlová, 2000).</a:t>
            </a:r>
          </a:p>
          <a:p>
            <a:pPr marL="0" indent="0">
              <a:buNone/>
            </a:pPr>
            <a:r>
              <a:rPr lang="cs-CZ" dirty="0" smtClean="0"/>
              <a:t>   Disciplína, která se zabývá psychologickými </a:t>
            </a:r>
          </a:p>
          <a:p>
            <a:pPr marL="0" indent="0">
              <a:buNone/>
            </a:pPr>
            <a:r>
              <a:rPr lang="cs-CZ" dirty="0" smtClean="0"/>
              <a:t>   otázkami vyučování. Využívá poznatky psychologie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dirty="0"/>
              <a:t>v </a:t>
            </a:r>
            <a:r>
              <a:rPr lang="cs-CZ" dirty="0" smtClean="0"/>
              <a:t>didaktice, vychází z poznatků kognitivní</a:t>
            </a:r>
          </a:p>
          <a:p>
            <a:pPr marL="0" indent="0">
              <a:buNone/>
            </a:pPr>
            <a:r>
              <a:rPr lang="cs-CZ" dirty="0" smtClean="0"/>
              <a:t>   psychologie. Podstatou </a:t>
            </a:r>
            <a:r>
              <a:rPr lang="cs-CZ" dirty="0"/>
              <a:t>je poznání, že vzdělávací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procesy </a:t>
            </a:r>
            <a:r>
              <a:rPr lang="cs-CZ" dirty="0"/>
              <a:t>je </a:t>
            </a:r>
            <a:r>
              <a:rPr lang="cs-CZ" dirty="0" smtClean="0"/>
              <a:t>nutno vysvětlovat </a:t>
            </a:r>
            <a:r>
              <a:rPr lang="cs-CZ" dirty="0"/>
              <a:t>z psychologických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zřetelů.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000" dirty="0" smtClean="0"/>
              <a:t>(kognitivní psychologie, biochemické mechanismy paměti a učení, neurofyziologie, ..)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549275" y="615157"/>
            <a:ext cx="8229600" cy="1399032"/>
          </a:xfrm>
        </p:spPr>
        <p:txBody>
          <a:bodyPr anchor="ctr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200" cap="none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Psychodidaktika        Didaktika</a:t>
            </a:r>
            <a:r>
              <a:rPr lang="cs-CZ" sz="4200" cap="none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cs-CZ" sz="4200" cap="none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cs-CZ" sz="4200" cap="none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cs-CZ" sz="4200" cap="none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cs-CZ" sz="4200" cap="none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2707" name="Zástupný symbol pro obsah 4"/>
          <p:cNvSpPr>
            <a:spLocks noGrp="1"/>
          </p:cNvSpPr>
          <p:nvPr>
            <p:ph sz="half" idx="4294967295"/>
          </p:nvPr>
        </p:nvSpPr>
        <p:spPr>
          <a:xfrm>
            <a:off x="503238" y="1773238"/>
            <a:ext cx="4038600" cy="4525962"/>
          </a:xfrm>
        </p:spPr>
        <p:txBody>
          <a:bodyPr/>
          <a:lstStyle/>
          <a:p>
            <a:pPr marL="447675" indent="-382588"/>
            <a:r>
              <a:rPr lang="cs-CZ" sz="2000" dirty="0" err="1" smtClean="0">
                <a:latin typeface="+mj-lt"/>
              </a:rPr>
              <a:t>Metakognice</a:t>
            </a:r>
            <a:r>
              <a:rPr lang="cs-CZ" sz="2000" dirty="0" smtClean="0">
                <a:latin typeface="+mj-lt"/>
              </a:rPr>
              <a:t> – přemýšlení o myšlení, uvědomování si vlastních kognitivních procesů</a:t>
            </a:r>
          </a:p>
          <a:p>
            <a:pPr marL="447675" indent="-382588"/>
            <a:r>
              <a:rPr lang="cs-CZ" sz="2000" dirty="0" smtClean="0">
                <a:latin typeface="+mj-lt"/>
              </a:rPr>
              <a:t>Řízení</a:t>
            </a:r>
            <a:r>
              <a:rPr lang="cs-CZ" sz="2000" smtClean="0">
                <a:latin typeface="+mj-lt"/>
              </a:rPr>
              <a:t>, autoregulace  </a:t>
            </a:r>
            <a:r>
              <a:rPr lang="cs-CZ" sz="2000" dirty="0" smtClean="0">
                <a:latin typeface="+mj-lt"/>
              </a:rPr>
              <a:t>vlastního učení</a:t>
            </a:r>
          </a:p>
          <a:p>
            <a:pPr marL="447675" indent="-382588"/>
            <a:r>
              <a:rPr lang="cs-CZ" sz="2000" dirty="0" err="1" smtClean="0">
                <a:latin typeface="+mj-lt"/>
              </a:rPr>
              <a:t>Metakognice</a:t>
            </a:r>
            <a:r>
              <a:rPr lang="cs-CZ" sz="2000" dirty="0" smtClean="0">
                <a:latin typeface="+mj-lt"/>
              </a:rPr>
              <a:t> rozvíjí žákovské a studentské kompetence k učení</a:t>
            </a:r>
          </a:p>
          <a:p>
            <a:pPr marL="447675" indent="-382588"/>
            <a:r>
              <a:rPr lang="cs-CZ" sz="2000" dirty="0" smtClean="0">
                <a:latin typeface="+mj-lt"/>
              </a:rPr>
              <a:t>Učit se učit, řešit problémy</a:t>
            </a:r>
          </a:p>
          <a:p>
            <a:pPr marL="447675" indent="-382588"/>
            <a:r>
              <a:rPr lang="cs-CZ" sz="2000" dirty="0" smtClean="0">
                <a:latin typeface="+mj-lt"/>
              </a:rPr>
              <a:t>Přemýšlet o podstatě pojmů, problémů </a:t>
            </a:r>
            <a:r>
              <a:rPr lang="cs-CZ" sz="2000" dirty="0" smtClean="0">
                <a:latin typeface="Arial" charset="0"/>
              </a:rPr>
              <a:t>..</a:t>
            </a:r>
            <a:r>
              <a:rPr lang="cs-CZ" sz="2000" dirty="0" smtClean="0"/>
              <a:t> </a:t>
            </a:r>
          </a:p>
        </p:txBody>
      </p:sp>
      <p:sp>
        <p:nvSpPr>
          <p:cNvPr id="72708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4648200" y="1722438"/>
            <a:ext cx="4038600" cy="4525962"/>
          </a:xfrm>
        </p:spPr>
        <p:txBody>
          <a:bodyPr/>
          <a:lstStyle/>
          <a:p>
            <a:pPr marL="447675" indent="-382588"/>
            <a:r>
              <a:rPr lang="cs-CZ" sz="2000" dirty="0" smtClean="0">
                <a:latin typeface="+mj-lt"/>
              </a:rPr>
              <a:t>Kognice -  vázána na kontext, učení s porozuměním, znalost, interpretace, aplikace</a:t>
            </a:r>
          </a:p>
          <a:p>
            <a:pPr marL="447675" indent="-382588"/>
            <a:r>
              <a:rPr lang="cs-CZ" sz="2000" dirty="0" smtClean="0">
                <a:latin typeface="+mj-lt"/>
              </a:rPr>
              <a:t>Kognitivní kompetence – porozumět, aplikovat porovnat, vysvětlit,..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Psychodidaktika</a:t>
            </a:r>
            <a:endParaRPr lang="cs-CZ" b="1" dirty="0"/>
          </a:p>
        </p:txBody>
      </p:sp>
      <p:sp>
        <p:nvSpPr>
          <p:cNvPr id="1741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dirty="0" smtClean="0">
                <a:latin typeface="+mj-lt"/>
              </a:rPr>
              <a:t>Strategie učení, kognitivní styl a učební styl žáka</a:t>
            </a:r>
          </a:p>
          <a:p>
            <a:r>
              <a:rPr lang="cs-CZ" dirty="0" smtClean="0">
                <a:latin typeface="+mj-lt"/>
              </a:rPr>
              <a:t>Vyučovací styl učitele (učitelovo pojetí výuky)</a:t>
            </a:r>
          </a:p>
          <a:p>
            <a:r>
              <a:rPr lang="cs-CZ" dirty="0" smtClean="0">
                <a:latin typeface="+mj-lt"/>
              </a:rPr>
              <a:t>Dětské pojetí učiva, dětské </a:t>
            </a:r>
            <a:r>
              <a:rPr lang="cs-CZ" dirty="0" err="1" smtClean="0">
                <a:latin typeface="+mj-lt"/>
              </a:rPr>
              <a:t>prekoncepty</a:t>
            </a:r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Pedagogický konstruktivismus, konstruktivní vyučování</a:t>
            </a:r>
          </a:p>
          <a:p>
            <a:r>
              <a:rPr lang="cs-CZ" dirty="0" smtClean="0">
                <a:latin typeface="+mj-lt"/>
              </a:rPr>
              <a:t>Neurofyziologické základy paměti a učení</a:t>
            </a:r>
          </a:p>
          <a:p>
            <a:r>
              <a:rPr lang="cs-CZ" dirty="0" smtClean="0">
                <a:latin typeface="+mj-lt"/>
              </a:rPr>
              <a:t>Školní diagnostika jako nástroj psychodidaktiky</a:t>
            </a:r>
          </a:p>
          <a:p>
            <a:r>
              <a:rPr lang="cs-CZ" dirty="0" smtClean="0">
                <a:latin typeface="+mj-lt"/>
              </a:rPr>
              <a:t>Hodnocení, sebehodnocení</a:t>
            </a:r>
          </a:p>
          <a:p>
            <a:r>
              <a:rPr lang="cs-CZ" dirty="0" smtClean="0">
                <a:latin typeface="+mj-lt"/>
              </a:rPr>
              <a:t>Využití </a:t>
            </a:r>
            <a:r>
              <a:rPr lang="cs-CZ" dirty="0" err="1" smtClean="0">
                <a:latin typeface="+mj-lt"/>
              </a:rPr>
              <a:t>psychodidaktických</a:t>
            </a:r>
            <a:r>
              <a:rPr lang="cs-CZ" dirty="0" smtClean="0">
                <a:latin typeface="+mj-lt"/>
              </a:rPr>
              <a:t> poznatků při učení a vyučování</a:t>
            </a:r>
          </a:p>
          <a:p>
            <a:r>
              <a:rPr lang="cs-CZ" dirty="0" smtClean="0">
                <a:latin typeface="+mj-lt"/>
              </a:rPr>
              <a:t>Postupy efektivní učení a vyučování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2943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5392</TotalTime>
  <Words>390</Words>
  <Application>Microsoft Office PowerPoint</Application>
  <PresentationFormat>Předvádění na obrazovce (4:3)</PresentationFormat>
  <Paragraphs>53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Schoolbook</vt:lpstr>
      <vt:lpstr>Wingdings</vt:lpstr>
      <vt:lpstr>Wingdings 2</vt:lpstr>
      <vt:lpstr>Arkýř</vt:lpstr>
      <vt:lpstr>PSYCHODIDAKTIKA</vt:lpstr>
      <vt:lpstr>literatura</vt:lpstr>
      <vt:lpstr>literatura</vt:lpstr>
      <vt:lpstr>Psychodidaktika (90. léta 20. stol., Štech)</vt:lpstr>
      <vt:lpstr>psychodidaktika</vt:lpstr>
      <vt:lpstr>Psychodidaktika</vt:lpstr>
      <vt:lpstr>Psychodidaktika        Didaktika  </vt:lpstr>
      <vt:lpstr>Psychodidaktika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Kognitivní a učební styl žáka</dc:title>
  <dc:creator>Eliska</dc:creator>
  <cp:lastModifiedBy>Zaloudikova</cp:lastModifiedBy>
  <cp:revision>193</cp:revision>
  <dcterms:created xsi:type="dcterms:W3CDTF">2010-10-29T12:24:12Z</dcterms:created>
  <dcterms:modified xsi:type="dcterms:W3CDTF">2020-10-09T20:32:06Z</dcterms:modified>
</cp:coreProperties>
</file>