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2" r:id="rId5"/>
    <p:sldId id="270" r:id="rId6"/>
    <p:sldId id="280" r:id="rId7"/>
    <p:sldId id="259" r:id="rId8"/>
    <p:sldId id="261" r:id="rId9"/>
    <p:sldId id="263" r:id="rId10"/>
    <p:sldId id="266" r:id="rId11"/>
    <p:sldId id="260" r:id="rId12"/>
    <p:sldId id="264" r:id="rId13"/>
    <p:sldId id="262" r:id="rId14"/>
    <p:sldId id="281" r:id="rId15"/>
    <p:sldId id="265" r:id="rId16"/>
    <p:sldId id="271" r:id="rId17"/>
    <p:sldId id="274" r:id="rId18"/>
    <p:sldId id="258" r:id="rId19"/>
    <p:sldId id="283" r:id="rId20"/>
    <p:sldId id="284" r:id="rId21"/>
    <p:sldId id="285" r:id="rId22"/>
    <p:sldId id="267" r:id="rId23"/>
    <p:sldId id="276" r:id="rId24"/>
    <p:sldId id="268" r:id="rId25"/>
    <p:sldId id="277" r:id="rId26"/>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1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8.10.2014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8.10.2014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8.10.2014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8.10.2014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8.10.2014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8A2481B-5154-415F-B752-558547769AA3}" type="datetimeFigureOut">
              <a:rPr lang="cs-CZ" smtClean="0"/>
              <a:pPr/>
              <a:t>8.10.2014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8A2481B-5154-415F-B752-558547769AA3}" type="datetimeFigureOut">
              <a:rPr lang="cs-CZ" smtClean="0"/>
              <a:pPr/>
              <a:t>8.10.2014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8A2481B-5154-415F-B752-558547769AA3}" type="datetimeFigureOut">
              <a:rPr lang="cs-CZ" smtClean="0"/>
              <a:pPr/>
              <a:t>8.10.2014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8.10.2014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8.10.2014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8.10.2014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8.10.2014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House_Mouse"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5576" y="692696"/>
            <a:ext cx="7772400" cy="1470025"/>
          </a:xfrm>
        </p:spPr>
        <p:txBody>
          <a:bodyPr/>
          <a:lstStyle/>
          <a:p>
            <a:r>
              <a:rPr lang="cs-CZ" dirty="0" smtClean="0"/>
              <a:t>Essentials </a:t>
            </a:r>
            <a:r>
              <a:rPr lang="cs-CZ" dirty="0" err="1" smtClean="0"/>
              <a:t>of</a:t>
            </a:r>
            <a:r>
              <a:rPr lang="cs-CZ" dirty="0" smtClean="0"/>
              <a:t> </a:t>
            </a:r>
            <a:r>
              <a:rPr lang="en-US" dirty="0" smtClean="0"/>
              <a:t>disability studies, lecture 2</a:t>
            </a:r>
            <a:endParaRPr lang="cs-CZ" dirty="0"/>
          </a:p>
        </p:txBody>
      </p:sp>
      <p:sp>
        <p:nvSpPr>
          <p:cNvPr id="3" name="Podnadpis 2"/>
          <p:cNvSpPr>
            <a:spLocks noGrp="1"/>
          </p:cNvSpPr>
          <p:nvPr>
            <p:ph type="subTitle" idx="1"/>
          </p:nvPr>
        </p:nvSpPr>
        <p:spPr>
          <a:xfrm>
            <a:off x="395536" y="2348880"/>
            <a:ext cx="8345016" cy="3960440"/>
          </a:xfrm>
        </p:spPr>
        <p:txBody>
          <a:bodyPr/>
          <a:lstStyle/>
          <a:p>
            <a:pPr algn="just"/>
            <a:r>
              <a:rPr lang="en-US" b="1" dirty="0" smtClean="0">
                <a:solidFill>
                  <a:schemeClr val="tx1"/>
                </a:solidFill>
              </a:rPr>
              <a:t>Objects:</a:t>
            </a:r>
          </a:p>
          <a:p>
            <a:pPr algn="just"/>
            <a:r>
              <a:rPr lang="en-US" b="1" dirty="0" smtClean="0">
                <a:solidFill>
                  <a:schemeClr val="tx1"/>
                </a:solidFill>
              </a:rPr>
              <a:t>Functionalist approach in practice</a:t>
            </a:r>
          </a:p>
          <a:p>
            <a:pPr algn="just"/>
            <a:r>
              <a:rPr lang="en-US" b="1" dirty="0" err="1" smtClean="0">
                <a:solidFill>
                  <a:schemeClr val="tx1"/>
                </a:solidFill>
              </a:rPr>
              <a:t>Interpretivist</a:t>
            </a:r>
            <a:r>
              <a:rPr lang="en-US" b="1" dirty="0" smtClean="0">
                <a:solidFill>
                  <a:schemeClr val="tx1"/>
                </a:solidFill>
              </a:rPr>
              <a:t> (humanistic) approach</a:t>
            </a:r>
            <a:endParaRPr lang="cs-CZ"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The variety of theories and practices </a:t>
            </a:r>
            <a:endParaRPr lang="cs-CZ" dirty="0"/>
          </a:p>
        </p:txBody>
      </p:sp>
      <p:sp>
        <p:nvSpPr>
          <p:cNvPr id="3" name="Zástupný symbol pro obsah 2"/>
          <p:cNvSpPr>
            <a:spLocks noGrp="1"/>
          </p:cNvSpPr>
          <p:nvPr>
            <p:ph idx="1"/>
          </p:nvPr>
        </p:nvSpPr>
        <p:spPr/>
        <p:txBody>
          <a:bodyPr/>
          <a:lstStyle/>
          <a:p>
            <a:r>
              <a:rPr lang="en-US" dirty="0" smtClean="0"/>
              <a:t>Behaviorism as the core scheme for motivating and keeping focus on learning</a:t>
            </a:r>
          </a:p>
          <a:p>
            <a:r>
              <a:rPr lang="en-US" dirty="0" smtClean="0"/>
              <a:t>Social learning by </a:t>
            </a:r>
            <a:r>
              <a:rPr lang="en-US" dirty="0" err="1" smtClean="0"/>
              <a:t>Bandura</a:t>
            </a:r>
            <a:r>
              <a:rPr lang="en-US" dirty="0" smtClean="0"/>
              <a:t>: </a:t>
            </a:r>
            <a:r>
              <a:rPr lang="cs-CZ" dirty="0" err="1" smtClean="0"/>
              <a:t>observation</a:t>
            </a:r>
            <a:r>
              <a:rPr lang="cs-CZ" dirty="0" smtClean="0"/>
              <a:t>, </a:t>
            </a:r>
            <a:r>
              <a:rPr lang="cs-CZ" dirty="0" err="1" smtClean="0"/>
              <a:t>imitation</a:t>
            </a:r>
            <a:r>
              <a:rPr lang="cs-CZ" dirty="0" smtClean="0"/>
              <a:t>, </a:t>
            </a:r>
            <a:r>
              <a:rPr lang="cs-CZ" dirty="0" err="1" smtClean="0"/>
              <a:t>and</a:t>
            </a:r>
            <a:r>
              <a:rPr lang="cs-CZ" dirty="0" smtClean="0"/>
              <a:t> modeling</a:t>
            </a:r>
            <a:endParaRPr lang="en-US" dirty="0" smtClean="0"/>
          </a:p>
          <a:p>
            <a:r>
              <a:rPr lang="en-US" dirty="0" err="1" smtClean="0"/>
              <a:t>Psychoanalisis</a:t>
            </a:r>
            <a:r>
              <a:rPr lang="en-US" dirty="0" smtClean="0"/>
              <a:t> as the grounds for interpreting deviation</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14202"/>
          </a:xfrm>
        </p:spPr>
        <p:txBody>
          <a:bodyPr>
            <a:normAutofit fontScale="90000"/>
          </a:bodyPr>
          <a:lstStyle/>
          <a:p>
            <a:r>
              <a:rPr lang="en-US" dirty="0" smtClean="0"/>
              <a:t>Functionalist approach: two main tracks of education, special education and quasi-special education</a:t>
            </a:r>
            <a:endParaRPr lang="cs-CZ" dirty="0"/>
          </a:p>
        </p:txBody>
      </p:sp>
      <p:sp>
        <p:nvSpPr>
          <p:cNvPr id="3" name="Zástupný symbol pro obsah 2"/>
          <p:cNvSpPr>
            <a:spLocks noGrp="1"/>
          </p:cNvSpPr>
          <p:nvPr>
            <p:ph idx="1"/>
          </p:nvPr>
        </p:nvSpPr>
        <p:spPr>
          <a:xfrm>
            <a:off x="4932040" y="2420888"/>
            <a:ext cx="4114800" cy="3777283"/>
          </a:xfrm>
        </p:spPr>
        <p:txBody>
          <a:bodyPr/>
          <a:lstStyle/>
          <a:p>
            <a:pPr>
              <a:buNone/>
            </a:pPr>
            <a:r>
              <a:rPr lang="en-US" b="1" dirty="0" smtClean="0"/>
              <a:t>The mode of forming psychic</a:t>
            </a:r>
          </a:p>
          <a:p>
            <a:r>
              <a:rPr lang="en-US" dirty="0" smtClean="0"/>
              <a:t>The monopoly of external sources for forming psychic</a:t>
            </a:r>
          </a:p>
          <a:p>
            <a:r>
              <a:rPr lang="en-US" dirty="0" smtClean="0"/>
              <a:t>Individualization of education </a:t>
            </a:r>
            <a:endParaRPr lang="cs-CZ" dirty="0"/>
          </a:p>
        </p:txBody>
      </p:sp>
      <p:sp>
        <p:nvSpPr>
          <p:cNvPr id="4" name="Zástupný symbol pro obsah 2"/>
          <p:cNvSpPr txBox="1">
            <a:spLocks/>
          </p:cNvSpPr>
          <p:nvPr/>
        </p:nvSpPr>
        <p:spPr>
          <a:xfrm>
            <a:off x="179512" y="2492896"/>
            <a:ext cx="4114800" cy="3777283"/>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3200" b="1" dirty="0" smtClean="0"/>
              <a:t>The mode of correction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Education as an instrument of social control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The universal set of competencies and strategies </a:t>
            </a:r>
            <a:endParaRPr kumimoji="0" lang="cs-CZ"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In the terms of which discourse is the disabled child described:</a:t>
            </a:r>
            <a:endParaRPr lang="cs-CZ" dirty="0"/>
          </a:p>
        </p:txBody>
      </p:sp>
      <p:sp>
        <p:nvSpPr>
          <p:cNvPr id="3" name="Zástupný symbol pro obsah 2"/>
          <p:cNvSpPr>
            <a:spLocks noGrp="1"/>
          </p:cNvSpPr>
          <p:nvPr>
            <p:ph idx="1"/>
          </p:nvPr>
        </p:nvSpPr>
        <p:spPr/>
        <p:txBody>
          <a:bodyPr/>
          <a:lstStyle/>
          <a:p>
            <a:pPr marL="0" indent="0">
              <a:buNone/>
            </a:pPr>
            <a:r>
              <a:rPr lang="en-GB" dirty="0" smtClean="0"/>
              <a:t>“The psyche of a mentally retarded [‘</a:t>
            </a:r>
            <a:r>
              <a:rPr lang="en-GB" dirty="0" err="1" smtClean="0"/>
              <a:t>oligophrenic</a:t>
            </a:r>
            <a:r>
              <a:rPr lang="en-GB" dirty="0" smtClean="0"/>
              <a:t>’] child is completely different to that of a normal child … immature higher intellectual processes in combination with extremely rigid behaviour create … a distinctive type of mental development”  </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The school for </a:t>
            </a:r>
            <a:br>
              <a:rPr lang="en-US" dirty="0" smtClean="0"/>
            </a:br>
            <a:r>
              <a:rPr lang="en-US" dirty="0" smtClean="0"/>
              <a:t>multisensory deprived children </a:t>
            </a:r>
            <a:br>
              <a:rPr lang="en-US" dirty="0" smtClean="0"/>
            </a:br>
            <a:r>
              <a:rPr lang="en-US" dirty="0" smtClean="0"/>
              <a:t>in Zagorsk</a:t>
            </a:r>
            <a:endParaRPr lang="cs-CZ" dirty="0"/>
          </a:p>
        </p:txBody>
      </p:sp>
      <p:pic>
        <p:nvPicPr>
          <p:cNvPr id="1026" name="Picture 2" descr="C:\Users\Victoria\Desktop\image008.jpg"/>
          <p:cNvPicPr>
            <a:picLocks noGrp="1" noChangeAspect="1" noChangeArrowheads="1"/>
          </p:cNvPicPr>
          <p:nvPr>
            <p:ph idx="1"/>
          </p:nvPr>
        </p:nvPicPr>
        <p:blipFill>
          <a:blip r:embed="rId2" cstate="print"/>
          <a:srcRect/>
          <a:stretch>
            <a:fillRect/>
          </a:stretch>
        </p:blipFill>
        <p:spPr bwMode="auto">
          <a:xfrm>
            <a:off x="1043608" y="1844824"/>
            <a:ext cx="2061964" cy="1896743"/>
          </a:xfrm>
          <a:prstGeom prst="rect">
            <a:avLst/>
          </a:prstGeom>
          <a:noFill/>
        </p:spPr>
      </p:pic>
      <p:pic>
        <p:nvPicPr>
          <p:cNvPr id="1027" name="Picture 3" descr="C:\Users\Victoria\Desktop\image002.jpg"/>
          <p:cNvPicPr>
            <a:picLocks noChangeAspect="1" noChangeArrowheads="1"/>
          </p:cNvPicPr>
          <p:nvPr/>
        </p:nvPicPr>
        <p:blipFill>
          <a:blip r:embed="rId3" cstate="print"/>
          <a:srcRect/>
          <a:stretch>
            <a:fillRect/>
          </a:stretch>
        </p:blipFill>
        <p:spPr bwMode="auto">
          <a:xfrm>
            <a:off x="971600" y="4293096"/>
            <a:ext cx="2114922" cy="2128655"/>
          </a:xfrm>
          <a:prstGeom prst="rect">
            <a:avLst/>
          </a:prstGeom>
          <a:noFill/>
        </p:spPr>
      </p:pic>
      <p:sp>
        <p:nvSpPr>
          <p:cNvPr id="1028" name="Rectangle 4"/>
          <p:cNvSpPr>
            <a:spLocks noChangeArrowheads="1"/>
          </p:cNvSpPr>
          <p:nvPr/>
        </p:nvSpPr>
        <p:spPr bwMode="auto">
          <a:xfrm>
            <a:off x="3707904" y="2276872"/>
            <a:ext cx="4824536"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Teacher as a demiurge of child development who takes all  “leading reins” of child development</a:t>
            </a: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2400" dirty="0" smtClean="0">
                <a:latin typeface="Calibri" pitchFamily="34" charset="0"/>
                <a:cs typeface="Times New Roman" pitchFamily="18" charset="0"/>
              </a:rPr>
              <a:t>Consistent individual approach to teaching child</a:t>
            </a: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2400" dirty="0" smtClean="0">
                <a:latin typeface="Calibri" pitchFamily="34" charset="0"/>
                <a:cs typeface="Times New Roman" pitchFamily="18" charset="0"/>
              </a:rPr>
              <a:t>Effort to achieve the highest level of performance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Questions to the quotations </a:t>
            </a:r>
            <a:endParaRPr lang="cs-CZ" dirty="0"/>
          </a:p>
        </p:txBody>
      </p:sp>
      <p:sp>
        <p:nvSpPr>
          <p:cNvPr id="3" name="Zástupný symbol pro obsah 2"/>
          <p:cNvSpPr>
            <a:spLocks noGrp="1"/>
          </p:cNvSpPr>
          <p:nvPr>
            <p:ph idx="1"/>
          </p:nvPr>
        </p:nvSpPr>
        <p:spPr/>
        <p:txBody>
          <a:bodyPr/>
          <a:lstStyle/>
          <a:p>
            <a:r>
              <a:rPr lang="en-US" dirty="0" smtClean="0"/>
              <a:t>How does the author define the child?</a:t>
            </a:r>
          </a:p>
          <a:p>
            <a:r>
              <a:rPr lang="en-US" dirty="0" smtClean="0"/>
              <a:t>How is disability constructed? </a:t>
            </a:r>
          </a:p>
          <a:p>
            <a:r>
              <a:rPr lang="en-US" dirty="0" smtClean="0"/>
              <a:t>Which educational methods are recruited?</a:t>
            </a:r>
          </a:p>
          <a:p>
            <a:r>
              <a:rPr lang="en-US" sz="2000" dirty="0" smtClean="0">
                <a:solidFill>
                  <a:schemeClr val="accent2"/>
                </a:solidFill>
              </a:rPr>
              <a:t>Further information the documentary movie by BBC </a:t>
            </a:r>
            <a:r>
              <a:rPr lang="en-US" sz="2000" i="1" dirty="0" smtClean="0">
                <a:solidFill>
                  <a:schemeClr val="accent2"/>
                </a:solidFill>
              </a:rPr>
              <a:t>The Butterflies of Zagorsk </a:t>
            </a:r>
            <a:endParaRPr lang="cs-CZ" sz="2000" i="1" dirty="0">
              <a:solidFill>
                <a:schemeClr val="accent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The consistent critique: </a:t>
            </a:r>
            <a:br>
              <a:rPr lang="en-US" dirty="0" smtClean="0"/>
            </a:br>
            <a:r>
              <a:rPr lang="en-US" i="1" dirty="0" smtClean="0"/>
              <a:t>Flowers for Algernon </a:t>
            </a:r>
            <a:endParaRPr lang="cs-CZ" i="1" dirty="0"/>
          </a:p>
        </p:txBody>
      </p:sp>
      <p:pic>
        <p:nvPicPr>
          <p:cNvPr id="1026" name="Picture 2" descr="http://inkslingerblog.files.wordpress.com/2012/07/algernon.jpg?w=241&amp;h=363"/>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539552" y="1700809"/>
            <a:ext cx="2677190" cy="4032448"/>
          </a:xfrm>
          <a:prstGeom prst="rect">
            <a:avLst/>
          </a:prstGeom>
          <a:noFill/>
          <a:extLst>
            <a:ext uri="{909E8E84-426E-40DD-AFC4-6F175D3DCCD1}">
              <a14:hiddenFill xmlns="" xmlns:a14="http://schemas.microsoft.com/office/drawing/2010/main">
                <a:solidFill>
                  <a:srgbClr val="FFFFFF"/>
                </a:solidFill>
              </a14:hiddenFill>
            </a:ext>
          </a:extLst>
        </p:spPr>
      </p:pic>
      <p:sp>
        <p:nvSpPr>
          <p:cNvPr id="4" name="Obdélník 3"/>
          <p:cNvSpPr/>
          <p:nvPr/>
        </p:nvSpPr>
        <p:spPr>
          <a:xfrm>
            <a:off x="3635896" y="1677050"/>
            <a:ext cx="5050904" cy="5262979"/>
          </a:xfrm>
          <a:prstGeom prst="rect">
            <a:avLst/>
          </a:prstGeom>
        </p:spPr>
        <p:txBody>
          <a:bodyPr wrap="square">
            <a:spAutoFit/>
          </a:bodyPr>
          <a:lstStyle/>
          <a:p>
            <a:r>
              <a:rPr lang="en-US" sz="2800" dirty="0"/>
              <a:t>The eponymous Algernon is a </a:t>
            </a:r>
            <a:r>
              <a:rPr lang="en-US" sz="2800" dirty="0">
                <a:hlinkClick r:id="rId3" tooltip="House Mouse"/>
              </a:rPr>
              <a:t>laboratory mouse</a:t>
            </a:r>
            <a:r>
              <a:rPr lang="en-US" sz="2800" dirty="0"/>
              <a:t> who has undergone surgery to increase his intelligence by artificial means. The story is told by a series of progress reports written by Charlie Gordon, the first human test subject for the surgery, and it touches upon many different ethical and moral themes such as the treatment of the mentally disabled</a:t>
            </a:r>
            <a:endParaRPr lang="cs-CZ"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normAutofit fontScale="90000"/>
          </a:bodyPr>
          <a:lstStyle/>
          <a:p>
            <a:r>
              <a:rPr lang="en-US" dirty="0" smtClean="0"/>
              <a:t>Three adaptations </a:t>
            </a:r>
            <a:r>
              <a:rPr lang="cs-CZ" dirty="0" smtClean="0"/>
              <a:t/>
            </a:r>
            <a:br>
              <a:rPr lang="cs-CZ" dirty="0" smtClean="0"/>
            </a:br>
            <a:r>
              <a:rPr lang="cs-CZ" i="1" dirty="0" err="1" smtClean="0"/>
              <a:t>Flowers</a:t>
            </a:r>
            <a:r>
              <a:rPr lang="cs-CZ" i="1" dirty="0" smtClean="0"/>
              <a:t> </a:t>
            </a:r>
            <a:r>
              <a:rPr lang="cs-CZ" i="1" dirty="0" err="1" smtClean="0"/>
              <a:t>for</a:t>
            </a:r>
            <a:r>
              <a:rPr lang="cs-CZ" i="1" dirty="0" smtClean="0"/>
              <a:t> </a:t>
            </a:r>
            <a:r>
              <a:rPr lang="cs-CZ" i="1" dirty="0" err="1" smtClean="0"/>
              <a:t>Algeron</a:t>
            </a:r>
            <a:endParaRPr lang="cs-CZ" i="1" dirty="0" smtClean="0"/>
          </a:p>
        </p:txBody>
      </p:sp>
      <p:pic>
        <p:nvPicPr>
          <p:cNvPr id="37891" name="Picture 2" descr="C:\Users\Victoria\Desktop\5.jpg"/>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a:xfrm>
            <a:off x="3429000" y="2362200"/>
            <a:ext cx="1965325" cy="3024188"/>
          </a:xfrm>
          <a:noFill/>
        </p:spPr>
      </p:pic>
      <p:pic>
        <p:nvPicPr>
          <p:cNvPr id="37892" name="Picture 3" descr="C:\Users\Victoria\Desktop\will-smith-taking-flowers-for-algernon--00.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52400" y="2743200"/>
            <a:ext cx="3086100" cy="2057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7893" name="Picture 4" descr="C:\Users\Victoria\Desktop\DesFleursPourAlgernon565.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562600" y="2743200"/>
            <a:ext cx="3246438" cy="1981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751607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Main strands of critique </a:t>
            </a:r>
            <a:endParaRPr lang="cs-CZ" dirty="0"/>
          </a:p>
        </p:txBody>
      </p:sp>
      <p:sp>
        <p:nvSpPr>
          <p:cNvPr id="3" name="Zástupný symbol pro obsah 2"/>
          <p:cNvSpPr>
            <a:spLocks noGrp="1"/>
          </p:cNvSpPr>
          <p:nvPr>
            <p:ph idx="1"/>
          </p:nvPr>
        </p:nvSpPr>
        <p:spPr/>
        <p:txBody>
          <a:bodyPr/>
          <a:lstStyle/>
          <a:p>
            <a:r>
              <a:rPr lang="en-US" dirty="0" smtClean="0"/>
              <a:t>Utilitarian approach, predominance of usability as a main trait for evaluating people</a:t>
            </a:r>
          </a:p>
          <a:p>
            <a:r>
              <a:rPr lang="en-US" dirty="0" smtClean="0"/>
              <a:t>Ignorance of emotional life, its subordination to cognitive processes </a:t>
            </a:r>
          </a:p>
          <a:p>
            <a:r>
              <a:rPr lang="en-US" dirty="0" smtClean="0"/>
              <a:t>Overvaluing professional knowledge </a:t>
            </a:r>
          </a:p>
          <a:p>
            <a:r>
              <a:rPr lang="en-US" dirty="0" smtClean="0"/>
              <a:t>Obvious connotation between the level of IQ and the social status</a:t>
            </a:r>
            <a:endParaRPr lang="cs-CZ" dirty="0"/>
          </a:p>
        </p:txBody>
      </p:sp>
    </p:spTree>
    <p:extLst>
      <p:ext uri="{BB962C8B-B14F-4D97-AF65-F5344CB8AC3E}">
        <p14:creationId xmlns="" xmlns:p14="http://schemas.microsoft.com/office/powerpoint/2010/main" val="3945141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err="1" smtClean="0"/>
              <a:t>Interpretivism</a:t>
            </a:r>
            <a:r>
              <a:rPr lang="en-US" dirty="0" smtClean="0"/>
              <a:t> or </a:t>
            </a:r>
            <a:br>
              <a:rPr lang="en-US" dirty="0" smtClean="0"/>
            </a:br>
            <a:r>
              <a:rPr lang="cs-CZ" dirty="0" smtClean="0"/>
              <a:t>Person-</a:t>
            </a:r>
            <a:r>
              <a:rPr lang="cs-CZ" dirty="0" err="1" smtClean="0"/>
              <a:t>centered</a:t>
            </a:r>
            <a:r>
              <a:rPr lang="cs-CZ" dirty="0" smtClean="0"/>
              <a:t> </a:t>
            </a:r>
            <a:r>
              <a:rPr lang="cs-CZ" dirty="0" err="1" smtClean="0"/>
              <a:t>teaching</a:t>
            </a:r>
            <a:r>
              <a:rPr lang="en-US" dirty="0" smtClean="0"/>
              <a:t> </a:t>
            </a:r>
            <a:endParaRPr lang="cs-CZ" dirty="0"/>
          </a:p>
        </p:txBody>
      </p:sp>
      <p:sp>
        <p:nvSpPr>
          <p:cNvPr id="3" name="Zástupný symbol pro obsah 2"/>
          <p:cNvSpPr>
            <a:spLocks noGrp="1"/>
          </p:cNvSpPr>
          <p:nvPr>
            <p:ph idx="1"/>
          </p:nvPr>
        </p:nvSpPr>
        <p:spPr/>
        <p:txBody>
          <a:bodyPr/>
          <a:lstStyle/>
          <a:p>
            <a:r>
              <a:rPr lang="en-US" dirty="0" smtClean="0"/>
              <a:t>The child as an agent and participant, </a:t>
            </a:r>
            <a:r>
              <a:rPr lang="en-US" dirty="0" err="1" smtClean="0"/>
              <a:t>prioritising</a:t>
            </a:r>
            <a:r>
              <a:rPr lang="en-US" dirty="0" smtClean="0"/>
              <a:t> </a:t>
            </a:r>
            <a:r>
              <a:rPr lang="en-US" i="1" dirty="0" smtClean="0"/>
              <a:t>child being  </a:t>
            </a:r>
          </a:p>
          <a:p>
            <a:r>
              <a:rPr lang="en-US" dirty="0" smtClean="0"/>
              <a:t>Disability as the neutral array of characteristics</a:t>
            </a:r>
          </a:p>
          <a:p>
            <a:r>
              <a:rPr lang="en-US" dirty="0" smtClean="0"/>
              <a:t>Education as a way to Self-concept, to learn to be in coherence with self </a:t>
            </a:r>
          </a:p>
          <a:p>
            <a:endParaRPr lang="en-US" dirty="0" smtClean="0"/>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Humanistic</a:t>
            </a:r>
            <a:r>
              <a:rPr lang="cs-CZ" dirty="0" smtClean="0"/>
              <a:t> </a:t>
            </a:r>
            <a:r>
              <a:rPr lang="cs-CZ" dirty="0" err="1" smtClean="0"/>
              <a:t>education</a:t>
            </a:r>
            <a:r>
              <a:rPr lang="cs-CZ" dirty="0" smtClean="0"/>
              <a:t> </a:t>
            </a:r>
            <a:endParaRPr lang="cs-CZ" dirty="0"/>
          </a:p>
        </p:txBody>
      </p:sp>
      <p:sp>
        <p:nvSpPr>
          <p:cNvPr id="3" name="Zástupný symbol pro obsah 2"/>
          <p:cNvSpPr>
            <a:spLocks noGrp="1"/>
          </p:cNvSpPr>
          <p:nvPr>
            <p:ph idx="1"/>
          </p:nvPr>
        </p:nvSpPr>
        <p:spPr/>
        <p:txBody>
          <a:bodyPr/>
          <a:lstStyle/>
          <a:p>
            <a:r>
              <a:rPr lang="en-US" dirty="0" smtClean="0"/>
              <a:t>Teacher as a facilitator between the child and ??? (and the child, networks)</a:t>
            </a:r>
          </a:p>
          <a:p>
            <a:r>
              <a:rPr lang="en-US" dirty="0" smtClean="0"/>
              <a:t>Integrative approach: connections between social prescriptions, feelings and reflections (interpretations) </a:t>
            </a:r>
          </a:p>
          <a:p>
            <a:r>
              <a:rPr lang="en-US" dirty="0" smtClean="0"/>
              <a:t>The mission of educational process: better recognition and own personal aims of students (better understanding)</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Homework</a:t>
            </a:r>
            <a:r>
              <a:rPr lang="cs-CZ" dirty="0" smtClean="0"/>
              <a:t>:</a:t>
            </a:r>
            <a:r>
              <a:rPr lang="ru-RU" dirty="0" smtClean="0"/>
              <a:t> </a:t>
            </a:r>
            <a:r>
              <a:rPr lang="en-US" dirty="0" smtClean="0"/>
              <a:t> </a:t>
            </a:r>
            <a:r>
              <a:rPr lang="en-US" i="1" dirty="0" err="1" smtClean="0"/>
              <a:t>Whistleless</a:t>
            </a:r>
            <a:r>
              <a:rPr lang="en-US" dirty="0" smtClean="0"/>
              <a:t> as an example of functionalist approach </a:t>
            </a:r>
            <a:endParaRPr lang="cs-CZ" dirty="0"/>
          </a:p>
        </p:txBody>
      </p:sp>
      <p:sp>
        <p:nvSpPr>
          <p:cNvPr id="3" name="Zástupný symbol pro obsah 2"/>
          <p:cNvSpPr>
            <a:spLocks noGrp="1"/>
          </p:cNvSpPr>
          <p:nvPr>
            <p:ph idx="1"/>
          </p:nvPr>
        </p:nvSpPr>
        <p:spPr/>
        <p:txBody>
          <a:bodyPr/>
          <a:lstStyle/>
          <a:p>
            <a:pPr marL="0" indent="0">
              <a:buNone/>
            </a:pPr>
            <a:r>
              <a:rPr lang="en-US" dirty="0" smtClean="0"/>
              <a:t>Which moments of the film show following functions of whistle:</a:t>
            </a:r>
          </a:p>
          <a:p>
            <a:r>
              <a:rPr lang="en-US" dirty="0" smtClean="0"/>
              <a:t>Whistle as an instrument of social control</a:t>
            </a:r>
          </a:p>
          <a:p>
            <a:r>
              <a:rPr lang="en-US" dirty="0" smtClean="0"/>
              <a:t>Whistle as the array of competencies for being integrated (can you precise which competencies</a:t>
            </a:r>
            <a:r>
              <a:rPr lang="cs-CZ" dirty="0" smtClean="0"/>
              <a:t> are </a:t>
            </a:r>
            <a:r>
              <a:rPr lang="en-US" dirty="0" smtClean="0"/>
              <a:t>mentioned)</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Cultural model of disability </a:t>
            </a:r>
            <a:endParaRPr lang="cs-CZ" dirty="0"/>
          </a:p>
        </p:txBody>
      </p:sp>
      <p:sp>
        <p:nvSpPr>
          <p:cNvPr id="3" name="Zástupný symbol pro obsah 2"/>
          <p:cNvSpPr>
            <a:spLocks noGrp="1"/>
          </p:cNvSpPr>
          <p:nvPr>
            <p:ph idx="1"/>
          </p:nvPr>
        </p:nvSpPr>
        <p:spPr/>
        <p:txBody>
          <a:bodyPr/>
          <a:lstStyle/>
          <a:p>
            <a:r>
              <a:rPr lang="en-US" dirty="0" smtClean="0"/>
              <a:t>Disability as a type of culture</a:t>
            </a:r>
          </a:p>
          <a:p>
            <a:r>
              <a:rPr lang="en-US" dirty="0" smtClean="0"/>
              <a:t>Resistance to both medical and social models of disabilities as prescriptions to people with disabilities</a:t>
            </a:r>
          </a:p>
          <a:p>
            <a:r>
              <a:rPr lang="en-US" dirty="0" err="1" smtClean="0"/>
              <a:t>Recognising</a:t>
            </a:r>
            <a:r>
              <a:rPr lang="en-US" dirty="0" smtClean="0"/>
              <a:t> mode of life and </a:t>
            </a:r>
            <a:r>
              <a:rPr lang="en-US" dirty="0" err="1" smtClean="0"/>
              <a:t>accomodating</a:t>
            </a:r>
            <a:r>
              <a:rPr lang="en-US" dirty="0" smtClean="0"/>
              <a:t> it by other peoples </a:t>
            </a: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Culture of disability </a:t>
            </a:r>
            <a:endParaRPr lang="cs-CZ" dirty="0"/>
          </a:p>
        </p:txBody>
      </p:sp>
      <p:sp>
        <p:nvSpPr>
          <p:cNvPr id="3" name="Zástupný symbol pro obsah 2"/>
          <p:cNvSpPr>
            <a:spLocks noGrp="1"/>
          </p:cNvSpPr>
          <p:nvPr>
            <p:ph idx="1"/>
          </p:nvPr>
        </p:nvSpPr>
        <p:spPr/>
        <p:txBody>
          <a:bodyPr/>
          <a:lstStyle/>
          <a:p>
            <a:endParaRPr lang="cs-CZ" dirty="0" smtClean="0"/>
          </a:p>
          <a:p>
            <a:endParaRPr lang="cs-CZ" dirty="0" smtClean="0"/>
          </a:p>
          <a:p>
            <a:endParaRPr lang="cs-CZ" dirty="0"/>
          </a:p>
        </p:txBody>
      </p:sp>
      <p:pic>
        <p:nvPicPr>
          <p:cNvPr id="1026" name="Picture 2" descr="C:\Users\Victoria\Desktop\specialeducation\1.png"/>
          <p:cNvPicPr>
            <a:picLocks noChangeAspect="1" noChangeArrowheads="1"/>
          </p:cNvPicPr>
          <p:nvPr/>
        </p:nvPicPr>
        <p:blipFill>
          <a:blip r:embed="rId2" cstate="print"/>
          <a:srcRect/>
          <a:stretch>
            <a:fillRect/>
          </a:stretch>
        </p:blipFill>
        <p:spPr bwMode="auto">
          <a:xfrm>
            <a:off x="971600" y="2204864"/>
            <a:ext cx="1657350" cy="1657350"/>
          </a:xfrm>
          <a:prstGeom prst="rect">
            <a:avLst/>
          </a:prstGeom>
          <a:noFill/>
        </p:spPr>
      </p:pic>
      <p:pic>
        <p:nvPicPr>
          <p:cNvPr id="1027" name="Picture 3" descr="C:\Users\Victoria\Desktop\specialeducation\2.jpg"/>
          <p:cNvPicPr>
            <a:picLocks noChangeAspect="1" noChangeArrowheads="1"/>
          </p:cNvPicPr>
          <p:nvPr/>
        </p:nvPicPr>
        <p:blipFill>
          <a:blip r:embed="rId3" cstate="print"/>
          <a:srcRect/>
          <a:stretch>
            <a:fillRect/>
          </a:stretch>
        </p:blipFill>
        <p:spPr bwMode="auto">
          <a:xfrm>
            <a:off x="3681412" y="2143125"/>
            <a:ext cx="1781175" cy="2571750"/>
          </a:xfrm>
          <a:prstGeom prst="rect">
            <a:avLst/>
          </a:prstGeom>
          <a:noFill/>
        </p:spPr>
      </p:pic>
      <p:pic>
        <p:nvPicPr>
          <p:cNvPr id="1028" name="Picture 4" descr="C:\Users\Victoria\Desktop\specialeducation\3.jpg"/>
          <p:cNvPicPr>
            <a:picLocks noChangeAspect="1" noChangeArrowheads="1"/>
          </p:cNvPicPr>
          <p:nvPr/>
        </p:nvPicPr>
        <p:blipFill>
          <a:blip r:embed="rId4" cstate="print"/>
          <a:srcRect/>
          <a:stretch>
            <a:fillRect/>
          </a:stretch>
        </p:blipFill>
        <p:spPr bwMode="auto">
          <a:xfrm>
            <a:off x="6156176" y="2060848"/>
            <a:ext cx="1743075" cy="26289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Sudbury schools’ network</a:t>
            </a:r>
            <a:endParaRPr lang="cs-CZ" dirty="0"/>
          </a:p>
        </p:txBody>
      </p:sp>
      <p:pic>
        <p:nvPicPr>
          <p:cNvPr id="24578" name="Picture 2" descr="C:\Users\Victoria\Desktop\Cinderella-picture-1024x682.jpg"/>
          <p:cNvPicPr>
            <a:picLocks noGrp="1" noChangeAspect="1" noChangeArrowheads="1"/>
          </p:cNvPicPr>
          <p:nvPr>
            <p:ph idx="1"/>
          </p:nvPr>
        </p:nvPicPr>
        <p:blipFill>
          <a:blip r:embed="rId2" cstate="print"/>
          <a:srcRect/>
          <a:stretch>
            <a:fillRect/>
          </a:stretch>
        </p:blipFill>
        <p:spPr bwMode="auto">
          <a:xfrm>
            <a:off x="1174209" y="1600200"/>
            <a:ext cx="6795581" cy="4525963"/>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The task </a:t>
            </a:r>
            <a:endParaRPr lang="cs-CZ" dirty="0"/>
          </a:p>
        </p:txBody>
      </p:sp>
      <p:sp>
        <p:nvSpPr>
          <p:cNvPr id="3" name="Zástupný symbol pro obsah 2"/>
          <p:cNvSpPr>
            <a:spLocks noGrp="1"/>
          </p:cNvSpPr>
          <p:nvPr>
            <p:ph idx="1"/>
          </p:nvPr>
        </p:nvSpPr>
        <p:spPr/>
        <p:txBody>
          <a:bodyPr/>
          <a:lstStyle/>
          <a:p>
            <a:r>
              <a:rPr lang="en-US" dirty="0" smtClean="0"/>
              <a:t>Arguments pro et contra of such approach in terms of integrating children with disability </a:t>
            </a:r>
            <a:endParaRPr lang="cs-CZ" dirty="0"/>
          </a:p>
        </p:txBody>
      </p:sp>
    </p:spTree>
    <p:extLst>
      <p:ext uri="{BB962C8B-B14F-4D97-AF65-F5344CB8AC3E}">
        <p14:creationId xmlns="" xmlns:p14="http://schemas.microsoft.com/office/powerpoint/2010/main" val="4245701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Other examples of </a:t>
            </a:r>
            <a:br>
              <a:rPr lang="en-US" dirty="0" smtClean="0"/>
            </a:br>
            <a:r>
              <a:rPr lang="en-US" dirty="0" smtClean="0"/>
              <a:t>humanistic approach to education</a:t>
            </a:r>
            <a:endParaRPr lang="cs-CZ" dirty="0"/>
          </a:p>
        </p:txBody>
      </p:sp>
      <p:sp>
        <p:nvSpPr>
          <p:cNvPr id="3" name="Zástupný symbol pro obsah 2"/>
          <p:cNvSpPr>
            <a:spLocks noGrp="1"/>
          </p:cNvSpPr>
          <p:nvPr>
            <p:ph idx="1"/>
          </p:nvPr>
        </p:nvSpPr>
        <p:spPr>
          <a:xfrm>
            <a:off x="457200" y="1600200"/>
            <a:ext cx="3322712" cy="4525963"/>
          </a:xfrm>
        </p:spPr>
        <p:txBody>
          <a:bodyPr/>
          <a:lstStyle/>
          <a:p>
            <a:r>
              <a:rPr lang="cs-CZ" b="1" dirty="0" err="1" smtClean="0"/>
              <a:t>Waldorf</a:t>
            </a:r>
            <a:r>
              <a:rPr lang="cs-CZ" b="1" dirty="0" smtClean="0"/>
              <a:t> </a:t>
            </a:r>
            <a:r>
              <a:rPr lang="cs-CZ" b="1" dirty="0" err="1" smtClean="0"/>
              <a:t>education</a:t>
            </a:r>
            <a:endParaRPr lang="en-US" b="1" dirty="0" smtClean="0"/>
          </a:p>
          <a:p>
            <a:r>
              <a:rPr lang="en-US" b="1" dirty="0" smtClean="0"/>
              <a:t>Storyline project</a:t>
            </a:r>
          </a:p>
          <a:p>
            <a:r>
              <a:rPr lang="en-US" b="1" dirty="0" smtClean="0"/>
              <a:t>St </a:t>
            </a:r>
            <a:r>
              <a:rPr lang="en-US" b="1" dirty="0" err="1" smtClean="0"/>
              <a:t>Trinian’s</a:t>
            </a:r>
            <a:r>
              <a:rPr lang="en-US" b="1" dirty="0" smtClean="0"/>
              <a:t> school as a fictional example </a:t>
            </a:r>
            <a:endParaRPr lang="cs-CZ" dirty="0"/>
          </a:p>
        </p:txBody>
      </p:sp>
      <p:pic>
        <p:nvPicPr>
          <p:cNvPr id="1026" name="Picture 2" descr="C:\Users\Victoria\Desktop\220px-Sttrinians.jpg"/>
          <p:cNvPicPr>
            <a:picLocks noChangeAspect="1" noChangeArrowheads="1"/>
          </p:cNvPicPr>
          <p:nvPr/>
        </p:nvPicPr>
        <p:blipFill>
          <a:blip r:embed="rId2" cstate="print"/>
          <a:srcRect/>
          <a:stretch>
            <a:fillRect/>
          </a:stretch>
        </p:blipFill>
        <p:spPr bwMode="auto">
          <a:xfrm>
            <a:off x="2987824" y="1844824"/>
            <a:ext cx="2794000" cy="4279900"/>
          </a:xfrm>
          <a:prstGeom prst="rect">
            <a:avLst/>
          </a:prstGeom>
          <a:noFill/>
        </p:spPr>
      </p:pic>
      <p:pic>
        <p:nvPicPr>
          <p:cNvPr id="1027" name="Picture 3" descr="C:\Users\Victoria\Desktop\St_ Trinian's (2007).jpg"/>
          <p:cNvPicPr>
            <a:picLocks noChangeAspect="1" noChangeArrowheads="1"/>
          </p:cNvPicPr>
          <p:nvPr/>
        </p:nvPicPr>
        <p:blipFill>
          <a:blip r:embed="rId3" cstate="print"/>
          <a:srcRect/>
          <a:stretch>
            <a:fillRect/>
          </a:stretch>
        </p:blipFill>
        <p:spPr bwMode="auto">
          <a:xfrm>
            <a:off x="5940152" y="1916832"/>
            <a:ext cx="2934581" cy="414908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Storyline project </a:t>
            </a:r>
            <a:endParaRPr lang="cs-CZ" dirty="0"/>
          </a:p>
        </p:txBody>
      </p:sp>
      <p:sp>
        <p:nvSpPr>
          <p:cNvPr id="3" name="Zástupný symbol pro obsah 2"/>
          <p:cNvSpPr>
            <a:spLocks noGrp="1"/>
          </p:cNvSpPr>
          <p:nvPr>
            <p:ph idx="1"/>
          </p:nvPr>
        </p:nvSpPr>
        <p:spPr/>
        <p:txBody>
          <a:bodyPr>
            <a:normAutofit lnSpcReduction="10000"/>
          </a:bodyPr>
          <a:lstStyle/>
          <a:p>
            <a:pPr fontAlgn="auto"/>
            <a:r>
              <a:rPr lang="cs-CZ" dirty="0" err="1"/>
              <a:t>Storyline</a:t>
            </a:r>
            <a:r>
              <a:rPr lang="cs-CZ" dirty="0"/>
              <a:t> </a:t>
            </a:r>
            <a:r>
              <a:rPr lang="cs-CZ" dirty="0" err="1"/>
              <a:t>is</a:t>
            </a:r>
            <a:r>
              <a:rPr lang="cs-CZ" dirty="0"/>
              <a:t> a </a:t>
            </a:r>
            <a:r>
              <a:rPr lang="cs-CZ" dirty="0" err="1"/>
              <a:t>strategy</a:t>
            </a:r>
            <a:r>
              <a:rPr lang="cs-CZ" dirty="0"/>
              <a:t> and </a:t>
            </a:r>
            <a:r>
              <a:rPr lang="cs-CZ" dirty="0" err="1"/>
              <a:t>method</a:t>
            </a:r>
            <a:r>
              <a:rPr lang="cs-CZ" dirty="0"/>
              <a:t> </a:t>
            </a:r>
            <a:r>
              <a:rPr lang="cs-CZ" dirty="0" err="1"/>
              <a:t>for</a:t>
            </a:r>
            <a:r>
              <a:rPr lang="cs-CZ" dirty="0"/>
              <a:t> </a:t>
            </a:r>
            <a:r>
              <a:rPr lang="cs-CZ" dirty="0" err="1"/>
              <a:t>active</a:t>
            </a:r>
            <a:r>
              <a:rPr lang="cs-CZ" dirty="0"/>
              <a:t> </a:t>
            </a:r>
            <a:r>
              <a:rPr lang="cs-CZ" dirty="0" err="1"/>
              <a:t>learning</a:t>
            </a:r>
            <a:r>
              <a:rPr lang="cs-CZ" dirty="0"/>
              <a:t>, </a:t>
            </a:r>
            <a:r>
              <a:rPr lang="cs-CZ" dirty="0" err="1"/>
              <a:t>adapted</a:t>
            </a:r>
            <a:r>
              <a:rPr lang="cs-CZ" dirty="0"/>
              <a:t> </a:t>
            </a:r>
            <a:r>
              <a:rPr lang="cs-CZ" dirty="0" err="1"/>
              <a:t>education</a:t>
            </a:r>
            <a:r>
              <a:rPr lang="cs-CZ" dirty="0"/>
              <a:t> and </a:t>
            </a:r>
            <a:r>
              <a:rPr lang="cs-CZ" dirty="0" err="1" smtClean="0"/>
              <a:t>partnership</a:t>
            </a:r>
            <a:r>
              <a:rPr lang="cs-CZ" dirty="0" smtClean="0"/>
              <a:t>. </a:t>
            </a:r>
            <a:r>
              <a:rPr lang="cs-CZ" dirty="0" err="1"/>
              <a:t>The</a:t>
            </a:r>
            <a:r>
              <a:rPr lang="cs-CZ" dirty="0"/>
              <a:t> </a:t>
            </a:r>
            <a:r>
              <a:rPr lang="cs-CZ" dirty="0" err="1"/>
              <a:t>learning</a:t>
            </a:r>
            <a:r>
              <a:rPr lang="cs-CZ" dirty="0"/>
              <a:t> </a:t>
            </a:r>
            <a:r>
              <a:rPr lang="cs-CZ" dirty="0" err="1"/>
              <a:t>process</a:t>
            </a:r>
            <a:r>
              <a:rPr lang="cs-CZ" dirty="0"/>
              <a:t> </a:t>
            </a:r>
            <a:r>
              <a:rPr lang="cs-CZ" dirty="0" err="1"/>
              <a:t>is</a:t>
            </a:r>
            <a:r>
              <a:rPr lang="cs-CZ" dirty="0"/>
              <a:t> </a:t>
            </a:r>
            <a:r>
              <a:rPr lang="cs-CZ" dirty="0" err="1"/>
              <a:t>built</a:t>
            </a:r>
            <a:r>
              <a:rPr lang="cs-CZ" dirty="0"/>
              <a:t> up </a:t>
            </a:r>
            <a:r>
              <a:rPr lang="cs-CZ" dirty="0" err="1"/>
              <a:t>through</a:t>
            </a:r>
            <a:r>
              <a:rPr lang="cs-CZ" dirty="0"/>
              <a:t> </a:t>
            </a:r>
            <a:r>
              <a:rPr lang="cs-CZ" dirty="0" err="1"/>
              <a:t>episodes</a:t>
            </a:r>
            <a:r>
              <a:rPr lang="cs-CZ" dirty="0"/>
              <a:t> </a:t>
            </a:r>
            <a:r>
              <a:rPr lang="cs-CZ" dirty="0" err="1"/>
              <a:t>which</a:t>
            </a:r>
            <a:r>
              <a:rPr lang="cs-CZ" dirty="0"/>
              <a:t> </a:t>
            </a:r>
            <a:r>
              <a:rPr lang="cs-CZ" dirty="0" err="1"/>
              <a:t>form</a:t>
            </a:r>
            <a:r>
              <a:rPr lang="cs-CZ" dirty="0"/>
              <a:t> a story line. </a:t>
            </a:r>
            <a:r>
              <a:rPr lang="cs-CZ" dirty="0" err="1"/>
              <a:t>The</a:t>
            </a:r>
            <a:r>
              <a:rPr lang="cs-CZ" dirty="0"/>
              <a:t> </a:t>
            </a:r>
            <a:r>
              <a:rPr lang="cs-CZ" dirty="0" err="1"/>
              <a:t>process</a:t>
            </a:r>
            <a:r>
              <a:rPr lang="cs-CZ" dirty="0"/>
              <a:t> </a:t>
            </a:r>
            <a:r>
              <a:rPr lang="cs-CZ" dirty="0" err="1"/>
              <a:t>is</a:t>
            </a:r>
            <a:r>
              <a:rPr lang="cs-CZ" dirty="0"/>
              <a:t> </a:t>
            </a:r>
            <a:r>
              <a:rPr lang="cs-CZ" dirty="0" err="1"/>
              <a:t>directed</a:t>
            </a:r>
            <a:r>
              <a:rPr lang="cs-CZ" dirty="0"/>
              <a:t> by </a:t>
            </a:r>
            <a:r>
              <a:rPr lang="cs-CZ" dirty="0" err="1"/>
              <a:t>key</a:t>
            </a:r>
            <a:r>
              <a:rPr lang="cs-CZ" dirty="0"/>
              <a:t> </a:t>
            </a:r>
            <a:r>
              <a:rPr lang="cs-CZ" dirty="0" err="1"/>
              <a:t>questions</a:t>
            </a:r>
            <a:r>
              <a:rPr lang="cs-CZ" dirty="0"/>
              <a:t> and </a:t>
            </a:r>
            <a:r>
              <a:rPr lang="cs-CZ" dirty="0" err="1"/>
              <a:t>well</a:t>
            </a:r>
            <a:r>
              <a:rPr lang="cs-CZ" dirty="0"/>
              <a:t> </a:t>
            </a:r>
            <a:r>
              <a:rPr lang="cs-CZ" dirty="0" err="1"/>
              <a:t>planned</a:t>
            </a:r>
            <a:r>
              <a:rPr lang="cs-CZ" dirty="0"/>
              <a:t> </a:t>
            </a:r>
            <a:r>
              <a:rPr lang="cs-CZ" dirty="0" err="1"/>
              <a:t>activities</a:t>
            </a:r>
            <a:r>
              <a:rPr lang="cs-CZ" dirty="0"/>
              <a:t> </a:t>
            </a:r>
            <a:r>
              <a:rPr lang="cs-CZ" dirty="0" err="1"/>
              <a:t>focusing</a:t>
            </a:r>
            <a:r>
              <a:rPr lang="cs-CZ" dirty="0"/>
              <a:t> on </a:t>
            </a:r>
            <a:r>
              <a:rPr lang="cs-CZ" dirty="0" err="1"/>
              <a:t>learning</a:t>
            </a:r>
            <a:r>
              <a:rPr lang="cs-CZ" dirty="0"/>
              <a:t> </a:t>
            </a:r>
            <a:r>
              <a:rPr lang="cs-CZ" dirty="0" err="1"/>
              <a:t>experiences</a:t>
            </a:r>
            <a:r>
              <a:rPr lang="cs-CZ" dirty="0"/>
              <a:t> and </a:t>
            </a:r>
            <a:r>
              <a:rPr lang="cs-CZ" dirty="0" err="1"/>
              <a:t>outcomes</a:t>
            </a:r>
            <a:r>
              <a:rPr lang="cs-CZ" dirty="0" smtClean="0"/>
              <a:t>.</a:t>
            </a:r>
            <a:endParaRPr lang="en-US" dirty="0" smtClean="0"/>
          </a:p>
          <a:p>
            <a:pPr fontAlgn="auto"/>
            <a:r>
              <a:rPr lang="en-US" dirty="0" smtClean="0">
                <a:solidFill>
                  <a:schemeClr val="accent2"/>
                </a:solidFill>
              </a:rPr>
              <a:t>Further information: http://www.storyline-scotland.com/tag/published-article/</a:t>
            </a:r>
            <a:endParaRPr lang="cs-CZ" dirty="0">
              <a:solidFill>
                <a:schemeClr val="accent2"/>
              </a:solidFill>
            </a:endParaRPr>
          </a:p>
          <a:p>
            <a:pPr marL="0" indent="0">
              <a:buNone/>
            </a:pPr>
            <a:endParaRPr lang="cs-CZ" dirty="0"/>
          </a:p>
        </p:txBody>
      </p:sp>
    </p:spTree>
    <p:extLst>
      <p:ext uri="{BB962C8B-B14F-4D97-AF65-F5344CB8AC3E}">
        <p14:creationId xmlns="" xmlns:p14="http://schemas.microsoft.com/office/powerpoint/2010/main" val="1272066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en-US" dirty="0" smtClean="0"/>
              <a:t>Mapping the space of pink town</a:t>
            </a:r>
            <a:endParaRPr lang="cs-CZ" dirty="0"/>
          </a:p>
        </p:txBody>
      </p:sp>
      <p:sp>
        <p:nvSpPr>
          <p:cNvPr id="3" name="Zástupný symbol pro obsah 2"/>
          <p:cNvSpPr>
            <a:spLocks noGrp="1"/>
          </p:cNvSpPr>
          <p:nvPr>
            <p:ph idx="1"/>
          </p:nvPr>
        </p:nvSpPr>
        <p:spPr>
          <a:xfrm>
            <a:off x="251520" y="1268760"/>
            <a:ext cx="8435280" cy="5328592"/>
          </a:xfrm>
        </p:spPr>
        <p:txBody>
          <a:bodyPr>
            <a:normAutofit fontScale="92500" lnSpcReduction="10000"/>
          </a:bodyPr>
          <a:lstStyle/>
          <a:p>
            <a:pPr marL="0" indent="0">
              <a:buNone/>
            </a:pPr>
            <a:r>
              <a:rPr lang="en-US" dirty="0" smtClean="0"/>
              <a:t>There are three main groups: birds, people, and mammals. Are they equal in terms of freedoms and the access to rights?</a:t>
            </a:r>
          </a:p>
          <a:p>
            <a:pPr marL="0" indent="0">
              <a:buNone/>
            </a:pPr>
            <a:r>
              <a:rPr lang="en-US" dirty="0" smtClean="0"/>
              <a:t>What is the main difference among them in terms of boundaries and frontiers?</a:t>
            </a:r>
          </a:p>
          <a:p>
            <a:pPr marL="0" indent="0">
              <a:buNone/>
            </a:pPr>
            <a:r>
              <a:rPr lang="en-US" dirty="0" smtClean="0"/>
              <a:t>Which definition is better in terms of </a:t>
            </a:r>
            <a:r>
              <a:rPr lang="en-US" dirty="0" err="1" smtClean="0"/>
              <a:t>recognising</a:t>
            </a:r>
            <a:r>
              <a:rPr lang="en-US" dirty="0" smtClean="0"/>
              <a:t> the social landscape of the town: </a:t>
            </a:r>
          </a:p>
          <a:p>
            <a:pPr marL="0" indent="0"/>
            <a:r>
              <a:rPr lang="en-US" dirty="0" smtClean="0"/>
              <a:t>they live together; </a:t>
            </a:r>
          </a:p>
          <a:p>
            <a:pPr marL="0" indent="0"/>
            <a:r>
              <a:rPr lang="en-US" dirty="0" smtClean="0"/>
              <a:t>next to each other; </a:t>
            </a:r>
          </a:p>
          <a:p>
            <a:pPr marL="0" indent="0"/>
            <a:r>
              <a:rPr lang="en-US" dirty="0" smtClean="0"/>
              <a:t>they share some common places, but live separately from each other </a:t>
            </a:r>
            <a:endParaRPr lang="cs-CZ" dirty="0"/>
          </a:p>
        </p:txBody>
      </p:sp>
    </p:spTree>
    <p:extLst>
      <p:ext uri="{BB962C8B-B14F-4D97-AF65-F5344CB8AC3E}">
        <p14:creationId xmlns="" xmlns:p14="http://schemas.microsoft.com/office/powerpoint/2010/main" val="3052261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Methods of teaching</a:t>
            </a:r>
            <a:endParaRPr lang="cs-CZ" dirty="0"/>
          </a:p>
        </p:txBody>
      </p:sp>
      <p:sp>
        <p:nvSpPr>
          <p:cNvPr id="3" name="Zástupný symbol pro obsah 2"/>
          <p:cNvSpPr>
            <a:spLocks noGrp="1"/>
          </p:cNvSpPr>
          <p:nvPr>
            <p:ph idx="1"/>
          </p:nvPr>
        </p:nvSpPr>
        <p:spPr>
          <a:xfrm>
            <a:off x="457200" y="1417638"/>
            <a:ext cx="8229600" cy="5179714"/>
          </a:xfrm>
        </p:spPr>
        <p:txBody>
          <a:bodyPr>
            <a:normAutofit/>
          </a:bodyPr>
          <a:lstStyle/>
          <a:p>
            <a:pPr marL="0" indent="0">
              <a:buNone/>
            </a:pPr>
            <a:r>
              <a:rPr lang="en-US" sz="3600" dirty="0" smtClean="0"/>
              <a:t>Who applies:</a:t>
            </a:r>
          </a:p>
          <a:p>
            <a:r>
              <a:rPr lang="en-US" sz="3600" dirty="0" smtClean="0"/>
              <a:t>Observation</a:t>
            </a:r>
          </a:p>
          <a:p>
            <a:r>
              <a:rPr lang="en-US" sz="3600" dirty="0" smtClean="0"/>
              <a:t>Modelling</a:t>
            </a:r>
          </a:p>
          <a:p>
            <a:r>
              <a:rPr lang="en-US" sz="3600" dirty="0" smtClean="0"/>
              <a:t>Imitation </a:t>
            </a:r>
          </a:p>
          <a:p>
            <a:r>
              <a:rPr lang="en-US" sz="3600" dirty="0" smtClean="0"/>
              <a:t>Other ways of teaching</a:t>
            </a:r>
          </a:p>
          <a:p>
            <a:pPr marL="0" indent="0">
              <a:buNone/>
            </a:pPr>
            <a:r>
              <a:rPr lang="en-US" sz="3600" dirty="0" smtClean="0"/>
              <a:t>Why do all teachers not have any doubts regarding the necessity to teach whistling?</a:t>
            </a:r>
            <a:endParaRPr lang="cs-CZ" sz="3600" dirty="0"/>
          </a:p>
        </p:txBody>
      </p:sp>
    </p:spTree>
    <p:extLst>
      <p:ext uri="{BB962C8B-B14F-4D97-AF65-F5344CB8AC3E}">
        <p14:creationId xmlns="" xmlns:p14="http://schemas.microsoft.com/office/powerpoint/2010/main" val="3082634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General conclusions to the movie: </a:t>
            </a:r>
            <a:br>
              <a:rPr lang="en-US" dirty="0" smtClean="0"/>
            </a:br>
            <a:r>
              <a:rPr lang="en-US" dirty="0" smtClean="0"/>
              <a:t>the theory by Karl Polanyi</a:t>
            </a:r>
            <a:endParaRPr lang="cs-CZ" dirty="0"/>
          </a:p>
        </p:txBody>
      </p:sp>
      <p:sp>
        <p:nvSpPr>
          <p:cNvPr id="3" name="Zástupný symbol pro obsah 2"/>
          <p:cNvSpPr>
            <a:spLocks noGrp="1"/>
          </p:cNvSpPr>
          <p:nvPr>
            <p:ph idx="1"/>
          </p:nvPr>
        </p:nvSpPr>
        <p:spPr>
          <a:xfrm>
            <a:off x="457200" y="1600200"/>
            <a:ext cx="8229600" cy="4997152"/>
          </a:xfrm>
        </p:spPr>
        <p:txBody>
          <a:bodyPr/>
          <a:lstStyle/>
          <a:p>
            <a:r>
              <a:rPr lang="en-US" dirty="0" smtClean="0"/>
              <a:t>Whistle is an economical value of individuals, his or her usability, its measure</a:t>
            </a:r>
          </a:p>
          <a:p>
            <a:r>
              <a:rPr lang="en-US" dirty="0" smtClean="0"/>
              <a:t>Two types of connections between people: reciprocal and redistributive. Who among film characters establishes each of the connections? </a:t>
            </a:r>
          </a:p>
          <a:p>
            <a:r>
              <a:rPr lang="en-US" dirty="0" smtClean="0"/>
              <a:t>The absence of market-focused instruments</a:t>
            </a:r>
          </a:p>
          <a:p>
            <a:r>
              <a:rPr lang="en-US" dirty="0" smtClean="0"/>
              <a:t>Preindustrial town or authoritarian society? The apology of naturalness </a:t>
            </a:r>
          </a:p>
          <a:p>
            <a:endParaRPr lang="cs-CZ" dirty="0"/>
          </a:p>
        </p:txBody>
      </p:sp>
    </p:spTree>
    <p:extLst>
      <p:ext uri="{BB962C8B-B14F-4D97-AF65-F5344CB8AC3E}">
        <p14:creationId xmlns="" xmlns:p14="http://schemas.microsoft.com/office/powerpoint/2010/main" val="3673298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27584" y="476672"/>
            <a:ext cx="7772400" cy="1470025"/>
          </a:xfrm>
        </p:spPr>
        <p:txBody>
          <a:bodyPr/>
          <a:lstStyle/>
          <a:p>
            <a:r>
              <a:rPr lang="en-US" dirty="0" err="1" smtClean="0"/>
              <a:t>Education&amp;disability</a:t>
            </a:r>
            <a:endParaRPr lang="cs-CZ" dirty="0"/>
          </a:p>
        </p:txBody>
      </p:sp>
      <p:sp>
        <p:nvSpPr>
          <p:cNvPr id="3" name="Podnadpis 2"/>
          <p:cNvSpPr>
            <a:spLocks noGrp="1"/>
          </p:cNvSpPr>
          <p:nvPr>
            <p:ph type="subTitle" idx="1"/>
          </p:nvPr>
        </p:nvSpPr>
        <p:spPr>
          <a:xfrm>
            <a:off x="683568" y="1916832"/>
            <a:ext cx="7848872" cy="3721968"/>
          </a:xfrm>
        </p:spPr>
        <p:txBody>
          <a:bodyPr/>
          <a:lstStyle/>
          <a:p>
            <a:pPr algn="just"/>
            <a:r>
              <a:rPr lang="en-US" dirty="0" smtClean="0">
                <a:solidFill>
                  <a:schemeClr val="tx1"/>
                </a:solidFill>
              </a:rPr>
              <a:t>Utilitarian vs. humanistic view on</a:t>
            </a:r>
          </a:p>
          <a:p>
            <a:pPr algn="just">
              <a:buFont typeface="Arial" pitchFamily="34" charset="0"/>
              <a:buChar char="•"/>
            </a:pPr>
            <a:r>
              <a:rPr lang="en-US" dirty="0" smtClean="0">
                <a:solidFill>
                  <a:schemeClr val="tx1"/>
                </a:solidFill>
              </a:rPr>
              <a:t>Children and childhood</a:t>
            </a:r>
          </a:p>
          <a:p>
            <a:pPr algn="just">
              <a:buFont typeface="Arial" pitchFamily="34" charset="0"/>
              <a:buChar char="•"/>
            </a:pPr>
            <a:r>
              <a:rPr lang="en-US" dirty="0" smtClean="0">
                <a:solidFill>
                  <a:schemeClr val="tx1"/>
                </a:solidFill>
              </a:rPr>
              <a:t>Education and the impact of teaching</a:t>
            </a:r>
          </a:p>
          <a:p>
            <a:pPr algn="just">
              <a:buFont typeface="Arial" pitchFamily="34" charset="0"/>
              <a:buChar char="•"/>
            </a:pPr>
            <a:r>
              <a:rPr lang="en-US" dirty="0" smtClean="0">
                <a:solidFill>
                  <a:schemeClr val="tx1"/>
                </a:solidFill>
              </a:rPr>
              <a:t>Disability   </a:t>
            </a:r>
            <a:endParaRPr lang="cs-CZ"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Main elements of approaches</a:t>
            </a:r>
            <a:endParaRPr lang="cs-CZ" dirty="0"/>
          </a:p>
        </p:txBody>
      </p:sp>
      <p:sp>
        <p:nvSpPr>
          <p:cNvPr id="3" name="Zástupný symbol pro obsah 2"/>
          <p:cNvSpPr>
            <a:spLocks noGrp="1"/>
          </p:cNvSpPr>
          <p:nvPr>
            <p:ph idx="1"/>
          </p:nvPr>
        </p:nvSpPr>
        <p:spPr>
          <a:xfrm>
            <a:off x="457200" y="1600200"/>
            <a:ext cx="8219256" cy="4525963"/>
          </a:xfrm>
        </p:spPr>
        <p:txBody>
          <a:bodyPr>
            <a:normAutofit/>
          </a:bodyPr>
          <a:lstStyle/>
          <a:p>
            <a:r>
              <a:rPr lang="en-US" dirty="0" smtClean="0"/>
              <a:t>The notion of child (in terms of childhood, development, child participation, child being and child becoming)</a:t>
            </a:r>
          </a:p>
          <a:p>
            <a:r>
              <a:rPr lang="en-US" dirty="0" smtClean="0"/>
              <a:t>The mission of education (the conflict between the interests of authorities &amp;society &amp;public and the interests of individuals)</a:t>
            </a:r>
          </a:p>
          <a:p>
            <a:r>
              <a:rPr lang="en-US" dirty="0" smtClean="0"/>
              <a:t>The interpretation of disability (medical, social, cultural)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Functionalist approach: </a:t>
            </a:r>
            <a:br>
              <a:rPr lang="en-US" dirty="0" smtClean="0"/>
            </a:br>
            <a:r>
              <a:rPr lang="en-US" dirty="0" smtClean="0"/>
              <a:t>the notion of child</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en-US" b="1" dirty="0" err="1" smtClean="0"/>
              <a:t>Theorised</a:t>
            </a:r>
            <a:r>
              <a:rPr lang="en-US" b="1" dirty="0" smtClean="0"/>
              <a:t> pre-sociological concept of child:</a:t>
            </a:r>
          </a:p>
          <a:p>
            <a:r>
              <a:rPr lang="en-US" dirty="0" smtClean="0"/>
              <a:t>Innocent child or child-angel </a:t>
            </a:r>
          </a:p>
          <a:p>
            <a:r>
              <a:rPr lang="en-US" dirty="0" smtClean="0"/>
              <a:t>Child as </a:t>
            </a:r>
            <a:r>
              <a:rPr lang="en-US" i="1" dirty="0" smtClean="0"/>
              <a:t>tabula rasa (</a:t>
            </a:r>
            <a:r>
              <a:rPr lang="cs-CZ" dirty="0" err="1" smtClean="0"/>
              <a:t>blank</a:t>
            </a:r>
            <a:r>
              <a:rPr lang="cs-CZ" dirty="0" smtClean="0"/>
              <a:t> </a:t>
            </a:r>
            <a:r>
              <a:rPr lang="cs-CZ" dirty="0" err="1" smtClean="0"/>
              <a:t>slate</a:t>
            </a:r>
            <a:r>
              <a:rPr lang="en-US" dirty="0" smtClean="0"/>
              <a:t>)</a:t>
            </a:r>
          </a:p>
          <a:p>
            <a:r>
              <a:rPr lang="en-US" dirty="0" smtClean="0"/>
              <a:t>Child as a source of evil or child-devil</a:t>
            </a:r>
          </a:p>
          <a:p>
            <a:r>
              <a:rPr lang="en-US" dirty="0" smtClean="0"/>
              <a:t>Child as naturally developed </a:t>
            </a:r>
          </a:p>
          <a:p>
            <a:pPr>
              <a:buNone/>
            </a:pPr>
            <a:r>
              <a:rPr lang="en-US" dirty="0" smtClean="0"/>
              <a:t>What do you think which of discourses were recruited by functionalist approach?</a:t>
            </a:r>
          </a:p>
          <a:p>
            <a:r>
              <a:rPr lang="en-US" sz="1900" i="1" dirty="0" smtClean="0">
                <a:solidFill>
                  <a:schemeClr val="accent2"/>
                </a:solidFill>
              </a:rPr>
              <a:t>Introduction to childhood studies</a:t>
            </a:r>
            <a:r>
              <a:rPr lang="en-US" sz="1900" dirty="0" smtClean="0">
                <a:solidFill>
                  <a:schemeClr val="accent2"/>
                </a:solidFill>
              </a:rPr>
              <a:t> / </a:t>
            </a:r>
            <a:r>
              <a:rPr lang="en-US" sz="1900" dirty="0" err="1" smtClean="0">
                <a:solidFill>
                  <a:schemeClr val="accent2"/>
                </a:solidFill>
              </a:rPr>
              <a:t>ed.by</a:t>
            </a:r>
            <a:r>
              <a:rPr lang="en-US" sz="1900" dirty="0" smtClean="0">
                <a:solidFill>
                  <a:schemeClr val="accent2"/>
                </a:solidFill>
              </a:rPr>
              <a:t> </a:t>
            </a:r>
            <a:r>
              <a:rPr lang="cs-CZ" sz="1900" dirty="0" err="1" smtClean="0">
                <a:solidFill>
                  <a:schemeClr val="accent2"/>
                </a:solidFill>
              </a:rPr>
              <a:t>Kehily</a:t>
            </a:r>
            <a:r>
              <a:rPr lang="cs-CZ" sz="1900" dirty="0" smtClean="0">
                <a:solidFill>
                  <a:schemeClr val="accent2"/>
                </a:solidFill>
              </a:rPr>
              <a:t> M. J. London: </a:t>
            </a:r>
            <a:r>
              <a:rPr lang="en-US" sz="1900" dirty="0" smtClean="0">
                <a:solidFill>
                  <a:schemeClr val="accent2"/>
                </a:solidFill>
              </a:rPr>
              <a:t>Open university press, 2009</a:t>
            </a:r>
            <a:r>
              <a:rPr lang="cs-CZ" sz="1900" dirty="0" smtClean="0">
                <a:solidFill>
                  <a:schemeClr val="accent2"/>
                </a:solidFill>
              </a:rPr>
              <a:t> </a:t>
            </a:r>
          </a:p>
          <a:p>
            <a:r>
              <a:rPr lang="en-US" sz="1900" dirty="0" smtClean="0">
                <a:solidFill>
                  <a:schemeClr val="accent2"/>
                </a:solidFill>
              </a:rPr>
              <a:t>James Al., Jenks,  Ch., </a:t>
            </a:r>
            <a:r>
              <a:rPr lang="en-US" sz="1900" dirty="0" err="1" smtClean="0">
                <a:solidFill>
                  <a:schemeClr val="accent2"/>
                </a:solidFill>
              </a:rPr>
              <a:t>Prout</a:t>
            </a:r>
            <a:r>
              <a:rPr lang="en-US" sz="1900" dirty="0" smtClean="0">
                <a:solidFill>
                  <a:schemeClr val="accent2"/>
                </a:solidFill>
              </a:rPr>
              <a:t>, Al. </a:t>
            </a:r>
            <a:r>
              <a:rPr lang="en-US" sz="1900" i="1" dirty="0" smtClean="0">
                <a:solidFill>
                  <a:schemeClr val="accent2"/>
                </a:solidFill>
              </a:rPr>
              <a:t>Theorizing childhood</a:t>
            </a:r>
            <a:r>
              <a:rPr lang="en-US" sz="1900" dirty="0" smtClean="0">
                <a:solidFill>
                  <a:schemeClr val="accent2"/>
                </a:solidFill>
              </a:rPr>
              <a:t>, London: Polity, 1998</a:t>
            </a:r>
            <a:endParaRPr lang="cs-CZ" sz="1900" dirty="0" smtClean="0">
              <a:solidFill>
                <a:schemeClr val="accent2"/>
              </a:solidFill>
            </a:endParaRPr>
          </a:p>
          <a:p>
            <a:pPr>
              <a:buNone/>
            </a:pP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The notion of </a:t>
            </a:r>
            <a:r>
              <a:rPr lang="en-US" dirty="0" err="1" smtClean="0"/>
              <a:t>developmentalism</a:t>
            </a:r>
            <a:endParaRPr lang="cs-CZ" dirty="0"/>
          </a:p>
        </p:txBody>
      </p:sp>
      <p:sp>
        <p:nvSpPr>
          <p:cNvPr id="3" name="Zástupný symbol pro obsah 2"/>
          <p:cNvSpPr>
            <a:spLocks noGrp="1"/>
          </p:cNvSpPr>
          <p:nvPr>
            <p:ph idx="1"/>
          </p:nvPr>
        </p:nvSpPr>
        <p:spPr/>
        <p:txBody>
          <a:bodyPr/>
          <a:lstStyle/>
          <a:p>
            <a:r>
              <a:rPr lang="en-US" dirty="0" smtClean="0"/>
              <a:t>The focus on the transfer towards adulthood, independence, and </a:t>
            </a:r>
            <a:r>
              <a:rPr lang="en-US" dirty="0" err="1" smtClean="0"/>
              <a:t>socialisation</a:t>
            </a:r>
            <a:endParaRPr lang="en-US" dirty="0" smtClean="0"/>
          </a:p>
          <a:p>
            <a:r>
              <a:rPr lang="en-US" dirty="0" smtClean="0"/>
              <a:t>The priority of development as utilitarian aim-centered process </a:t>
            </a:r>
          </a:p>
          <a:p>
            <a:r>
              <a:rPr lang="en-US" dirty="0" smtClean="0"/>
              <a:t>Teachers and helping professionals as main experts regarding the content and methods of education</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416</TotalTime>
  <Words>951</Words>
  <Application>Microsoft Office PowerPoint</Application>
  <PresentationFormat>Předvádění na obrazovce (4:3)</PresentationFormat>
  <Paragraphs>105</Paragraphs>
  <Slides>25</Slides>
  <Notes>0</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Motiv sady Office</vt:lpstr>
      <vt:lpstr>Essentials of disability studies, lecture 2</vt:lpstr>
      <vt:lpstr>Homework:  Whistleless as an example of functionalist approach </vt:lpstr>
      <vt:lpstr>Mapping the space of pink town</vt:lpstr>
      <vt:lpstr>Methods of teaching</vt:lpstr>
      <vt:lpstr>General conclusions to the movie:  the theory by Karl Polanyi</vt:lpstr>
      <vt:lpstr>Education&amp;disability</vt:lpstr>
      <vt:lpstr>Main elements of approaches</vt:lpstr>
      <vt:lpstr>Functionalist approach:  the notion of child</vt:lpstr>
      <vt:lpstr>The notion of developmentalism</vt:lpstr>
      <vt:lpstr>The variety of theories and practices </vt:lpstr>
      <vt:lpstr>Functionalist approach: two main tracks of education, special education and quasi-special education</vt:lpstr>
      <vt:lpstr>In the terms of which discourse is the disabled child described:</vt:lpstr>
      <vt:lpstr>The school for  multisensory deprived children  in Zagorsk</vt:lpstr>
      <vt:lpstr>Questions to the quotations </vt:lpstr>
      <vt:lpstr>The consistent critique:  Flowers for Algernon </vt:lpstr>
      <vt:lpstr>Three adaptations  Flowers for Algeron</vt:lpstr>
      <vt:lpstr>Main strands of critique </vt:lpstr>
      <vt:lpstr>Interpretivism or  Person-centered teaching </vt:lpstr>
      <vt:lpstr>Humanistic education </vt:lpstr>
      <vt:lpstr>Cultural model of disability </vt:lpstr>
      <vt:lpstr>Culture of disability </vt:lpstr>
      <vt:lpstr>Sudbury schools’ network</vt:lpstr>
      <vt:lpstr>The task </vt:lpstr>
      <vt:lpstr>Other examples of  humanistic approach to education</vt:lpstr>
      <vt:lpstr>Storyline project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Essentials of disability studies, lecture 2</dc:title>
  <dc:creator>Victoria</dc:creator>
  <cp:lastModifiedBy>Victoria</cp:lastModifiedBy>
  <cp:revision>64</cp:revision>
  <dcterms:created xsi:type="dcterms:W3CDTF">2013-10-14T07:21:15Z</dcterms:created>
  <dcterms:modified xsi:type="dcterms:W3CDTF">2014-10-08T06:20:02Z</dcterms:modified>
</cp:coreProperties>
</file>