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7" r:id="rId2"/>
    <p:sldId id="259" r:id="rId3"/>
    <p:sldId id="260" r:id="rId4"/>
    <p:sldId id="262" r:id="rId5"/>
    <p:sldId id="261" r:id="rId6"/>
    <p:sldId id="263" r:id="rId7"/>
    <p:sldId id="264" r:id="rId8"/>
    <p:sldId id="265" r:id="rId9"/>
    <p:sldId id="268" r:id="rId10"/>
    <p:sldId id="269" r:id="rId11"/>
    <p:sldId id="270" r:id="rId12"/>
    <p:sldId id="271" r:id="rId13"/>
    <p:sldId id="272" r:id="rId14"/>
    <p:sldId id="273" r:id="rId15"/>
    <p:sldId id="274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D3277-6569-4C2F-9700-282C48FD1B1F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17BA91-0E75-479C-B593-376065E788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8424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7BA91-0E75-479C-B593-376065E788CA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8672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FF8A30-10CB-41FA-97D4-8E93B08EE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A68BD4C-4BC0-4775-9F36-CDA53B5066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6713123-5107-43BB-A504-72524DC0D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C524-A53E-4F29-953E-4062FE41B906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B8CC4BF-CAD2-4592-95AF-EFC25C613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85D0672-22CF-4BDB-BF78-B37A6DF85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0F9D-4C58-4553-8C35-F72C408486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5691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FBE108-E1E1-46F5-ABF6-6A8393E28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57BD4DF-D9BB-43D9-AF50-92FC45C2DB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56EB321-DCA0-420C-BF20-17168875F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C524-A53E-4F29-953E-4062FE41B906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FFB7023-ACB6-4FC2-93AF-1A6844A84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BACE6AE-C34A-40B4-BB3C-C78AB9D6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0F9D-4C58-4553-8C35-F72C408486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3251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3A09627-D630-4916-ADFE-13FB3CBB48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336265B-FB3C-460B-871D-29F5FDB13D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5D83086-CC31-4C81-A781-A4592FD6E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C524-A53E-4F29-953E-4062FE41B906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DCF98A3-82A0-4E05-9E7D-F86633857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197BBAA-E15E-4A6C-BE21-D5E323111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0F9D-4C58-4553-8C35-F72C408486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7334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73C0BA-F95F-41E5-9B4F-32D4AB6FE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627EAC-F35A-4CA8-AF91-80F3D5D602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349EDCB-5BC5-4DC7-9303-19EA10E35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C524-A53E-4F29-953E-4062FE41B906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9469BC2-C380-4D2D-A727-B24BB3ADC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5B58AFE-9652-4A97-9703-9E33D941F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0F9D-4C58-4553-8C35-F72C408486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7634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01798C-B8DF-46EC-BDA0-03541B738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4E24749-A889-4A69-96CE-5D6295BEA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7ADC0A-F243-4858-929F-5D55F64DA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C524-A53E-4F29-953E-4062FE41B906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F278E69-3251-44FB-B0ED-2C3AA21C3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011C327-2A49-46BC-BC58-E6AFCAA72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0F9D-4C58-4553-8C35-F72C408486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171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073DED-E03B-4562-B15C-E23316908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550A82-74E4-4782-AE6C-4BE2E6F292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BD97AD9-8FB1-4872-8C42-2F2DDDA005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67057E1-9C7B-476B-87AE-09F9B4E49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C524-A53E-4F29-953E-4062FE41B906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05060DF-17F1-4F30-BA53-278658E3E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EDC2133-36EF-455A-977C-A307F1E1B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0F9D-4C58-4553-8C35-F72C408486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35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9973BE-43AE-44D6-88B6-414FA61A0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29F88C8-6D03-4C8C-8ECA-29A4BBADC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39DAD7E-E6C6-4F9A-8E17-29F5FFF4CD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B2D3B33-1D0B-4419-8698-5FC410373B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832D171-7D3B-4569-9DF0-CDC4761891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9257A4C-798A-4951-B65B-BD7423D29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C524-A53E-4F29-953E-4062FE41B906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16A518-7C70-4196-B81E-C86DEF8D5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5CEDAD2-B059-45BB-BB75-FCEB93930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0F9D-4C58-4553-8C35-F72C408486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832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B9B286-9521-466A-BB8F-57D72B881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0FC852A-D419-45B5-950A-A29DAFEE2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C524-A53E-4F29-953E-4062FE41B906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0A24F79-7933-4556-81CB-4121EF664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DABB975-2FA8-451B-806B-E4E14A1AC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0F9D-4C58-4553-8C35-F72C408486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9619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4C19BF1-70FE-4087-B05D-2E7E328CB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C524-A53E-4F29-953E-4062FE41B906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7D96243-A79D-4EC5-887A-CD497A2CD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110423F-0864-4132-8DFE-C3C7A8CFE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0F9D-4C58-4553-8C35-F72C408486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851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536D18-D2C4-4F43-BD04-60E8AA9AF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857829-DF21-4AFC-823F-A6CF389A7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7A629BA-5B80-4FDD-8CC8-128883D4BF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A6A0931-BE1C-4040-BC7E-7F99395CB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C524-A53E-4F29-953E-4062FE41B906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A45183C-A245-48BA-B6F2-A8103D902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8D61190-5D61-4533-A636-8F2D9359E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0F9D-4C58-4553-8C35-F72C408486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4111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31CE4D-69F9-4190-8DEB-150F35443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3AADA63-36E2-4C7E-9E6E-249D4DD9BE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C7C9B9F-883A-4B82-8363-4DFDE21A1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CF16BA8-2F94-4433-A8E2-0FD956886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C524-A53E-4F29-953E-4062FE41B906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5718353-52E3-4EF0-834E-1C35ABE8B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AB6C6EE-8D87-4FBB-9829-923CE5E00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0F9D-4C58-4553-8C35-F72C408486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3372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B2C450C-ADDC-4C95-B40B-62BDF9792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5BD7B5B-BC85-4C82-BE41-D1A5DB9F5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82A8220-11BC-46B3-9E9C-3098EDC5E2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8C524-A53E-4F29-953E-4062FE41B906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58DB2A5-450B-4533-8C05-51C7E7FD1C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8F5C6EF-B758-4249-BE78-32DA48726A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50F9D-4C58-4553-8C35-F72C408486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7915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dml.cz/handle/10338.dmlcz/401221?show=ful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webp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youtube.com/watch?v=aSg2Db3jF_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9A6E21-A257-4FB5-B92D-837CE0390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34423"/>
            <a:ext cx="9144000" cy="2387600"/>
          </a:xfrm>
        </p:spPr>
        <p:txBody>
          <a:bodyPr/>
          <a:lstStyle/>
          <a:p>
            <a:r>
              <a:rPr lang="cs-CZ" dirty="0"/>
              <a:t>Fraktály, </a:t>
            </a:r>
            <a:br>
              <a:rPr lang="cs-CZ" dirty="0"/>
            </a:br>
            <a:r>
              <a:rPr lang="cs-CZ" dirty="0"/>
              <a:t>matematika v seriálech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F069A03-AC54-41ED-B374-D01C2BE4AB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B48A0DA-0B17-4DA9-AA65-A23685258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16" y="3127442"/>
            <a:ext cx="3810000" cy="33274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5C7B2B6-2EEC-4F4B-BF1B-1C8D34ECC2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259" y="3121537"/>
            <a:ext cx="5905499" cy="331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07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4CFF95-D745-4F3E-A456-97277EC40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1660" y="335942"/>
            <a:ext cx="3912140" cy="1325563"/>
          </a:xfrm>
        </p:spPr>
        <p:txBody>
          <a:bodyPr>
            <a:normAutofit/>
          </a:bodyPr>
          <a:lstStyle/>
          <a:p>
            <a:r>
              <a:rPr lang="cs-CZ" sz="3600" dirty="0" err="1"/>
              <a:t>Gone</a:t>
            </a:r>
            <a:r>
              <a:rPr lang="cs-CZ" sz="3600" dirty="0"/>
              <a:t> </a:t>
            </a:r>
            <a:r>
              <a:rPr lang="cs-CZ" sz="3600" dirty="0" err="1"/>
              <a:t>Maggie</a:t>
            </a:r>
            <a:r>
              <a:rPr lang="cs-CZ" sz="3600" dirty="0"/>
              <a:t> </a:t>
            </a:r>
            <a:r>
              <a:rPr lang="cs-CZ" sz="3600" dirty="0" err="1"/>
              <a:t>gone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393300-B056-4EC4-B307-8A4CBFF1A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346" y="1825625"/>
            <a:ext cx="5810654" cy="4351338"/>
          </a:xfrm>
        </p:spPr>
        <p:txBody>
          <a:bodyPr/>
          <a:lstStyle/>
          <a:p>
            <a:r>
              <a:rPr lang="cs-CZ" dirty="0"/>
              <a:t>Převoznické úlohy – </a:t>
            </a:r>
            <a:r>
              <a:rPr lang="cs-CZ" dirty="0" err="1"/>
              <a:t>Alcuin</a:t>
            </a:r>
            <a:r>
              <a:rPr lang="cs-CZ" dirty="0"/>
              <a:t> z Yorku</a:t>
            </a:r>
            <a:br>
              <a:rPr lang="cs-CZ" dirty="0"/>
            </a:br>
            <a:r>
              <a:rPr lang="cs-CZ" sz="1600" dirty="0">
                <a:hlinkClick r:id="rId2"/>
              </a:rPr>
              <a:t>https://dml.cz/handle/10338.dmlcz/401221?show=full</a:t>
            </a:r>
            <a:endParaRPr lang="cs-CZ" sz="1600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4958FCA-ACAC-49DF-B644-466039916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8092"/>
            <a:ext cx="5929215" cy="333518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271EED9-D149-4C8A-92C3-F065FFFE4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514725"/>
            <a:ext cx="5943600" cy="334327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15820CF-178E-43B9-A2C5-446280CED4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290" t="12854" r="29044" b="31590"/>
          <a:stretch/>
        </p:blipFill>
        <p:spPr>
          <a:xfrm>
            <a:off x="6395731" y="2614768"/>
            <a:ext cx="5643869" cy="423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920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91E58C-5319-41E8-8CBA-60F0CCC4F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Manželská poradna Homera a </a:t>
            </a:r>
            <a:r>
              <a:rPr lang="cs-CZ" sz="3600" dirty="0" err="1"/>
              <a:t>Marge</a:t>
            </a:r>
            <a:r>
              <a:rPr lang="cs-CZ" sz="3600" dirty="0"/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E2131D86-9B4D-4A70-9916-69F1658EFD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091464" y="1825625"/>
                <a:ext cx="4737370" cy="482027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cs-CZ" sz="2400" dirty="0"/>
                  <a:t>Čísla nejsou zvolena náhodně</a:t>
                </a:r>
              </a:p>
              <a:p>
                <a:pPr marL="0" indent="0">
                  <a:buNone/>
                </a:pPr>
                <a:endParaRPr lang="cs-CZ" sz="2400" dirty="0"/>
              </a:p>
              <a:p>
                <a:pPr marL="0" indent="0">
                  <a:buNone/>
                </a:pPr>
                <a:r>
                  <a:rPr lang="cs-CZ" sz="2000" dirty="0"/>
                  <a:t>8 191 – </a:t>
                </a:r>
                <a:r>
                  <a:rPr lang="cs-CZ" sz="2000" dirty="0" err="1"/>
                  <a:t>Mersennovo</a:t>
                </a:r>
                <a:r>
                  <a:rPr lang="cs-CZ" sz="2000" dirty="0"/>
                  <a:t> prvočíslo </a:t>
                </a:r>
                <a:br>
                  <a:rPr lang="cs-CZ" sz="2000" dirty="0"/>
                </a:br>
                <a:r>
                  <a:rPr lang="cs-CZ" sz="2000" dirty="0"/>
                  <a:t>               </a:t>
                </a:r>
                <a14:m>
                  <m:oMath xmlns:m="http://schemas.openxmlformats.org/officeDocument/2006/math">
                    <m:r>
                      <a:rPr lang="cs-CZ" sz="2000" b="0" i="1" smtClean="0">
                        <a:latin typeface="Cambria Math" panose="02040503050406030204" pitchFamily="18" charset="0"/>
                      </a:rPr>
                      <m:t>8 191=</m:t>
                    </m:r>
                    <m:sSup>
                      <m:sSupPr>
                        <m:ctrlPr>
                          <a:rPr lang="cs-CZ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cs-CZ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p>
                    <m:r>
                      <a:rPr lang="cs-CZ" sz="2000" b="0" i="1" smtClean="0">
                        <a:latin typeface="Cambria Math" panose="02040503050406030204" pitchFamily="18" charset="0"/>
                      </a:rPr>
                      <m:t>−1,  </m:t>
                    </m:r>
                    <m:r>
                      <a:rPr lang="cs-CZ" sz="20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cs-CZ" sz="2000" b="0" i="1" smtClean="0">
                        <a:latin typeface="Cambria Math" panose="02040503050406030204" pitchFamily="18" charset="0"/>
                      </a:rPr>
                      <m:t>=13</m:t>
                    </m:r>
                  </m:oMath>
                </a14:m>
                <a:r>
                  <a:rPr lang="cs-CZ" sz="2000" dirty="0"/>
                  <a:t>  </a:t>
                </a:r>
              </a:p>
              <a:p>
                <a:pPr marL="0" indent="0">
                  <a:buNone/>
                </a:pPr>
                <a:endParaRPr lang="cs-CZ" sz="2000" dirty="0"/>
              </a:p>
              <a:p>
                <a:pPr marL="0" indent="0">
                  <a:buNone/>
                </a:pPr>
                <a:r>
                  <a:rPr lang="cs-CZ" sz="2000" dirty="0"/>
                  <a:t>8 128 – Dokonalé číslo (součet dělitelů čísla </a:t>
                </a:r>
                <a:r>
                  <a:rPr lang="cs-CZ" sz="2000" i="1" dirty="0"/>
                  <a:t>a </a:t>
                </a:r>
                <a:r>
                  <a:rPr lang="cs-CZ" sz="2000" dirty="0"/>
                  <a:t>menších než </a:t>
                </a:r>
                <a:r>
                  <a:rPr lang="cs-CZ" sz="2000" i="1" dirty="0"/>
                  <a:t>a</a:t>
                </a:r>
                <a:r>
                  <a:rPr lang="cs-CZ" sz="2000" dirty="0"/>
                  <a:t> je roven číslu </a:t>
                </a:r>
                <a:r>
                  <a:rPr lang="cs-CZ" sz="2000" i="1" dirty="0"/>
                  <a:t>a)</a:t>
                </a:r>
              </a:p>
              <a:p>
                <a:pPr marL="0" indent="0">
                  <a:buNone/>
                </a:pPr>
                <a:endParaRPr lang="cs-CZ" sz="2000" i="1" dirty="0"/>
              </a:p>
              <a:p>
                <a:pPr marL="0" indent="0">
                  <a:buNone/>
                </a:pPr>
                <a:r>
                  <a:rPr lang="cs-CZ" sz="2000" dirty="0"/>
                  <a:t>8 208 – Armstrongovo (narcistické) číslo – součet cifer v mocnině dané počtem cifer je roven původnímu číslu</a:t>
                </a:r>
                <a:br>
                  <a:rPr lang="cs-CZ" sz="20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s-CZ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e>
                        <m:sup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cs-CZ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cs-CZ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cs-CZ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e>
                        <m:sup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=8 208</m:t>
                      </m:r>
                    </m:oMath>
                  </m:oMathPara>
                </a14:m>
                <a:br>
                  <a:rPr lang="cs-CZ" sz="2000" i="1" dirty="0"/>
                </a:br>
                <a:r>
                  <a:rPr lang="cs-CZ" sz="2000" i="1" dirty="0"/>
                  <a:t>               </a:t>
                </a:r>
              </a:p>
            </p:txBody>
          </p:sp>
        </mc:Choice>
        <mc:Fallback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E2131D86-9B4D-4A70-9916-69F1658EFD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091464" y="1825625"/>
                <a:ext cx="4737370" cy="4820272"/>
              </a:xfrm>
              <a:blipFill>
                <a:blip r:embed="rId2"/>
                <a:stretch>
                  <a:fillRect l="-1931" t="-1770" r="-141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ázek 3">
            <a:extLst>
              <a:ext uri="{FF2B5EF4-FFF2-40B4-BE49-F238E27FC236}">
                <a16:creationId xmlns:a16="http://schemas.microsoft.com/office/drawing/2014/main" id="{A85037A6-AACA-46D6-8859-795C70E86B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60" r="12724"/>
          <a:stretch/>
        </p:blipFill>
        <p:spPr>
          <a:xfrm>
            <a:off x="262648" y="1556325"/>
            <a:ext cx="6186791" cy="462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51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A87585-D191-4C0F-82FE-1095E3278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5942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dirty="0"/>
              <a:t>Speciální čarodějnický díl VI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0FBCF95-D653-4856-B2AA-7B91897C4C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23" r="12402"/>
          <a:stretch/>
        </p:blipFill>
        <p:spPr>
          <a:xfrm>
            <a:off x="418291" y="1991737"/>
            <a:ext cx="4513634" cy="336839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05FD242-AF71-4341-B735-3C3C1346CF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21" r="12512"/>
          <a:stretch/>
        </p:blipFill>
        <p:spPr>
          <a:xfrm>
            <a:off x="5351834" y="1498061"/>
            <a:ext cx="6662052" cy="4833972"/>
          </a:xfrm>
          <a:prstGeom prst="rect">
            <a:avLst/>
          </a:prstGeom>
        </p:spPr>
      </p:pic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9F6CDF1B-EDCC-4785-A779-57386B8F86AF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838200" y="6176962"/>
            <a:ext cx="10515600" cy="45719"/>
          </a:xfrm>
        </p:spPr>
        <p:txBody>
          <a:bodyPr>
            <a:normAutofit fontScale="25000" lnSpcReduction="20000"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1612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A24414-8C62-4176-AAF4-53EA2F24D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7532F9-CBEB-4E6A-B9BA-D94F8EAFA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28E4318-4C4B-4184-92E3-AC22488E8C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68" r="12314"/>
          <a:stretch/>
        </p:blipFill>
        <p:spPr>
          <a:xfrm>
            <a:off x="838200" y="1027906"/>
            <a:ext cx="6371618" cy="4733394"/>
          </a:xfrm>
          <a:prstGeom prst="rect">
            <a:avLst/>
          </a:prstGeom>
        </p:spPr>
      </p:pic>
      <p:pic>
        <p:nvPicPr>
          <p:cNvPr id="5" name="Zástupný obsah 6" descr="Obsah obrázku budova, exteriér, vpředu, velké&#10;&#10;Popis byl vytvořen automaticky">
            <a:extLst>
              <a:ext uri="{FF2B5EF4-FFF2-40B4-BE49-F238E27FC236}">
                <a16:creationId xmlns:a16="http://schemas.microsoft.com/office/drawing/2014/main" id="{12D1525D-1C47-4B66-9D77-CEAEBE269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663" y="2009522"/>
            <a:ext cx="3609137" cy="224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5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3FFEE6-38FF-4CDE-B028-0BBAC7A3A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EB2D3D-5065-4EAE-BF72-83ADF8A631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CC10C99-92B4-4376-8531-E05A07A180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07" r="12693"/>
          <a:stretch/>
        </p:blipFill>
        <p:spPr>
          <a:xfrm>
            <a:off x="2102795" y="434096"/>
            <a:ext cx="7986409" cy="598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54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9FCD6B-75EA-494A-8701-B196903E5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A367E6-F2D9-40EA-95A7-40DB58893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23F140D-2942-4A57-82CD-C7A88F0DD0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14" r="12367"/>
          <a:stretch/>
        </p:blipFill>
        <p:spPr>
          <a:xfrm>
            <a:off x="2383276" y="656256"/>
            <a:ext cx="7425447" cy="554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39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CCA64C-FA02-4D43-887D-2167FE8EE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 descr="Obsah obrázku stůl, dort, vsedě, velké&#10;&#10;Popis byl vytvořen automaticky">
            <a:extLst>
              <a:ext uri="{FF2B5EF4-FFF2-40B4-BE49-F238E27FC236}">
                <a16:creationId xmlns:a16="http://schemas.microsoft.com/office/drawing/2014/main" id="{28A217E8-2F57-44C2-BD37-38D3F85412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0" b="12453"/>
          <a:stretch/>
        </p:blipFill>
        <p:spPr>
          <a:xfrm>
            <a:off x="192260" y="248478"/>
            <a:ext cx="4572000" cy="257955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96E3E6E-6EDE-4838-BEA5-E1EDAC962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91" y="3275772"/>
            <a:ext cx="5905500" cy="3333750"/>
          </a:xfrm>
          <a:prstGeom prst="rect">
            <a:avLst/>
          </a:prstGeom>
        </p:spPr>
      </p:pic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FA2DE56-9FA8-4626-A11E-6234889BD9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519" y="-49696"/>
            <a:ext cx="7235481" cy="4351338"/>
          </a:xfrm>
        </p:spPr>
      </p:pic>
      <p:pic>
        <p:nvPicPr>
          <p:cNvPr id="12" name="Obrázek 11" descr="Obsah obrázku zvíře, hvězda&#10;&#10;Popis byl vytvořen automaticky">
            <a:extLst>
              <a:ext uri="{FF2B5EF4-FFF2-40B4-BE49-F238E27FC236}">
                <a16:creationId xmlns:a16="http://schemas.microsoft.com/office/drawing/2014/main" id="{D3BDD09A-33D1-495E-8BE4-021652BB4D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746" y="4398080"/>
            <a:ext cx="3005758" cy="230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01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7F6915-FC28-42F2-9EA5-9A883A4A4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Kochova sněhová vločka</a:t>
            </a:r>
          </a:p>
        </p:txBody>
      </p:sp>
      <p:pic>
        <p:nvPicPr>
          <p:cNvPr id="9" name="Zástupný obsah 8" descr="Obsah obrázku objekt, hodiny&#10;&#10;Popis byl vytvořen automaticky">
            <a:extLst>
              <a:ext uri="{FF2B5EF4-FFF2-40B4-BE49-F238E27FC236}">
                <a16:creationId xmlns:a16="http://schemas.microsoft.com/office/drawing/2014/main" id="{3372E3F6-EB5A-4B99-98DD-D8270CF035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436" y="1241528"/>
            <a:ext cx="5469007" cy="5469007"/>
          </a:xfrm>
        </p:spPr>
      </p:pic>
    </p:spTree>
    <p:extLst>
      <p:ext uri="{BB962C8B-B14F-4D97-AF65-F5344CB8AC3E}">
        <p14:creationId xmlns:p14="http://schemas.microsoft.com/office/powerpoint/2010/main" val="2584799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E3D478-C8DD-4F3C-9CE4-BEECB735F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Sierpinského</a:t>
            </a:r>
            <a:r>
              <a:rPr lang="cs-CZ" dirty="0"/>
              <a:t> koberec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0CF62F2-F614-4F0D-B857-6A25AE5A69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327022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FBEC2C-39CE-492E-8A3C-96CEE0025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Sierpinského</a:t>
            </a:r>
            <a:r>
              <a:rPr lang="cs-CZ" dirty="0"/>
              <a:t> trojúhelník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18FEDC63-2DC8-416B-B04D-805491B898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385" y="1417349"/>
            <a:ext cx="5970597" cy="5226753"/>
          </a:xfrm>
        </p:spPr>
      </p:pic>
    </p:spTree>
    <p:extLst>
      <p:ext uri="{BB962C8B-B14F-4D97-AF65-F5344CB8AC3E}">
        <p14:creationId xmlns:p14="http://schemas.microsoft.com/office/powerpoint/2010/main" val="4109543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3B9F67-7A91-4A8D-A6E1-50A072599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Mandelbrotova množina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8161EAF4-530E-436B-9586-F257C63DEB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cs-CZ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cs-CZ" b="0" dirty="0"/>
              </a:p>
              <a:p>
                <a:r>
                  <a:rPr lang="cs-CZ" dirty="0"/>
                  <a:t>Množina všech bodů, pro které tato posloupnost neuteče do nekonečna</a:t>
                </a:r>
              </a:p>
              <a:p>
                <a:r>
                  <a:rPr lang="cs-CZ" dirty="0">
                    <a:hlinkClick r:id="rId2"/>
                  </a:rPr>
                  <a:t>https://www.youtube.com/watch?v=aSg2Db3jF_4</a:t>
                </a:r>
                <a:endParaRPr lang="cs-CZ" dirty="0"/>
              </a:p>
              <a:p>
                <a:endParaRPr lang="cs-CZ" dirty="0"/>
              </a:p>
            </p:txBody>
          </p:sp>
        </mc:Choice>
        <mc:Fallback xmlns="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8161EAF4-530E-436B-9586-F257C63DEB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Obrázek 4" descr="Obsah obrázku světlo, doprava&#10;&#10;Popis byl vytvořen automaticky">
            <a:extLst>
              <a:ext uri="{FF2B5EF4-FFF2-40B4-BE49-F238E27FC236}">
                <a16:creationId xmlns:a16="http://schemas.microsoft.com/office/drawing/2014/main" id="{0518BD12-D13C-4319-83E3-9DF346371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871" y="2958162"/>
            <a:ext cx="4576529" cy="335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8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4C2724-60F8-49EA-A69D-85FDA0803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 descr="Obsah obrázku rostlina, zelená, kaktus, banán&#10;&#10;Popis byl vytvořen automaticky">
            <a:extLst>
              <a:ext uri="{FF2B5EF4-FFF2-40B4-BE49-F238E27FC236}">
                <a16:creationId xmlns:a16="http://schemas.microsoft.com/office/drawing/2014/main" id="{501DAEC5-8F18-4EFE-9B8B-DC52A83DB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979" y="0"/>
            <a:ext cx="3441839" cy="2246936"/>
          </a:xfrm>
          <a:prstGeom prst="rect">
            <a:avLst/>
          </a:prstGeom>
        </p:spPr>
      </p:pic>
      <p:pic>
        <p:nvPicPr>
          <p:cNvPr id="9" name="Obrázek 8" descr="Obsah obrázku tkanina, zvíře, korál&#10;&#10;Popis byl vytvořen automaticky">
            <a:extLst>
              <a:ext uri="{FF2B5EF4-FFF2-40B4-BE49-F238E27FC236}">
                <a16:creationId xmlns:a16="http://schemas.microsoft.com/office/drawing/2014/main" id="{E5C9BE0D-7D75-4DAE-B2D4-76125C429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93" y="163565"/>
            <a:ext cx="3869841" cy="2577460"/>
          </a:xfrm>
          <a:prstGeom prst="rect">
            <a:avLst/>
          </a:prstGeom>
        </p:spPr>
      </p:pic>
      <p:pic>
        <p:nvPicPr>
          <p:cNvPr id="13" name="Obrázek 12" descr="Obsah obrázku rostlina, květina, stůl, sedmikráska&#10;&#10;Popis byl vytvořen automaticky">
            <a:extLst>
              <a:ext uri="{FF2B5EF4-FFF2-40B4-BE49-F238E27FC236}">
                <a16:creationId xmlns:a16="http://schemas.microsoft.com/office/drawing/2014/main" id="{958E2140-F4E1-4250-B73E-BC4C15362E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227" y="2232577"/>
            <a:ext cx="2619375" cy="1743075"/>
          </a:xfrm>
          <a:prstGeom prst="rect">
            <a:avLst/>
          </a:prstGeom>
        </p:spPr>
      </p:pic>
      <p:pic>
        <p:nvPicPr>
          <p:cNvPr id="15" name="Obrázek 14" descr="Obsah obrázku zelenina, stůl, jídlo, květák&#10;&#10;Popis byl vytvořen automaticky">
            <a:extLst>
              <a:ext uri="{FF2B5EF4-FFF2-40B4-BE49-F238E27FC236}">
                <a16:creationId xmlns:a16="http://schemas.microsoft.com/office/drawing/2014/main" id="{57BDFD79-4CA1-4B79-BAA8-7BD0B5A507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346" y="0"/>
            <a:ext cx="3036404" cy="3182151"/>
          </a:xfrm>
          <a:prstGeom prst="rect">
            <a:avLst/>
          </a:prstGeom>
        </p:spPr>
      </p:pic>
      <p:pic>
        <p:nvPicPr>
          <p:cNvPr id="17" name="Obrázek 16" descr="Obsah obrázku zvíře, hlemýžď, vsedě, stůl&#10;&#10;Popis byl vytvořen automaticky">
            <a:extLst>
              <a:ext uri="{FF2B5EF4-FFF2-40B4-BE49-F238E27FC236}">
                <a16:creationId xmlns:a16="http://schemas.microsoft.com/office/drawing/2014/main" id="{BDE3E2CD-1475-4B73-981C-3787A2E766E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50"/>
          <a:stretch/>
        </p:blipFill>
        <p:spPr>
          <a:xfrm>
            <a:off x="106689" y="4300823"/>
            <a:ext cx="3073833" cy="2521148"/>
          </a:xfrm>
          <a:prstGeom prst="rect">
            <a:avLst/>
          </a:prstGeom>
        </p:spPr>
      </p:pic>
      <p:pic>
        <p:nvPicPr>
          <p:cNvPr id="11" name="Obrázek 10" descr="Obsah obrázku exteriér, tráva, žirafa, strom&#10;&#10;Popis byl vytvořen automaticky">
            <a:extLst>
              <a:ext uri="{FF2B5EF4-FFF2-40B4-BE49-F238E27FC236}">
                <a16:creationId xmlns:a16="http://schemas.microsoft.com/office/drawing/2014/main" id="{D3B244F3-0A92-40EB-B511-2A25D925B6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22" y="2532303"/>
            <a:ext cx="5048250" cy="3790950"/>
          </a:xfrm>
          <a:prstGeom prst="rect">
            <a:avLst/>
          </a:prstGeom>
        </p:spPr>
      </p:pic>
      <p:pic>
        <p:nvPicPr>
          <p:cNvPr id="5" name="Zástupný obsah 4" descr="Obsah obrázku rostlina, list, kapradina&#10;&#10;Popis byl vytvořen automaticky">
            <a:extLst>
              <a:ext uri="{FF2B5EF4-FFF2-40B4-BE49-F238E27FC236}">
                <a16:creationId xmlns:a16="http://schemas.microsoft.com/office/drawing/2014/main" id="{3FB87EBE-2288-49AB-ABC4-6C0119E45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548" y="3975652"/>
            <a:ext cx="5843269" cy="2877810"/>
          </a:xfrm>
        </p:spPr>
      </p:pic>
    </p:spTree>
    <p:extLst>
      <p:ext uri="{BB962C8B-B14F-4D97-AF65-F5344CB8AC3E}">
        <p14:creationId xmlns:p14="http://schemas.microsoft.com/office/powerpoint/2010/main" val="1401311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A52117-6E66-46F3-8C4D-2F53AD7AC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Hilbertova křivka</a:t>
            </a:r>
          </a:p>
        </p:txBody>
      </p:sp>
      <p:pic>
        <p:nvPicPr>
          <p:cNvPr id="5" name="Zástupný obsah 4" descr="Obsah obrázku objekt, hodiny&#10;&#10;Popis byl vytvořen automaticky">
            <a:extLst>
              <a:ext uri="{FF2B5EF4-FFF2-40B4-BE49-F238E27FC236}">
                <a16:creationId xmlns:a16="http://schemas.microsoft.com/office/drawing/2014/main" id="{ABAF97F2-A4F1-4460-880B-03F3C8B067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80" y="1403309"/>
            <a:ext cx="7762389" cy="5191098"/>
          </a:xfrm>
        </p:spPr>
      </p:pic>
      <p:pic>
        <p:nvPicPr>
          <p:cNvPr id="7" name="Obrázek 6" descr="Obsah obrázku pták&#10;&#10;Popis byl vytvořen automaticky">
            <a:extLst>
              <a:ext uri="{FF2B5EF4-FFF2-40B4-BE49-F238E27FC236}">
                <a16:creationId xmlns:a16="http://schemas.microsoft.com/office/drawing/2014/main" id="{4BF5FD83-1710-47E2-9803-F3834724C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683" y="149088"/>
            <a:ext cx="3273978" cy="3273978"/>
          </a:xfrm>
          <a:prstGeom prst="rect">
            <a:avLst/>
          </a:prstGeom>
        </p:spPr>
      </p:pic>
      <p:pic>
        <p:nvPicPr>
          <p:cNvPr id="9" name="Obrázek 8" descr="Obsah obrázku fotka, bílá, vsedě, kuchyně&#10;&#10;Popis byl vytvořen automaticky">
            <a:extLst>
              <a:ext uri="{FF2B5EF4-FFF2-40B4-BE49-F238E27FC236}">
                <a16:creationId xmlns:a16="http://schemas.microsoft.com/office/drawing/2014/main" id="{95356B30-0E62-4D63-AFE6-5F0063A58C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683" y="3507821"/>
            <a:ext cx="3273978" cy="327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30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887E16-3FA9-4A24-B9D7-4928BD25E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0722" y="1825625"/>
            <a:ext cx="4593077" cy="4351338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Velká </a:t>
            </a:r>
            <a:r>
              <a:rPr lang="cs-CZ" dirty="0" err="1"/>
              <a:t>Fermatova</a:t>
            </a:r>
            <a:r>
              <a:rPr lang="cs-CZ" dirty="0"/>
              <a:t> věta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Topologie 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44D6203-39CD-45B1-A5B2-3558A4C5E4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766298"/>
            <a:ext cx="51653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Kouzelník z Evergreen </a:t>
            </a:r>
            <a:r>
              <a:rPr kumimoji="0" lang="cs-CZ" altLang="cs-CZ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Terrace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cs-CZ" altLang="cs-CZ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2DD9C66-4123-4890-8D1D-A9342BBAEE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75" r="12478"/>
          <a:stretch/>
        </p:blipFill>
        <p:spPr>
          <a:xfrm>
            <a:off x="522051" y="1825625"/>
            <a:ext cx="5797686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81168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165</Words>
  <Application>Microsoft Office PowerPoint</Application>
  <PresentationFormat>Širokoúhlá obrazovka</PresentationFormat>
  <Paragraphs>29</Paragraphs>
  <Slides>15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1" baseType="lpstr">
      <vt:lpstr>Arial</vt:lpstr>
      <vt:lpstr>Arial Unicode MS</vt:lpstr>
      <vt:lpstr>Calibri</vt:lpstr>
      <vt:lpstr>Calibri Light</vt:lpstr>
      <vt:lpstr>Cambria Math</vt:lpstr>
      <vt:lpstr>Motiv Office</vt:lpstr>
      <vt:lpstr>Fraktály,  matematika v seriálech</vt:lpstr>
      <vt:lpstr>Prezentace aplikace PowerPoint</vt:lpstr>
      <vt:lpstr>Kochova sněhová vločka</vt:lpstr>
      <vt:lpstr>Sierpinského koberec</vt:lpstr>
      <vt:lpstr>Sierpinského trojúhelník</vt:lpstr>
      <vt:lpstr>Mandelbrotova množina</vt:lpstr>
      <vt:lpstr>Prezentace aplikace PowerPoint</vt:lpstr>
      <vt:lpstr>Hilbertova křivka</vt:lpstr>
      <vt:lpstr>Kouzelník z Evergreen Terrace </vt:lpstr>
      <vt:lpstr>Gone Maggie gone</vt:lpstr>
      <vt:lpstr>Manželská poradna Homera a Marge </vt:lpstr>
      <vt:lpstr>Speciální čarodějnický díl VI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Petra Bušková</dc:creator>
  <cp:lastModifiedBy>Petra Bušková</cp:lastModifiedBy>
  <cp:revision>18</cp:revision>
  <dcterms:created xsi:type="dcterms:W3CDTF">2019-11-13T15:31:50Z</dcterms:created>
  <dcterms:modified xsi:type="dcterms:W3CDTF">2020-11-26T10:27:57Z</dcterms:modified>
</cp:coreProperties>
</file>