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65" r:id="rId1"/>
  </p:sldMasterIdLst>
  <p:notesMasterIdLst>
    <p:notesMasterId r:id="rId69"/>
  </p:notesMasterIdLst>
  <p:sldIdLst>
    <p:sldId id="337" r:id="rId2"/>
    <p:sldId id="374" r:id="rId3"/>
    <p:sldId id="354" r:id="rId4"/>
    <p:sldId id="372" r:id="rId5"/>
    <p:sldId id="370" r:id="rId6"/>
    <p:sldId id="368" r:id="rId7"/>
    <p:sldId id="375" r:id="rId8"/>
    <p:sldId id="366" r:id="rId9"/>
    <p:sldId id="367" r:id="rId10"/>
    <p:sldId id="287" r:id="rId11"/>
    <p:sldId id="288" r:id="rId12"/>
    <p:sldId id="358" r:id="rId13"/>
    <p:sldId id="369" r:id="rId14"/>
    <p:sldId id="359" r:id="rId15"/>
    <p:sldId id="289" r:id="rId16"/>
    <p:sldId id="293" r:id="rId17"/>
    <p:sldId id="292" r:id="rId18"/>
    <p:sldId id="357" r:id="rId19"/>
    <p:sldId id="378" r:id="rId20"/>
    <p:sldId id="290" r:id="rId21"/>
    <p:sldId id="363" r:id="rId22"/>
    <p:sldId id="364" r:id="rId23"/>
    <p:sldId id="365" r:id="rId24"/>
    <p:sldId id="362" r:id="rId25"/>
    <p:sldId id="373" r:id="rId26"/>
    <p:sldId id="360" r:id="rId27"/>
    <p:sldId id="347" r:id="rId28"/>
    <p:sldId id="351" r:id="rId29"/>
    <p:sldId id="352" r:id="rId30"/>
    <p:sldId id="353" r:id="rId31"/>
    <p:sldId id="319" r:id="rId32"/>
    <p:sldId id="320" r:id="rId33"/>
    <p:sldId id="321" r:id="rId34"/>
    <p:sldId id="377" r:id="rId35"/>
    <p:sldId id="322" r:id="rId36"/>
    <p:sldId id="323" r:id="rId37"/>
    <p:sldId id="324" r:id="rId38"/>
    <p:sldId id="325" r:id="rId39"/>
    <p:sldId id="326" r:id="rId40"/>
    <p:sldId id="327" r:id="rId41"/>
    <p:sldId id="328" r:id="rId42"/>
    <p:sldId id="329" r:id="rId43"/>
    <p:sldId id="330" r:id="rId44"/>
    <p:sldId id="331" r:id="rId45"/>
    <p:sldId id="332" r:id="rId46"/>
    <p:sldId id="333" r:id="rId47"/>
    <p:sldId id="334" r:id="rId48"/>
    <p:sldId id="335" r:id="rId49"/>
    <p:sldId id="336" r:id="rId50"/>
    <p:sldId id="339" r:id="rId51"/>
    <p:sldId id="295" r:id="rId52"/>
    <p:sldId id="376" r:id="rId53"/>
    <p:sldId id="272" r:id="rId54"/>
    <p:sldId id="299" r:id="rId55"/>
    <p:sldId id="300" r:id="rId56"/>
    <p:sldId id="302" r:id="rId57"/>
    <p:sldId id="304" r:id="rId58"/>
    <p:sldId id="305" r:id="rId59"/>
    <p:sldId id="308" r:id="rId60"/>
    <p:sldId id="309" r:id="rId61"/>
    <p:sldId id="311" r:id="rId62"/>
    <p:sldId id="312" r:id="rId63"/>
    <p:sldId id="313" r:id="rId64"/>
    <p:sldId id="340" r:id="rId65"/>
    <p:sldId id="379" r:id="rId66"/>
    <p:sldId id="344" r:id="rId67"/>
    <p:sldId id="345" r:id="rId68"/>
  </p:sldIdLst>
  <p:sldSz cx="10080625" cy="7559675"/>
  <p:notesSz cx="7556500" cy="10691813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30213" indent="-215900" algn="l" defTabSz="44926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646113" indent="-215900" algn="l" defTabSz="44926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862013" indent="-214313" algn="l" defTabSz="44926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077913" indent="-215900" algn="l" defTabSz="44926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94"/>
    <p:restoredTop sz="94574"/>
  </p:normalViewPr>
  <p:slideViewPr>
    <p:cSldViewPr>
      <p:cViewPr varScale="1">
        <p:scale>
          <a:sx n="75" d="100"/>
          <a:sy n="75" d="100"/>
        </p:scale>
        <p:origin x="1008" y="16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C:\Users\stanislav.michek\Documents\Autoevaluace\Aktivita%20B\B1\EN\Spole&#269;enstv&#237;%20prvn&#237;ho%20stupn&#283;\Manu&#225;l\Kopie%20-%20divky.xls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cs-CZ"/>
              <a:t>Postoje žáků 1.stupně ZŠ</a:t>
            </a:r>
          </a:p>
        </c:rich>
      </c:tx>
      <c:overlay val="0"/>
    </c:title>
    <c:autoTitleDeleted val="0"/>
    <c:plotArea>
      <c:layout/>
      <c:scatterChart>
        <c:scatterStyle val="lineMarker"/>
        <c:varyColors val="0"/>
        <c:ser>
          <c:idx val="18"/>
          <c:order val="0"/>
          <c:tx>
            <c:strRef>
              <c:f>'Výsledky za skupinu'!$B$1:$C$1</c:f>
              <c:strCache>
                <c:ptCount val="1"/>
                <c:pt idx="0">
                  <c:v>Moje paní učitelka</c:v>
                </c:pt>
              </c:strCache>
            </c:strRef>
          </c:tx>
          <c:spPr>
            <a:ln w="28575">
              <a:noFill/>
            </a:ln>
          </c:spPr>
          <c:dLbls>
            <c:dLbl>
              <c:idx val="0"/>
              <c:layout>
                <c:manualLayout>
                  <c:x val="0"/>
                  <c:y val="1.26782884310618E-2"/>
                </c:manualLayout>
              </c:layout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9A8-494D-8775-81C241FD2ED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cs-CZ"/>
              </a:p>
            </c:txPr>
            <c:dLblPos val="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'Výsledky za skupinu'!$B$3</c:f>
              <c:numCache>
                <c:formatCode>0.00</c:formatCode>
                <c:ptCount val="1"/>
                <c:pt idx="0">
                  <c:v>4.1502890173410378</c:v>
                </c:pt>
              </c:numCache>
            </c:numRef>
          </c:xVal>
          <c:yVal>
            <c:numRef>
              <c:f>'Výsledky za skupinu'!$C$3</c:f>
              <c:numCache>
                <c:formatCode>0.00</c:formatCode>
                <c:ptCount val="1"/>
                <c:pt idx="0">
                  <c:v>2.366088631984582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29A8-494D-8775-81C241FD2EDA}"/>
            </c:ext>
          </c:extLst>
        </c:ser>
        <c:ser>
          <c:idx val="19"/>
          <c:order val="1"/>
          <c:tx>
            <c:strRef>
              <c:f>'Výsledky za skupinu'!$D$1:$E$1</c:f>
              <c:strCache>
                <c:ptCount val="1"/>
                <c:pt idx="0">
                  <c:v>Známky</c:v>
                </c:pt>
              </c:strCache>
            </c:strRef>
          </c:tx>
          <c:spPr>
            <a:ln w="28575">
              <a:noFill/>
            </a:ln>
          </c:spPr>
          <c:xVal>
            <c:numRef>
              <c:f>'Výsledky za skupinu'!$D$3</c:f>
              <c:numCache>
                <c:formatCode>0.00</c:formatCode>
                <c:ptCount val="1"/>
                <c:pt idx="0">
                  <c:v>3.6570327552986508</c:v>
                </c:pt>
              </c:numCache>
            </c:numRef>
          </c:xVal>
          <c:yVal>
            <c:numRef>
              <c:f>'Výsledky za skupinu'!$E$3</c:f>
              <c:numCache>
                <c:formatCode>0.00</c:formatCode>
                <c:ptCount val="1"/>
                <c:pt idx="0">
                  <c:v>2.8265895953757232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29A8-494D-8775-81C241FD2EDA}"/>
            </c:ext>
          </c:extLst>
        </c:ser>
        <c:ser>
          <c:idx val="20"/>
          <c:order val="2"/>
          <c:tx>
            <c:strRef>
              <c:f>'Výsledky za skupinu'!$F$1:$G$1</c:f>
              <c:strCache>
                <c:ptCount val="1"/>
                <c:pt idx="0">
                  <c:v>Přestávka</c:v>
                </c:pt>
              </c:strCache>
            </c:strRef>
          </c:tx>
          <c:spPr>
            <a:ln w="28575">
              <a:noFill/>
            </a:ln>
          </c:spPr>
          <c:dLbls>
            <c:dLbl>
              <c:idx val="0"/>
              <c:layout>
                <c:manualLayout>
                  <c:x val="-8.7342204025929501E-2"/>
                  <c:y val="-4.2260961436872699E-3"/>
                </c:manualLayout>
              </c:layout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9A8-494D-8775-81C241FD2ED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cs-CZ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'Výsledky za skupinu'!$F$3</c:f>
              <c:numCache>
                <c:formatCode>0.00</c:formatCode>
                <c:ptCount val="1"/>
                <c:pt idx="0">
                  <c:v>3.5953757225433511</c:v>
                </c:pt>
              </c:numCache>
            </c:numRef>
          </c:xVal>
          <c:yVal>
            <c:numRef>
              <c:f>'Výsledky za skupinu'!$G$3</c:f>
              <c:numCache>
                <c:formatCode>0.00</c:formatCode>
                <c:ptCount val="1"/>
                <c:pt idx="0">
                  <c:v>2.9672447013487449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29A8-494D-8775-81C241FD2EDA}"/>
            </c:ext>
          </c:extLst>
        </c:ser>
        <c:ser>
          <c:idx val="21"/>
          <c:order val="3"/>
          <c:tx>
            <c:strRef>
              <c:f>'Výsledky za skupinu'!$H$1:$I$1</c:f>
              <c:strCache>
                <c:ptCount val="1"/>
                <c:pt idx="0">
                  <c:v>Naše třída</c:v>
                </c:pt>
              </c:strCache>
            </c:strRef>
          </c:tx>
          <c:spPr>
            <a:ln w="28575">
              <a:noFill/>
            </a:ln>
          </c:spPr>
          <c:dLbls>
            <c:dLbl>
              <c:idx val="0"/>
              <c:layout>
                <c:manualLayout>
                  <c:x val="-8.1883316274309094E-3"/>
                  <c:y val="-6.3391442155309096E-3"/>
                </c:manualLayout>
              </c:layout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9A8-494D-8775-81C241FD2ED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cs-CZ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'Výsledky za skupinu'!$H$3</c:f>
              <c:numCache>
                <c:formatCode>0.00</c:formatCode>
                <c:ptCount val="1"/>
                <c:pt idx="0">
                  <c:v>3.8150289017340979</c:v>
                </c:pt>
              </c:numCache>
            </c:numRef>
          </c:xVal>
          <c:yVal>
            <c:numRef>
              <c:f>'Výsledky za skupinu'!$I$3</c:f>
              <c:numCache>
                <c:formatCode>0.00</c:formatCode>
                <c:ptCount val="1"/>
                <c:pt idx="0">
                  <c:v>2.7109826589595412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6-29A8-494D-8775-81C241FD2EDA}"/>
            </c:ext>
          </c:extLst>
        </c:ser>
        <c:ser>
          <c:idx val="22"/>
          <c:order val="4"/>
          <c:tx>
            <c:strRef>
              <c:f>'Výsledky za skupinu'!$J$1:$K$1</c:f>
              <c:strCache>
                <c:ptCount val="1"/>
                <c:pt idx="0">
                  <c:v>Moji spolužáci</c:v>
                </c:pt>
              </c:strCache>
            </c:strRef>
          </c:tx>
          <c:spPr>
            <a:ln w="28575">
              <a:noFill/>
            </a:ln>
          </c:spPr>
          <c:xVal>
            <c:numRef>
              <c:f>'Výsledky za skupinu'!$J$3</c:f>
              <c:numCache>
                <c:formatCode>0.00</c:formatCode>
                <c:ptCount val="1"/>
                <c:pt idx="0">
                  <c:v>3.9402697495183041</c:v>
                </c:pt>
              </c:numCache>
            </c:numRef>
          </c:xVal>
          <c:yVal>
            <c:numRef>
              <c:f>'Výsledky za skupinu'!$K$3</c:f>
              <c:numCache>
                <c:formatCode>0.00</c:formatCode>
                <c:ptCount val="1"/>
                <c:pt idx="0">
                  <c:v>2.556840077071286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7-29A8-494D-8775-81C241FD2EDA}"/>
            </c:ext>
          </c:extLst>
        </c:ser>
        <c:ser>
          <c:idx val="23"/>
          <c:order val="5"/>
          <c:tx>
            <c:strRef>
              <c:f>'Výsledky za skupinu'!$L$1:$M$1</c:f>
              <c:strCache>
                <c:ptCount val="1"/>
                <c:pt idx="0">
                  <c:v>Kluci</c:v>
                </c:pt>
              </c:strCache>
            </c:strRef>
          </c:tx>
          <c:spPr>
            <a:ln w="28575">
              <a:noFill/>
            </a:ln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cs-CZ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'Výsledky za skupinu'!$L$3</c:f>
              <c:numCache>
                <c:formatCode>0.00</c:formatCode>
                <c:ptCount val="1"/>
                <c:pt idx="0">
                  <c:v>3.1753371868978801</c:v>
                </c:pt>
              </c:numCache>
            </c:numRef>
          </c:xVal>
          <c:yVal>
            <c:numRef>
              <c:f>'Výsledky za skupinu'!$M$3</c:f>
              <c:numCache>
                <c:formatCode>0.00</c:formatCode>
                <c:ptCount val="1"/>
                <c:pt idx="0">
                  <c:v>3.402697495183042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8-29A8-494D-8775-81C241FD2EDA}"/>
            </c:ext>
          </c:extLst>
        </c:ser>
        <c:ser>
          <c:idx val="24"/>
          <c:order val="6"/>
          <c:tx>
            <c:strRef>
              <c:f>'Výsledky za skupinu'!$N$1:$O$1</c:f>
              <c:strCache>
                <c:ptCount val="1"/>
                <c:pt idx="0">
                  <c:v>Holky</c:v>
                </c:pt>
              </c:strCache>
            </c:strRef>
          </c:tx>
          <c:spPr>
            <a:ln w="28575">
              <a:noFill/>
            </a:ln>
          </c:spPr>
          <c:dLbls>
            <c:dLbl>
              <c:idx val="0"/>
              <c:layout>
                <c:manualLayout>
                  <c:x val="-5.7318321392016501E-2"/>
                  <c:y val="2.1130480718436302E-3"/>
                </c:manualLayout>
              </c:layout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29A8-494D-8775-81C241FD2ED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cs-CZ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'Výsledky za skupinu'!$N$3</c:f>
              <c:numCache>
                <c:formatCode>0.00</c:formatCode>
                <c:ptCount val="1"/>
                <c:pt idx="0">
                  <c:v>4.1136801541425809</c:v>
                </c:pt>
              </c:numCache>
            </c:numRef>
          </c:xVal>
          <c:yVal>
            <c:numRef>
              <c:f>'Výsledky za skupinu'!$O$3</c:f>
              <c:numCache>
                <c:formatCode>0.00</c:formatCode>
                <c:ptCount val="1"/>
                <c:pt idx="0">
                  <c:v>2.3140655105973011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A-29A8-494D-8775-81C241FD2EDA}"/>
            </c:ext>
          </c:extLst>
        </c:ser>
        <c:ser>
          <c:idx val="25"/>
          <c:order val="7"/>
          <c:tx>
            <c:strRef>
              <c:f>'Výsledky za skupinu'!$P$1:$Q$1</c:f>
              <c:strCache>
                <c:ptCount val="1"/>
                <c:pt idx="0">
                  <c:v>Družina</c:v>
                </c:pt>
              </c:strCache>
            </c:strRef>
          </c:tx>
          <c:spPr>
            <a:ln w="28575">
              <a:noFill/>
            </a:ln>
          </c:spPr>
          <c:xVal>
            <c:numRef>
              <c:f>'Výsledky za skupinu'!$P$3</c:f>
              <c:numCache>
                <c:formatCode>0.00</c:formatCode>
                <c:ptCount val="1"/>
                <c:pt idx="0">
                  <c:v>3.5934489402697469</c:v>
                </c:pt>
              </c:numCache>
            </c:numRef>
          </c:xVal>
          <c:yVal>
            <c:numRef>
              <c:f>'Výsledky za skupinu'!$Q$3</c:f>
              <c:numCache>
                <c:formatCode>0.00</c:formatCode>
                <c:ptCount val="1"/>
                <c:pt idx="0">
                  <c:v>2.8458574181117529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B-29A8-494D-8775-81C241FD2EDA}"/>
            </c:ext>
          </c:extLst>
        </c:ser>
        <c:ser>
          <c:idx val="26"/>
          <c:order val="8"/>
          <c:tx>
            <c:strRef>
              <c:f>'Výsledky za skupinu'!$R$1:$S$1</c:f>
              <c:strCache>
                <c:ptCount val="1"/>
                <c:pt idx="0">
                  <c:v>Žáci z vyšších tříd</c:v>
                </c:pt>
              </c:strCache>
            </c:strRef>
          </c:tx>
          <c:spPr>
            <a:ln w="28575">
              <a:noFill/>
            </a:ln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cs-CZ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'Výsledky za skupinu'!$R$3</c:f>
              <c:numCache>
                <c:formatCode>0.00</c:formatCode>
                <c:ptCount val="1"/>
                <c:pt idx="0">
                  <c:v>3.0308285163776452</c:v>
                </c:pt>
              </c:numCache>
            </c:numRef>
          </c:xVal>
          <c:yVal>
            <c:numRef>
              <c:f>'Výsledky za skupinu'!$S$3</c:f>
              <c:numCache>
                <c:formatCode>0.00</c:formatCode>
                <c:ptCount val="1"/>
                <c:pt idx="0">
                  <c:v>3.5375722543352599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C-29A8-494D-8775-81C241FD2EDA}"/>
            </c:ext>
          </c:extLst>
        </c:ser>
        <c:ser>
          <c:idx val="27"/>
          <c:order val="9"/>
          <c:tx>
            <c:strRef>
              <c:f>'Výsledky za skupinu'!$T$1:$U$1</c:f>
              <c:strCache>
                <c:ptCount val="1"/>
                <c:pt idx="0">
                  <c:v>Běhání ve škole</c:v>
                </c:pt>
              </c:strCache>
            </c:strRef>
          </c:tx>
          <c:spPr>
            <a:ln w="28575">
              <a:noFill/>
            </a:ln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cs-CZ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'Výsledky za skupinu'!$T$3</c:f>
              <c:numCache>
                <c:formatCode>0.00</c:formatCode>
                <c:ptCount val="1"/>
                <c:pt idx="0">
                  <c:v>2.8882466281310202</c:v>
                </c:pt>
              </c:numCache>
            </c:numRef>
          </c:xVal>
          <c:yVal>
            <c:numRef>
              <c:f>'Výsledky za skupinu'!$U$3</c:f>
              <c:numCache>
                <c:formatCode>0.00</c:formatCode>
                <c:ptCount val="1"/>
                <c:pt idx="0">
                  <c:v>3.6724470134874752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D-29A8-494D-8775-81C241FD2EDA}"/>
            </c:ext>
          </c:extLst>
        </c:ser>
        <c:ser>
          <c:idx val="28"/>
          <c:order val="10"/>
          <c:tx>
            <c:strRef>
              <c:f>'Výsledky za skupinu'!$V$1:$W$1</c:f>
              <c:strCache>
                <c:ptCount val="1"/>
                <c:pt idx="0">
                  <c:v>Oběd ve školní jídelně</c:v>
                </c:pt>
              </c:strCache>
            </c:strRef>
          </c:tx>
          <c:spPr>
            <a:ln w="28575">
              <a:noFill/>
            </a:ln>
          </c:spPr>
          <c:dLbls>
            <c:dLbl>
              <c:idx val="0"/>
              <c:layout>
                <c:manualLayout>
                  <c:x val="1.50119413169567E-2"/>
                  <c:y val="-2.3243528790280001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Oběd ve školní jídelně; Šatna; Družina; Známky</a:t>
                    </a:r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E-29A8-494D-8775-81C241FD2ED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cs-CZ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'Výsledky za skupinu'!$V$3</c:f>
              <c:numCache>
                <c:formatCode>0.00</c:formatCode>
                <c:ptCount val="1"/>
                <c:pt idx="0">
                  <c:v>3.5703275529865199</c:v>
                </c:pt>
              </c:numCache>
            </c:numRef>
          </c:xVal>
          <c:yVal>
            <c:numRef>
              <c:f>'Výsledky za skupinu'!$W$3</c:f>
              <c:numCache>
                <c:formatCode>0.00</c:formatCode>
                <c:ptCount val="1"/>
                <c:pt idx="0">
                  <c:v>2.8362235067437331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F-29A8-494D-8775-81C241FD2EDA}"/>
            </c:ext>
          </c:extLst>
        </c:ser>
        <c:ser>
          <c:idx val="29"/>
          <c:order val="11"/>
          <c:tx>
            <c:strRef>
              <c:f>'Výsledky za skupinu'!$X$1:$Y$1</c:f>
              <c:strCache>
                <c:ptCount val="1"/>
                <c:pt idx="0">
                  <c:v>Družinářka</c:v>
                </c:pt>
              </c:strCache>
            </c:strRef>
          </c:tx>
          <c:spPr>
            <a:ln w="28575">
              <a:noFill/>
            </a:ln>
          </c:spPr>
          <c:dLbls>
            <c:dLbl>
              <c:idx val="0"/>
              <c:layout>
                <c:manualLayout>
                  <c:x val="5.4588877516206103E-3"/>
                  <c:y val="4.2260961436871997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Kroužky ve škole; Počítače; Družinářka; Moji spolužáci</a:t>
                    </a:r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0-29A8-494D-8775-81C241FD2ED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cs-CZ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'Výsledky za skupinu'!$X$3</c:f>
              <c:numCache>
                <c:formatCode>0.00</c:formatCode>
                <c:ptCount val="1"/>
                <c:pt idx="0">
                  <c:v>3.9306358381502871</c:v>
                </c:pt>
              </c:numCache>
            </c:numRef>
          </c:xVal>
          <c:yVal>
            <c:numRef>
              <c:f>'Výsledky za skupinu'!$Y$3</c:f>
              <c:numCache>
                <c:formatCode>0.00</c:formatCode>
                <c:ptCount val="1"/>
                <c:pt idx="0">
                  <c:v>2.5780346820809279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1-29A8-494D-8775-81C241FD2EDA}"/>
            </c:ext>
          </c:extLst>
        </c:ser>
        <c:ser>
          <c:idx val="30"/>
          <c:order val="12"/>
          <c:tx>
            <c:strRef>
              <c:f>'Výsledky za skupinu'!$Z$1:$AA$1</c:f>
              <c:strCache>
                <c:ptCount val="1"/>
                <c:pt idx="0">
                  <c:v>Školní záchodky</c:v>
                </c:pt>
              </c:strCache>
            </c:strRef>
          </c:tx>
          <c:spPr>
            <a:ln w="28575">
              <a:noFill/>
            </a:ln>
          </c:spPr>
          <c:dLbls>
            <c:dLbl>
              <c:idx val="0"/>
              <c:layout>
                <c:manualLayout>
                  <c:x val="-1.3647219379052001E-3"/>
                  <c:y val="1.69043845747491E-2"/>
                </c:manualLayout>
              </c:layout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29A8-494D-8775-81C241FD2ED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cs-CZ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'Výsledky za skupinu'!$Z$3</c:f>
              <c:numCache>
                <c:formatCode>0.00</c:formatCode>
                <c:ptCount val="1"/>
                <c:pt idx="0">
                  <c:v>3.0539499036608819</c:v>
                </c:pt>
              </c:numCache>
            </c:numRef>
          </c:xVal>
          <c:yVal>
            <c:numRef>
              <c:f>'Výsledky za skupinu'!$AA$3</c:f>
              <c:numCache>
                <c:formatCode>0.00</c:formatCode>
                <c:ptCount val="1"/>
                <c:pt idx="0">
                  <c:v>3.3294797687861282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3-29A8-494D-8775-81C241FD2EDA}"/>
            </c:ext>
          </c:extLst>
        </c:ser>
        <c:ser>
          <c:idx val="31"/>
          <c:order val="13"/>
          <c:tx>
            <c:strRef>
              <c:f>'Výsledky za skupinu'!$AB$1:$AC$1</c:f>
              <c:strCache>
                <c:ptCount val="1"/>
                <c:pt idx="0">
                  <c:v>Poznámka</c:v>
                </c:pt>
              </c:strCache>
            </c:strRef>
          </c:tx>
          <c:spPr>
            <a:ln w="28575">
              <a:noFill/>
            </a:ln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cs-CZ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'Výsledky za skupinu'!$AB$3</c:f>
              <c:numCache>
                <c:formatCode>0.00</c:formatCode>
                <c:ptCount val="1"/>
                <c:pt idx="0">
                  <c:v>2.6069364161849702</c:v>
                </c:pt>
              </c:numCache>
            </c:numRef>
          </c:xVal>
          <c:yVal>
            <c:numRef>
              <c:f>'Výsledky za skupinu'!$AC$3</c:f>
              <c:numCache>
                <c:formatCode>0.00</c:formatCode>
                <c:ptCount val="1"/>
                <c:pt idx="0">
                  <c:v>3.845857418111752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4-29A8-494D-8775-81C241FD2EDA}"/>
            </c:ext>
          </c:extLst>
        </c:ser>
        <c:ser>
          <c:idx val="32"/>
          <c:order val="14"/>
          <c:tx>
            <c:strRef>
              <c:f>'Výsledky za skupinu'!$AD$1:$AE$1</c:f>
              <c:strCache>
                <c:ptCount val="1"/>
                <c:pt idx="0">
                  <c:v>Tělocvik</c:v>
                </c:pt>
              </c:strCache>
            </c:strRef>
          </c:tx>
          <c:spPr>
            <a:ln w="28575">
              <a:noFill/>
            </a:ln>
          </c:spPr>
          <c:dLbls>
            <c:dLbl>
              <c:idx val="0"/>
              <c:layout>
                <c:manualLayout>
                  <c:x val="-7.3694984646878306E-2"/>
                  <c:y val="0"/>
                </c:manualLayout>
              </c:layout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29A8-494D-8775-81C241FD2ED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cs-CZ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'Výsledky za skupinu'!$AD$3</c:f>
              <c:numCache>
                <c:formatCode>0.00</c:formatCode>
                <c:ptCount val="1"/>
                <c:pt idx="0">
                  <c:v>3.759152215799618</c:v>
                </c:pt>
              </c:numCache>
            </c:numRef>
          </c:xVal>
          <c:yVal>
            <c:numRef>
              <c:f>'Výsledky za skupinu'!$AE$3</c:f>
              <c:numCache>
                <c:formatCode>0.00</c:formatCode>
                <c:ptCount val="1"/>
                <c:pt idx="0">
                  <c:v>2.6396917148362271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6-29A8-494D-8775-81C241FD2EDA}"/>
            </c:ext>
          </c:extLst>
        </c:ser>
        <c:ser>
          <c:idx val="33"/>
          <c:order val="15"/>
          <c:tx>
            <c:strRef>
              <c:f>'Výsledky za skupinu'!$AF$1:$AG$1</c:f>
              <c:strCache>
                <c:ptCount val="1"/>
                <c:pt idx="0">
                  <c:v>Počítače</c:v>
                </c:pt>
              </c:strCache>
            </c:strRef>
          </c:tx>
          <c:spPr>
            <a:ln w="28575">
              <a:noFill/>
            </a:ln>
          </c:spPr>
          <c:xVal>
            <c:numRef>
              <c:f>'Výsledky za skupinu'!$AF$3</c:f>
              <c:numCache>
                <c:formatCode>0.00</c:formatCode>
                <c:ptCount val="1"/>
                <c:pt idx="0">
                  <c:v>3.8766859344893949</c:v>
                </c:pt>
              </c:numCache>
            </c:numRef>
          </c:xVal>
          <c:yVal>
            <c:numRef>
              <c:f>'Výsledky za skupinu'!$AG$3</c:f>
              <c:numCache>
                <c:formatCode>0.00</c:formatCode>
                <c:ptCount val="1"/>
                <c:pt idx="0">
                  <c:v>2.5799614643545281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7-29A8-494D-8775-81C241FD2EDA}"/>
            </c:ext>
          </c:extLst>
        </c:ser>
        <c:ser>
          <c:idx val="34"/>
          <c:order val="16"/>
          <c:tx>
            <c:strRef>
              <c:f>'Výsledky za skupinu'!$AH$1:$AI$1</c:f>
              <c:strCache>
                <c:ptCount val="1"/>
                <c:pt idx="0">
                  <c:v>Šatna</c:v>
                </c:pt>
              </c:strCache>
            </c:strRef>
          </c:tx>
          <c:spPr>
            <a:ln w="28575">
              <a:noFill/>
            </a:ln>
          </c:spPr>
          <c:xVal>
            <c:numRef>
              <c:f>'Výsledky za skupinu'!$AH$3</c:f>
              <c:numCache>
                <c:formatCode>0.00</c:formatCode>
                <c:ptCount val="1"/>
                <c:pt idx="0">
                  <c:v>3.51059730250482</c:v>
                </c:pt>
              </c:numCache>
            </c:numRef>
          </c:xVal>
          <c:yVal>
            <c:numRef>
              <c:f>'Výsledky za skupinu'!$AI$3</c:f>
              <c:numCache>
                <c:formatCode>0.00</c:formatCode>
                <c:ptCount val="1"/>
                <c:pt idx="0">
                  <c:v>2.8092485549132902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8-29A8-494D-8775-81C241FD2EDA}"/>
            </c:ext>
          </c:extLst>
        </c:ser>
        <c:ser>
          <c:idx val="35"/>
          <c:order val="17"/>
          <c:tx>
            <c:strRef>
              <c:f>'Výsledky za skupinu'!$AJ$1:$AK$1</c:f>
              <c:strCache>
                <c:ptCount val="1"/>
                <c:pt idx="0">
                  <c:v>Kroužky ve škole</c:v>
                </c:pt>
              </c:strCache>
            </c:strRef>
          </c:tx>
          <c:spPr>
            <a:ln w="28575">
              <a:noFill/>
            </a:ln>
          </c:spPr>
          <c:xVal>
            <c:numRef>
              <c:f>'Výsledky za skupinu'!$AJ$3</c:f>
              <c:numCache>
                <c:formatCode>0.00</c:formatCode>
                <c:ptCount val="1"/>
                <c:pt idx="0">
                  <c:v>3.7880539499036581</c:v>
                </c:pt>
              </c:numCache>
            </c:numRef>
          </c:xVal>
          <c:yVal>
            <c:numRef>
              <c:f>'Výsledky za skupinu'!$AK$3</c:f>
              <c:numCache>
                <c:formatCode>0.00</c:formatCode>
                <c:ptCount val="1"/>
                <c:pt idx="0">
                  <c:v>2.59922928709056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9-29A8-494D-8775-81C241FD2E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94725440"/>
        <c:axId val="294724656"/>
      </c:scatterChart>
      <c:valAx>
        <c:axId val="294725440"/>
        <c:scaling>
          <c:orientation val="minMax"/>
          <c:max val="5"/>
          <c:min val="1"/>
        </c:scaling>
        <c:delete val="0"/>
        <c:axPos val="b"/>
        <c:majorGridlines>
          <c:spPr>
            <a:ln w="9525">
              <a:solidFill>
                <a:schemeClr val="bg1">
                  <a:lumMod val="85000"/>
                </a:schemeClr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cs-CZ"/>
                  <a:t>Hodná pohádková postava</a:t>
                </a:r>
              </a:p>
            </c:rich>
          </c:tx>
          <c:overlay val="0"/>
        </c:title>
        <c:numFmt formatCode="0.00" sourceLinked="1"/>
        <c:majorTickMark val="none"/>
        <c:minorTickMark val="none"/>
        <c:tickLblPos val="low"/>
        <c:spPr>
          <a:ln w="25400">
            <a:solidFill>
              <a:schemeClr val="tx2">
                <a:lumMod val="60000"/>
                <a:lumOff val="40000"/>
              </a:schemeClr>
            </a:solidFill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cs-CZ"/>
          </a:p>
        </c:txPr>
        <c:crossAx val="294724656"/>
        <c:crossesAt val="3"/>
        <c:crossBetween val="midCat"/>
        <c:majorUnit val="1"/>
      </c:valAx>
      <c:valAx>
        <c:axId val="294724656"/>
        <c:scaling>
          <c:orientation val="minMax"/>
          <c:max val="5"/>
          <c:min val="1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cs-CZ"/>
                  <a:t>Zlá pohádková postava</a:t>
                </a:r>
              </a:p>
            </c:rich>
          </c:tx>
          <c:overlay val="0"/>
        </c:title>
        <c:numFmt formatCode="0.00" sourceLinked="1"/>
        <c:majorTickMark val="none"/>
        <c:minorTickMark val="none"/>
        <c:tickLblPos val="low"/>
        <c:spPr>
          <a:ln w="25400">
            <a:solidFill>
              <a:schemeClr val="tx2">
                <a:lumMod val="60000"/>
                <a:lumOff val="40000"/>
              </a:schemeClr>
            </a:solidFill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cs-CZ"/>
          </a:p>
        </c:txPr>
        <c:crossAx val="294725440"/>
        <c:crossesAt val="3"/>
        <c:crossBetween val="midCat"/>
        <c:majorUnit val="1"/>
      </c:valAx>
    </c:plotArea>
    <c:legend>
      <c:legendPos val="r"/>
      <c:overlay val="0"/>
      <c:txPr>
        <a:bodyPr/>
        <a:lstStyle/>
        <a:p>
          <a:pPr>
            <a:defRPr sz="110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cs-CZ"/>
        </a:p>
      </c:txPr>
    </c:legend>
    <c:plotVisOnly val="1"/>
    <c:dispBlanksAs val="gap"/>
    <c:showDLblsOverMax val="0"/>
  </c:chart>
  <c:spPr>
    <a:solidFill>
      <a:sysClr val="window" lastClr="FFFFFF"/>
    </a:solidFill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cs-CZ"/>
    </a:p>
  </c:txPr>
  <c:externalData r:id="rId2">
    <c:autoUpdate val="0"/>
  </c:externalData>
  <c:userShapes r:id="rId3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0.90396</cdr:x>
      <cdr:y>0.9456</cdr:y>
    </cdr:from>
    <cdr:to>
      <cdr:x>0.98097</cdr:x>
      <cdr:y>0.99093</cdr:y>
    </cdr:to>
    <cdr:sp macro="" textlink="">
      <cdr:nvSpPr>
        <cdr:cNvPr id="3" name="TextovéPole 1"/>
        <cdr:cNvSpPr txBox="1"/>
      </cdr:nvSpPr>
      <cdr:spPr>
        <a:xfrm xmlns:a="http://schemas.openxmlformats.org/drawingml/2006/main">
          <a:off x="8401125" y="5674329"/>
          <a:ext cx="715661" cy="27199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cs-CZ" sz="1100" baseline="0">
              <a:solidFill>
                <a:srgbClr val="FF0000"/>
              </a:solidFill>
            </a:rPr>
            <a:t>k</a:t>
          </a:r>
          <a:r>
            <a:rPr lang="cs-CZ" sz="1100">
              <a:solidFill>
                <a:srgbClr val="FF0000"/>
              </a:solidFill>
            </a:rPr>
            <a:t>ladné</a:t>
          </a:r>
        </a:p>
      </cdr:txBody>
    </cdr:sp>
  </cdr:relSizeAnchor>
  <cdr:relSizeAnchor xmlns:cdr="http://schemas.openxmlformats.org/drawingml/2006/chartDrawing">
    <cdr:from>
      <cdr:x>0.00547</cdr:x>
      <cdr:y>0.00847</cdr:y>
    </cdr:from>
    <cdr:to>
      <cdr:x>0.11208</cdr:x>
      <cdr:y>0.04707</cdr:y>
    </cdr:to>
    <cdr:sp macro="" textlink="">
      <cdr:nvSpPr>
        <cdr:cNvPr id="4" name="TextovéPole 1"/>
        <cdr:cNvSpPr txBox="1"/>
      </cdr:nvSpPr>
      <cdr:spPr>
        <a:xfrm xmlns:a="http://schemas.openxmlformats.org/drawingml/2006/main">
          <a:off x="50800" y="50800"/>
          <a:ext cx="990817" cy="23162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cs-CZ" sz="1100">
              <a:solidFill>
                <a:srgbClr val="FF0000"/>
              </a:solidFill>
            </a:rPr>
            <a:t>záporné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AutoShape 1"/>
          <p:cNvSpPr>
            <a:spLocks noChangeArrowheads="1"/>
          </p:cNvSpPr>
          <p:nvPr/>
        </p:nvSpPr>
        <p:spPr bwMode="auto">
          <a:xfrm>
            <a:off x="0" y="0"/>
            <a:ext cx="7556500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40963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2863" y="1027113"/>
            <a:ext cx="4930775" cy="369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051" name="Rectangle 3"/>
          <p:cNvSpPr>
            <a:spLocks noGrp="1" noChangeArrowheads="1"/>
          </p:cNvSpPr>
          <p:nvPr>
            <p:ph type="body"/>
          </p:nvPr>
        </p:nvSpPr>
        <p:spPr bwMode="auto">
          <a:xfrm>
            <a:off x="1169988" y="5086350"/>
            <a:ext cx="5222875" cy="41036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cs-CZ" noProof="0"/>
          </a:p>
        </p:txBody>
      </p:sp>
    </p:spTree>
    <p:extLst>
      <p:ext uri="{BB962C8B-B14F-4D97-AF65-F5344CB8AC3E}">
        <p14:creationId xmlns:p14="http://schemas.microsoft.com/office/powerpoint/2010/main" val="31507337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ext Box 2"/>
          <p:cNvSpPr txBox="1">
            <a:spLocks noChangeArrowheads="1"/>
          </p:cNvSpPr>
          <p:nvPr/>
        </p:nvSpPr>
        <p:spPr bwMode="auto">
          <a:xfrm>
            <a:off x="1191506" y="878422"/>
            <a:ext cx="4477871" cy="316476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0184" tIns="40092" rIns="80184" bIns="40092" anchor="ctr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endParaRPr lang="cs-CZ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/>
          </p:nvPr>
        </p:nvSpPr>
        <p:spPr>
          <a:xfrm>
            <a:off x="1061838" y="4350019"/>
            <a:ext cx="4741529" cy="351232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69458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776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cs-CZ"/>
              <a:t>;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>
          <a:xfrm>
            <a:off x="4280268" y="10155367"/>
            <a:ext cx="3274483" cy="534591"/>
          </a:xfrm>
          <a:prstGeom prst="rect">
            <a:avLst/>
          </a:prstGeom>
        </p:spPr>
        <p:txBody>
          <a:bodyPr lIns="104269" tIns="52135" rIns="104269" bIns="52135"/>
          <a:lstStyle/>
          <a:p>
            <a:pPr>
              <a:defRPr/>
            </a:pPr>
            <a:fld id="{8B59803B-90BD-473C-8E7D-AAE9F7D4D942}" type="slidenum">
              <a:rPr lang="cs-CZ" smtClean="0"/>
              <a:pPr>
                <a:defRPr/>
              </a:pPr>
              <a:t>40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759256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ext Box 1"/>
          <p:cNvSpPr txBox="1">
            <a:spLocks noChangeArrowheads="1"/>
          </p:cNvSpPr>
          <p:nvPr/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endParaRPr lang="cs-CZ"/>
          </a:p>
        </p:txBody>
      </p:sp>
      <p:sp>
        <p:nvSpPr>
          <p:cNvPr id="63491" name="Rectangle 2"/>
          <p:cNvSpPr>
            <a:spLocks noGrp="1" noChangeArrowheads="1"/>
          </p:cNvSpPr>
          <p:nvPr>
            <p:ph type="body"/>
          </p:nvPr>
        </p:nvSpPr>
        <p:spPr>
          <a:xfrm>
            <a:off x="1169988" y="5086350"/>
            <a:ext cx="5224462" cy="41068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92510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>
          <a:xfrm>
            <a:off x="4280268" y="10155367"/>
            <a:ext cx="3274483" cy="534591"/>
          </a:xfrm>
          <a:prstGeom prst="rect">
            <a:avLst/>
          </a:prstGeom>
        </p:spPr>
        <p:txBody>
          <a:bodyPr lIns="104269" tIns="52135" rIns="104269" bIns="52135"/>
          <a:lstStyle/>
          <a:p>
            <a:fld id="{8CCA4442-1338-4D69-9746-E2017012ED38}" type="slidenum">
              <a:rPr lang="cs-CZ" smtClean="0"/>
              <a:pPr/>
              <a:t>54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62311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>
          <a:xfrm>
            <a:off x="4280268" y="10155367"/>
            <a:ext cx="3274483" cy="534591"/>
          </a:xfrm>
          <a:prstGeom prst="rect">
            <a:avLst/>
          </a:prstGeom>
        </p:spPr>
        <p:txBody>
          <a:bodyPr lIns="104269" tIns="52135" rIns="104269" bIns="52135"/>
          <a:lstStyle/>
          <a:p>
            <a:fld id="{8CCA4442-1338-4D69-9746-E2017012ED38}" type="slidenum">
              <a:rPr lang="cs-CZ" smtClean="0"/>
              <a:pPr/>
              <a:t>55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847874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>
          <a:xfrm>
            <a:off x="4280268" y="10155367"/>
            <a:ext cx="3274483" cy="534591"/>
          </a:xfrm>
          <a:prstGeom prst="rect">
            <a:avLst/>
          </a:prstGeom>
        </p:spPr>
        <p:txBody>
          <a:bodyPr lIns="104269" tIns="52135" rIns="104269" bIns="52135"/>
          <a:lstStyle/>
          <a:p>
            <a:fld id="{8CCA4442-1338-4D69-9746-E2017012ED38}" type="slidenum">
              <a:rPr lang="cs-CZ" smtClean="0"/>
              <a:pPr/>
              <a:t>56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00011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>
          <a:xfrm>
            <a:off x="4280268" y="10155367"/>
            <a:ext cx="3274483" cy="534591"/>
          </a:xfrm>
          <a:prstGeom prst="rect">
            <a:avLst/>
          </a:prstGeom>
        </p:spPr>
        <p:txBody>
          <a:bodyPr lIns="104269" tIns="52135" rIns="104269" bIns="52135"/>
          <a:lstStyle/>
          <a:p>
            <a:fld id="{8CCA4442-1338-4D69-9746-E2017012ED38}" type="slidenum">
              <a:rPr lang="cs-CZ" smtClean="0"/>
              <a:pPr/>
              <a:t>57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639874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>
          <a:xfrm>
            <a:off x="4280268" y="10155367"/>
            <a:ext cx="3274483" cy="534591"/>
          </a:xfrm>
          <a:prstGeom prst="rect">
            <a:avLst/>
          </a:prstGeom>
        </p:spPr>
        <p:txBody>
          <a:bodyPr lIns="104269" tIns="52135" rIns="104269" bIns="52135"/>
          <a:lstStyle/>
          <a:p>
            <a:fld id="{8CCA4442-1338-4D69-9746-E2017012ED38}" type="slidenum">
              <a:rPr lang="cs-CZ" smtClean="0"/>
              <a:pPr/>
              <a:t>58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5955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>
          <a:xfrm>
            <a:off x="4280268" y="10155367"/>
            <a:ext cx="3274483" cy="534591"/>
          </a:xfrm>
          <a:prstGeom prst="rect">
            <a:avLst/>
          </a:prstGeom>
        </p:spPr>
        <p:txBody>
          <a:bodyPr lIns="104269" tIns="52135" rIns="104269" bIns="52135"/>
          <a:lstStyle/>
          <a:p>
            <a:fld id="{8CCA4442-1338-4D69-9746-E2017012ED38}" type="slidenum">
              <a:rPr lang="cs-CZ" smtClean="0"/>
              <a:pPr/>
              <a:t>59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7941218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>
          <a:xfrm>
            <a:off x="4280268" y="10155367"/>
            <a:ext cx="3274483" cy="534591"/>
          </a:xfrm>
          <a:prstGeom prst="rect">
            <a:avLst/>
          </a:prstGeom>
        </p:spPr>
        <p:txBody>
          <a:bodyPr lIns="104269" tIns="52135" rIns="104269" bIns="52135"/>
          <a:lstStyle/>
          <a:p>
            <a:fld id="{8CCA4442-1338-4D69-9746-E2017012ED38}" type="slidenum">
              <a:rPr lang="cs-CZ" smtClean="0"/>
              <a:pPr/>
              <a:t>60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997496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>
          <a:xfrm>
            <a:off x="4280268" y="10155367"/>
            <a:ext cx="3274483" cy="534591"/>
          </a:xfrm>
          <a:prstGeom prst="rect">
            <a:avLst/>
          </a:prstGeom>
        </p:spPr>
        <p:txBody>
          <a:bodyPr lIns="104269" tIns="52135" rIns="104269" bIns="52135"/>
          <a:lstStyle/>
          <a:p>
            <a:fld id="{8CCA4442-1338-4D69-9746-E2017012ED38}" type="slidenum">
              <a:rPr lang="cs-CZ" smtClean="0"/>
              <a:pPr/>
              <a:t>61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922962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cs-CZ" alt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96924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>
          <a:xfrm>
            <a:off x="4280268" y="10155367"/>
            <a:ext cx="3274483" cy="534591"/>
          </a:xfrm>
          <a:prstGeom prst="rect">
            <a:avLst/>
          </a:prstGeom>
        </p:spPr>
        <p:txBody>
          <a:bodyPr lIns="104269" tIns="52135" rIns="104269" bIns="52135"/>
          <a:lstStyle/>
          <a:p>
            <a:fld id="{8CCA4442-1338-4D69-9746-E2017012ED38}" type="slidenum">
              <a:rPr lang="cs-CZ" smtClean="0"/>
              <a:pPr/>
              <a:t>62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5788165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>
          <a:xfrm>
            <a:off x="4280268" y="10155367"/>
            <a:ext cx="3274483" cy="534591"/>
          </a:xfrm>
          <a:prstGeom prst="rect">
            <a:avLst/>
          </a:prstGeom>
        </p:spPr>
        <p:txBody>
          <a:bodyPr lIns="104269" tIns="52135" rIns="104269" bIns="52135"/>
          <a:lstStyle/>
          <a:p>
            <a:fld id="{8CCA4442-1338-4D69-9746-E2017012ED38}" type="slidenum">
              <a:rPr lang="cs-CZ" smtClean="0"/>
              <a:pPr/>
              <a:t>63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95744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cs-CZ" alt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4994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7107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9440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Box 1"/>
          <p:cNvSpPr txBox="1">
            <a:spLocks noChangeArrowheads="1"/>
          </p:cNvSpPr>
          <p:nvPr/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endParaRPr lang="cs-CZ"/>
          </a:p>
        </p:txBody>
      </p:sp>
      <p:sp>
        <p:nvSpPr>
          <p:cNvPr id="51203" name="Rectangle 2"/>
          <p:cNvSpPr>
            <a:spLocks noGrp="1" noChangeArrowheads="1"/>
          </p:cNvSpPr>
          <p:nvPr>
            <p:ph type="body"/>
          </p:nvPr>
        </p:nvSpPr>
        <p:spPr>
          <a:xfrm>
            <a:off x="1169988" y="5086350"/>
            <a:ext cx="5224462" cy="41068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cs-CZ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14572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 Box 1"/>
          <p:cNvSpPr txBox="1">
            <a:spLocks noChangeArrowheads="1"/>
          </p:cNvSpPr>
          <p:nvPr/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charset="0"/>
              </a:defRPr>
            </a:lvl9pPr>
          </a:lstStyle>
          <a:p>
            <a:pPr eaLnBrk="1" hangingPunct="1"/>
            <a:endParaRPr lang="cs-CZ" altLang="en-US"/>
          </a:p>
        </p:txBody>
      </p:sp>
      <p:sp>
        <p:nvSpPr>
          <p:cNvPr id="53251" name="Rectangle 2"/>
          <p:cNvSpPr>
            <a:spLocks noGrp="1" noChangeArrowheads="1"/>
          </p:cNvSpPr>
          <p:nvPr>
            <p:ph type="body"/>
          </p:nvPr>
        </p:nvSpPr>
        <p:spPr>
          <a:xfrm>
            <a:off x="1169988" y="5086350"/>
            <a:ext cx="5224462" cy="41068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none" anchor="ctr"/>
          <a:lstStyle/>
          <a:p>
            <a:pPr eaLnBrk="1" hangingPunct="1"/>
            <a:endParaRPr lang="cs-CZ" alt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34686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49157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4900" y="801688"/>
            <a:ext cx="5346700" cy="4010025"/>
          </a:xfrm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69988" y="5086350"/>
            <a:ext cx="5221287" cy="41052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cs-CZ" alt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80325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4900" y="801688"/>
            <a:ext cx="5346700" cy="4010025"/>
          </a:xfrm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69988" y="5086350"/>
            <a:ext cx="5221287" cy="41052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cs-CZ" alt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61103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41776" y="884387"/>
            <a:ext cx="6194023" cy="2801457"/>
          </a:xfrm>
        </p:spPr>
        <p:txBody>
          <a:bodyPr bIns="0" anchor="b">
            <a:normAutofit/>
          </a:bodyPr>
          <a:lstStyle>
            <a:lvl1pPr algn="l">
              <a:defRPr sz="5952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41776" y="3892500"/>
            <a:ext cx="6194023" cy="1077646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764" b="0" cap="all" baseline="0">
                <a:solidFill>
                  <a:schemeClr val="tx1"/>
                </a:solidFill>
              </a:defRPr>
            </a:lvl1pPr>
            <a:lvl2pPr marL="377979" indent="0" algn="ctr">
              <a:buNone/>
              <a:defRPr sz="1653"/>
            </a:lvl2pPr>
            <a:lvl3pPr marL="755957" indent="0" algn="ctr">
              <a:buNone/>
              <a:defRPr sz="1488"/>
            </a:lvl3pPr>
            <a:lvl4pPr marL="1133936" indent="0" algn="ctr">
              <a:buNone/>
              <a:defRPr sz="1323"/>
            </a:lvl4pPr>
            <a:lvl5pPr marL="1511915" indent="0" algn="ctr">
              <a:buNone/>
              <a:defRPr sz="1323"/>
            </a:lvl5pPr>
            <a:lvl6pPr marL="1889893" indent="0" algn="ctr">
              <a:buNone/>
              <a:defRPr sz="1323"/>
            </a:lvl6pPr>
            <a:lvl7pPr marL="2267872" indent="0" algn="ctr">
              <a:buNone/>
              <a:defRPr sz="1323"/>
            </a:lvl7pPr>
            <a:lvl8pPr marL="2645851" indent="0" algn="ctr">
              <a:buNone/>
              <a:defRPr sz="1323"/>
            </a:lvl8pPr>
            <a:lvl9pPr marL="3023829" indent="0" algn="ctr">
              <a:buNone/>
              <a:defRPr sz="1323"/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1775" y="363002"/>
            <a:ext cx="3402423" cy="340837"/>
          </a:xfrm>
        </p:spPr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81661" y="880720"/>
            <a:ext cx="884155" cy="555101"/>
          </a:xfrm>
        </p:spPr>
        <p:txBody>
          <a:bodyPr/>
          <a:lstStyle/>
          <a:p>
            <a:pPr>
              <a:defRPr/>
            </a:pPr>
            <a:fld id="{C35D66C4-31CB-47F4-8D8C-4196A7851747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41776" y="3889564"/>
            <a:ext cx="619402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Straight Connector 32"/>
          <p:cNvCxnSpPr/>
          <p:nvPr/>
        </p:nvCxnSpPr>
        <p:spPr>
          <a:xfrm>
            <a:off x="1591349" y="2036072"/>
            <a:ext cx="724444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5D66C4-31CB-47F4-8D8C-4196A7851747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6646" y="880721"/>
            <a:ext cx="1216011" cy="513666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91349" y="880721"/>
            <a:ext cx="5844089" cy="5136665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5D66C4-31CB-47F4-8D8C-4196A7851747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7626645" y="880721"/>
            <a:ext cx="0" cy="5136665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5D66C4-31CB-47F4-8D8C-4196A7851747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cxnSp>
        <p:nvCxnSpPr>
          <p:cNvPr id="33" name="Straight Connector 32"/>
          <p:cNvCxnSpPr/>
          <p:nvPr/>
        </p:nvCxnSpPr>
        <p:spPr>
          <a:xfrm>
            <a:off x="1591349" y="2036072"/>
            <a:ext cx="724444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1348" y="1935808"/>
            <a:ext cx="6192355" cy="2081115"/>
          </a:xfrm>
        </p:spPr>
        <p:txBody>
          <a:bodyPr anchor="b">
            <a:normAutofit/>
          </a:bodyPr>
          <a:lstStyle>
            <a:lvl1pPr algn="l">
              <a:defRPr sz="3527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91350" y="4195627"/>
            <a:ext cx="6192355" cy="1116567"/>
          </a:xfrm>
        </p:spPr>
        <p:txBody>
          <a:bodyPr tIns="91440">
            <a:normAutofit/>
          </a:bodyPr>
          <a:lstStyle>
            <a:lvl1pPr marL="0" indent="0" algn="l">
              <a:buNone/>
              <a:defRPr sz="1984">
                <a:solidFill>
                  <a:schemeClr val="tx1"/>
                </a:solidFill>
              </a:defRPr>
            </a:lvl1pPr>
            <a:lvl2pPr marL="377979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57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915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9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7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85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82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5D66C4-31CB-47F4-8D8C-4196A7851747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1591348" y="4194291"/>
            <a:ext cx="619235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1349" y="887243"/>
            <a:ext cx="7244449" cy="1167688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91348" y="2219992"/>
            <a:ext cx="3446056" cy="3789273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89984" y="2219992"/>
            <a:ext cx="3445814" cy="3789272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5D66C4-31CB-47F4-8D8C-4196A7851747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cxnSp>
        <p:nvCxnSpPr>
          <p:cNvPr id="33" name="Straight Connector 32"/>
          <p:cNvCxnSpPr/>
          <p:nvPr/>
        </p:nvCxnSpPr>
        <p:spPr>
          <a:xfrm>
            <a:off x="1591349" y="2036072"/>
            <a:ext cx="724444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Straight Connector 35"/>
          <p:cNvCxnSpPr/>
          <p:nvPr/>
        </p:nvCxnSpPr>
        <p:spPr>
          <a:xfrm>
            <a:off x="1591349" y="2036072"/>
            <a:ext cx="724444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1349" y="886442"/>
            <a:ext cx="7244450" cy="1164396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91349" y="2226180"/>
            <a:ext cx="3445940" cy="883994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425" b="0" cap="all" baseline="0">
                <a:solidFill>
                  <a:schemeClr val="accent1"/>
                </a:solidFill>
              </a:defRPr>
            </a:lvl1pPr>
            <a:lvl2pPr marL="377979" indent="0">
              <a:buNone/>
              <a:defRPr sz="1653" b="1"/>
            </a:lvl2pPr>
            <a:lvl3pPr marL="755957" indent="0">
              <a:buNone/>
              <a:defRPr sz="1488" b="1"/>
            </a:lvl3pPr>
            <a:lvl4pPr marL="1133936" indent="0">
              <a:buNone/>
              <a:defRPr sz="1323" b="1"/>
            </a:lvl4pPr>
            <a:lvl5pPr marL="1511915" indent="0">
              <a:buNone/>
              <a:defRPr sz="1323" b="1"/>
            </a:lvl5pPr>
            <a:lvl6pPr marL="1889893" indent="0">
              <a:buNone/>
              <a:defRPr sz="1323" b="1"/>
            </a:lvl6pPr>
            <a:lvl7pPr marL="2267872" indent="0">
              <a:buNone/>
              <a:defRPr sz="1323" b="1"/>
            </a:lvl7pPr>
            <a:lvl8pPr marL="2645851" indent="0">
              <a:buNone/>
              <a:defRPr sz="1323" b="1"/>
            </a:lvl8pPr>
            <a:lvl9pPr marL="3023829" indent="0">
              <a:buNone/>
              <a:defRPr sz="1323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91349" y="3113235"/>
            <a:ext cx="3445940" cy="2915024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389984" y="2229988"/>
            <a:ext cx="3445814" cy="884318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425" b="0" cap="all" baseline="0">
                <a:solidFill>
                  <a:schemeClr val="accent1"/>
                </a:solidFill>
              </a:defRPr>
            </a:lvl1pPr>
            <a:lvl2pPr marL="377979" indent="0">
              <a:buNone/>
              <a:defRPr sz="1653" b="1"/>
            </a:lvl2pPr>
            <a:lvl3pPr marL="755957" indent="0">
              <a:buNone/>
              <a:defRPr sz="1488" b="1"/>
            </a:lvl3pPr>
            <a:lvl4pPr marL="1133936" indent="0">
              <a:buNone/>
              <a:defRPr sz="1323" b="1"/>
            </a:lvl4pPr>
            <a:lvl5pPr marL="1511915" indent="0">
              <a:buNone/>
              <a:defRPr sz="1323" b="1"/>
            </a:lvl5pPr>
            <a:lvl6pPr marL="1889893" indent="0">
              <a:buNone/>
              <a:defRPr sz="1323" b="1"/>
            </a:lvl6pPr>
            <a:lvl7pPr marL="2267872" indent="0">
              <a:buNone/>
              <a:defRPr sz="1323" b="1"/>
            </a:lvl7pPr>
            <a:lvl8pPr marL="2645851" indent="0">
              <a:buNone/>
              <a:defRPr sz="1323" b="1"/>
            </a:lvl8pPr>
            <a:lvl9pPr marL="3023829" indent="0">
              <a:buNone/>
              <a:defRPr sz="1323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89984" y="3110172"/>
            <a:ext cx="3445814" cy="2907213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5D66C4-31CB-47F4-8D8C-4196A7851747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Straight Connector 31"/>
          <p:cNvCxnSpPr/>
          <p:nvPr/>
        </p:nvCxnSpPr>
        <p:spPr>
          <a:xfrm>
            <a:off x="1591349" y="2036072"/>
            <a:ext cx="724444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5D66C4-31CB-47F4-8D8C-4196A7851747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5D66C4-31CB-47F4-8D8C-4196A7851747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6444" y="880721"/>
            <a:ext cx="2674441" cy="2477030"/>
          </a:xfrm>
        </p:spPr>
        <p:txBody>
          <a:bodyPr anchor="b">
            <a:normAutofit/>
          </a:bodyPr>
          <a:lstStyle>
            <a:lvl1pPr algn="l">
              <a:defRPr sz="2646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5498" y="880721"/>
            <a:ext cx="4220300" cy="5135493"/>
          </a:xfrm>
        </p:spPr>
        <p:txBody>
          <a:bodyPr anchor="ctr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86444" y="3533462"/>
            <a:ext cx="2676006" cy="2478203"/>
          </a:xfrm>
        </p:spPr>
        <p:txBody>
          <a:bodyPr>
            <a:normAutofit/>
          </a:bodyPr>
          <a:lstStyle>
            <a:lvl1pPr marL="0" indent="0" algn="l">
              <a:buNone/>
              <a:defRPr sz="1764"/>
            </a:lvl1pPr>
            <a:lvl2pPr marL="377979" indent="0">
              <a:buNone/>
              <a:defRPr sz="1157"/>
            </a:lvl2pPr>
            <a:lvl3pPr marL="755957" indent="0">
              <a:buNone/>
              <a:defRPr sz="992"/>
            </a:lvl3pPr>
            <a:lvl4pPr marL="1133936" indent="0">
              <a:buNone/>
              <a:defRPr sz="827"/>
            </a:lvl4pPr>
            <a:lvl5pPr marL="1511915" indent="0">
              <a:buNone/>
              <a:defRPr sz="827"/>
            </a:lvl5pPr>
            <a:lvl6pPr marL="1889893" indent="0">
              <a:buNone/>
              <a:defRPr sz="827"/>
            </a:lvl6pPr>
            <a:lvl7pPr marL="2267872" indent="0">
              <a:buNone/>
              <a:defRPr sz="827"/>
            </a:lvl7pPr>
            <a:lvl8pPr marL="2645851" indent="0">
              <a:buNone/>
              <a:defRPr sz="827"/>
            </a:lvl8pPr>
            <a:lvl9pPr marL="3023829" indent="0">
              <a:buNone/>
              <a:defRPr sz="827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5D66C4-31CB-47F4-8D8C-4196A7851747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cxnSp>
        <p:nvCxnSpPr>
          <p:cNvPr id="17" name="Straight Connector 16"/>
          <p:cNvCxnSpPr/>
          <p:nvPr/>
        </p:nvCxnSpPr>
        <p:spPr>
          <a:xfrm>
            <a:off x="1589427" y="3533460"/>
            <a:ext cx="267149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5508296" y="531505"/>
            <a:ext cx="3871060" cy="5675930"/>
            <a:chOff x="6852919" y="583365"/>
            <a:chExt cx="4681849" cy="5181928"/>
          </a:xfrm>
        </p:grpSpPr>
        <p:sp>
          <p:nvSpPr>
            <p:cNvPr id="14" name="Rectangle 13"/>
            <p:cNvSpPr/>
            <p:nvPr/>
          </p:nvSpPr>
          <p:spPr>
            <a:xfrm>
              <a:off x="6852919" y="583365"/>
              <a:ext cx="4681849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14"/>
            <p:cNvSpPr/>
            <p:nvPr/>
          </p:nvSpPr>
          <p:spPr>
            <a:xfrm>
              <a:off x="7273787" y="915806"/>
              <a:ext cx="3844017" cy="4507918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2074" y="1245079"/>
            <a:ext cx="3577315" cy="2017880"/>
          </a:xfrm>
        </p:spPr>
        <p:txBody>
          <a:bodyPr anchor="b">
            <a:normAutofit/>
          </a:bodyPr>
          <a:lstStyle>
            <a:lvl1pPr>
              <a:defRPr sz="3527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217849" y="1237396"/>
            <a:ext cx="2463930" cy="4261910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2646"/>
            </a:lvl1pPr>
            <a:lvl2pPr marL="377979" indent="0">
              <a:buNone/>
              <a:defRPr sz="2315"/>
            </a:lvl2pPr>
            <a:lvl3pPr marL="755957" indent="0">
              <a:buNone/>
              <a:defRPr sz="1984"/>
            </a:lvl3pPr>
            <a:lvl4pPr marL="1133936" indent="0">
              <a:buNone/>
              <a:defRPr sz="1653"/>
            </a:lvl4pPr>
            <a:lvl5pPr marL="1511915" indent="0">
              <a:buNone/>
              <a:defRPr sz="1653"/>
            </a:lvl5pPr>
            <a:lvl6pPr marL="1889893" indent="0">
              <a:buNone/>
              <a:defRPr sz="1653"/>
            </a:lvl6pPr>
            <a:lvl7pPr marL="2267872" indent="0">
              <a:buNone/>
              <a:defRPr sz="1653"/>
            </a:lvl7pPr>
            <a:lvl8pPr marL="2645851" indent="0">
              <a:buNone/>
              <a:defRPr sz="1653"/>
            </a:lvl8pPr>
            <a:lvl9pPr marL="3023829" indent="0">
              <a:buNone/>
              <a:defRPr sz="1653"/>
            </a:lvl9pPr>
          </a:lstStyle>
          <a:p>
            <a:r>
              <a:rPr lang="cs-CZ"/>
              <a:t>Přetáhněte obrázek na zástupný symbol nebo klikněte na ikonu pro přidání.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91350" y="3467874"/>
            <a:ext cx="3572190" cy="2208754"/>
          </a:xfrm>
        </p:spPr>
        <p:txBody>
          <a:bodyPr>
            <a:normAutofit/>
          </a:bodyPr>
          <a:lstStyle>
            <a:lvl1pPr marL="0" indent="0" algn="l">
              <a:buNone/>
              <a:defRPr sz="1984"/>
            </a:lvl1pPr>
            <a:lvl2pPr marL="377979" indent="0">
              <a:buNone/>
              <a:defRPr sz="1157"/>
            </a:lvl2pPr>
            <a:lvl3pPr marL="755957" indent="0">
              <a:buNone/>
              <a:defRPr sz="992"/>
            </a:lvl3pPr>
            <a:lvl4pPr marL="1133936" indent="0">
              <a:buNone/>
              <a:defRPr sz="827"/>
            </a:lvl4pPr>
            <a:lvl5pPr marL="1511915" indent="0">
              <a:buNone/>
              <a:defRPr sz="827"/>
            </a:lvl5pPr>
            <a:lvl6pPr marL="1889893" indent="0">
              <a:buNone/>
              <a:defRPr sz="827"/>
            </a:lvl6pPr>
            <a:lvl7pPr marL="2267872" indent="0">
              <a:buNone/>
              <a:defRPr sz="827"/>
            </a:lvl7pPr>
            <a:lvl8pPr marL="2645851" indent="0">
              <a:buNone/>
              <a:defRPr sz="827"/>
            </a:lvl8pPr>
            <a:lvl9pPr marL="3023829" indent="0">
              <a:buNone/>
              <a:defRPr sz="827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83822" y="6029505"/>
            <a:ext cx="3585567" cy="352876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84778" y="351243"/>
            <a:ext cx="3584611" cy="353767"/>
          </a:xfrm>
        </p:spPr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5D66C4-31CB-47F4-8D8C-4196A7851747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cxnSp>
        <p:nvCxnSpPr>
          <p:cNvPr id="31" name="Straight Connector 30"/>
          <p:cNvCxnSpPr/>
          <p:nvPr/>
        </p:nvCxnSpPr>
        <p:spPr>
          <a:xfrm>
            <a:off x="1588912" y="3465242"/>
            <a:ext cx="357409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21974"/>
            <a:ext cx="10080625" cy="4496915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1538" r="12500" b="-1538"/>
          <a:stretch/>
        </p:blipFill>
        <p:spPr>
          <a:xfrm>
            <a:off x="-1" y="6718888"/>
            <a:ext cx="10080626" cy="853993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0" y="6725363"/>
            <a:ext cx="10080625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91349" y="886835"/>
            <a:ext cx="7244449" cy="115658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91349" y="2221973"/>
            <a:ext cx="7244449" cy="38036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24921" y="364172"/>
            <a:ext cx="2610877" cy="3408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91349" y="363002"/>
            <a:ext cx="4447209" cy="3408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7683" y="880720"/>
            <a:ext cx="877255" cy="555101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3086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C35D66C4-31CB-47F4-8D8C-4196A7851747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77339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</p:sldLayoutIdLst>
  <p:txStyles>
    <p:titleStyle>
      <a:lvl1pPr algn="l" defTabSz="755957" rtl="0" eaLnBrk="1" latinLnBrk="0" hangingPunct="1">
        <a:lnSpc>
          <a:spcPct val="90000"/>
        </a:lnSpc>
        <a:spcBef>
          <a:spcPct val="0"/>
        </a:spcBef>
        <a:buNone/>
        <a:defRPr sz="3527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51986" indent="-251986" algn="l" defTabSz="755957" rtl="0" eaLnBrk="1" latinLnBrk="0" hangingPunct="1">
        <a:lnSpc>
          <a:spcPct val="120000"/>
        </a:lnSpc>
        <a:spcBef>
          <a:spcPts val="1102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205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55957" indent="-251986" algn="l" defTabSz="755957" rtl="0" eaLnBrk="1" latinLnBrk="0" hangingPunct="1">
        <a:lnSpc>
          <a:spcPct val="120000"/>
        </a:lnSpc>
        <a:spcBef>
          <a:spcPts val="551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764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59929" indent="-251986" algn="l" defTabSz="755957" rtl="0" eaLnBrk="1" latinLnBrk="0" hangingPunct="1">
        <a:lnSpc>
          <a:spcPct val="120000"/>
        </a:lnSpc>
        <a:spcBef>
          <a:spcPts val="551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764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763900" indent="-251986" algn="l" defTabSz="755957" rtl="0" eaLnBrk="1" latinLnBrk="0" hangingPunct="1">
        <a:lnSpc>
          <a:spcPct val="120000"/>
        </a:lnSpc>
        <a:spcBef>
          <a:spcPts val="551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543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267872" indent="-251986" algn="l" defTabSz="755957" rtl="0" eaLnBrk="1" latinLnBrk="0" hangingPunct="1">
        <a:lnSpc>
          <a:spcPct val="120000"/>
        </a:lnSpc>
        <a:spcBef>
          <a:spcPts val="551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323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120000"/>
        </a:lnSpc>
        <a:spcBef>
          <a:spcPts val="551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323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120000"/>
        </a:lnSpc>
        <a:spcBef>
          <a:spcPts val="551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323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120000"/>
        </a:lnSpc>
        <a:spcBef>
          <a:spcPts val="551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323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120000"/>
        </a:lnSpc>
        <a:spcBef>
          <a:spcPts val="551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323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57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79" algn="l" defTabSz="755957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57" algn="l" defTabSz="755957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36" algn="l" defTabSz="755957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915" algn="l" defTabSz="755957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93" algn="l" defTabSz="755957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72" algn="l" defTabSz="755957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851" algn="l" defTabSz="755957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829" algn="l" defTabSz="755957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upacr.cz/index.php?lng=cs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smt.cz/file/38988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https://journals.muni.cz/pedor/article/view/2433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cpiv.cz/" TargetMode="Externa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userweb.pedf.cuni.cz/~www_kpsp/etnografie/frame.htm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emf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hyperlink" Target="https://wikisofia.cz/wiki/Forer&#367;v_efekt" TargetMode="External"/><Relationship Id="rId2" Type="http://schemas.openxmlformats.org/officeDocument/2006/relationships/hyperlink" Target="https://www.ceskatelevize.cz/ivysilani/1142743803-reporteri-ct/213452801240010/obsah/248183-projekt-barvy-zivota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ikisofia.cz/wiki/Dunning-Kruger&#367;v_efekt" TargetMode="Externa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hyperlink" Target="http://evaluacninastroje.rvp.cz/" TargetMode="External"/><Relationship Id="rId2" Type="http://schemas.openxmlformats.org/officeDocument/2006/relationships/hyperlink" Target="http://www.nuov.cz/ae/publikace-vytvorene-v-projektu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phil.muni.cz/journals/index.php/studia-paedagogica/article/view/132" TargetMode="External"/><Relationship Id="rId5" Type="http://schemas.openxmlformats.org/officeDocument/2006/relationships/hyperlink" Target="http://slovnik.evaluacninastroje.cz/" TargetMode="External"/><Relationship Id="rId4" Type="http://schemas.openxmlformats.org/officeDocument/2006/relationships/hyperlink" Target="http://www.klima.pedagogika.cz/" TargetMode="Externa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hyperlink" Target="mailto:mares@ped.muni.cz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C69834E-5EEE-4D61-833E-0492889645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0080373" cy="75596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8E5D9BA-46E7-4BFA-9C74-75495BF6F5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26098"/>
            <a:ext cx="10080625" cy="4526039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B033D76-5800-44B6-AFE9-EE21069351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1920" y="703836"/>
            <a:ext cx="9016785" cy="5338995"/>
          </a:xfrm>
          <a:prstGeom prst="rect">
            <a:avLst/>
          </a:prstGeom>
          <a:gradFill>
            <a:gsLst>
              <a:gs pos="0">
                <a:srgbClr val="000001"/>
              </a:gs>
              <a:gs pos="100000">
                <a:srgbClr val="191919"/>
              </a:gs>
            </a:gsLst>
          </a:gradFill>
          <a:ln w="76200" cmpd="sng">
            <a:noFill/>
            <a:miter lim="800000"/>
          </a:ln>
          <a:effectLst>
            <a:outerShdw blurRad="127000" dist="228600" dir="4740000" sx="98000" sy="98000" algn="tl" rotWithShape="0">
              <a:srgbClr val="000000">
                <a:alpha val="34000"/>
              </a:srgb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22D6F85-FFBA-4F81-AEE5-AAA17CB7AA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9504" y="954237"/>
            <a:ext cx="8641616" cy="4838192"/>
          </a:xfrm>
          <a:prstGeom prst="rect">
            <a:avLst/>
          </a:prstGeom>
          <a:ln w="50800" cmpd="sng">
            <a:solidFill>
              <a:srgbClr val="191919"/>
            </a:solidFill>
            <a:miter lim="800000"/>
          </a:ln>
          <a:effectLst>
            <a:innerShdw blurRad="63500" dist="88900" dir="14100000">
              <a:srgbClr val="000000">
                <a:alpha val="30000"/>
              </a:srgb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1003">
            <a:schemeClr val="lt2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3B31514-E6DF-4357-9EEA-EFB798308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5593" y="1135669"/>
            <a:ext cx="8369438" cy="4475328"/>
          </a:xfrm>
          <a:prstGeom prst="rect">
            <a:avLst/>
          </a:prstGeom>
          <a:ln>
            <a:solidFill>
              <a:srgbClr val="949494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287421" y="1746675"/>
            <a:ext cx="7523473" cy="2796849"/>
          </a:xfrm>
        </p:spPr>
        <p:txBody>
          <a:bodyPr anchor="ctr">
            <a:normAutofit/>
          </a:bodyPr>
          <a:lstStyle/>
          <a:p>
            <a:pPr algn="ctr"/>
            <a:r>
              <a:rPr lang="cs-CZ" sz="6900">
                <a:solidFill>
                  <a:srgbClr val="454545"/>
                </a:solidFill>
              </a:rPr>
              <a:t>Školní klima, klima třídy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269480" y="4556125"/>
            <a:ext cx="7541414" cy="820533"/>
          </a:xfrm>
        </p:spPr>
        <p:txBody>
          <a:bodyPr>
            <a:normAutofit/>
          </a:bodyPr>
          <a:lstStyle/>
          <a:p>
            <a:pPr algn="ctr"/>
            <a:endParaRPr lang="cs-CZ">
              <a:solidFill>
                <a:schemeClr val="accent1"/>
              </a:solidFill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4C401D57-600A-4C91-AC9A-14CA1ED6F7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753309"/>
            <a:ext cx="10080625" cy="818965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12BDC66-00FA-4A3F-9BC7-BE05FF7705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755440"/>
            <a:ext cx="10080625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10243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dirty="0"/>
              <a:t>Klima školy nebo klima třídy?</a:t>
            </a:r>
          </a:p>
        </p:txBody>
      </p:sp>
      <p:sp>
        <p:nvSpPr>
          <p:cNvPr id="1024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352780" indent="-352780" eaLnBrk="1" fontAlgn="auto" hangingPunct="1">
              <a:spcBef>
                <a:spcPts val="772"/>
              </a:spcBef>
              <a:spcAft>
                <a:spcPts val="0"/>
              </a:spcAft>
              <a:buFont typeface="Wingdings"/>
              <a:buChar char=""/>
              <a:defRPr/>
            </a:pPr>
            <a:r>
              <a:rPr lang="cs-CZ" dirty="0"/>
              <a:t>Vztah mezi klimatem školní třídy a klimatem školy není jednoznačný; </a:t>
            </a:r>
          </a:p>
          <a:p>
            <a:pPr marL="705205" lvl="1" indent="-352780" eaLnBrk="1" fontAlgn="auto" hangingPunct="1">
              <a:spcBef>
                <a:spcPts val="772"/>
              </a:spcBef>
              <a:spcAft>
                <a:spcPts val="0"/>
              </a:spcAft>
              <a:buFont typeface="Wingdings"/>
              <a:buChar char=""/>
              <a:defRPr/>
            </a:pPr>
            <a:r>
              <a:rPr lang="cs-CZ" dirty="0"/>
              <a:t>Z pohledu respondentů může být rozlišování matoucí (zážitek „ze školy“ chápou jako nediferencovaný celek);</a:t>
            </a:r>
          </a:p>
          <a:p>
            <a:pPr marL="705205" lvl="1" indent="-352780" eaLnBrk="1" fontAlgn="auto" hangingPunct="1">
              <a:spcBef>
                <a:spcPts val="772"/>
              </a:spcBef>
              <a:spcAft>
                <a:spcPts val="0"/>
              </a:spcAft>
              <a:buFont typeface="Wingdings"/>
              <a:buChar char=""/>
              <a:defRPr/>
            </a:pPr>
            <a:r>
              <a:rPr lang="cs-CZ" dirty="0"/>
              <a:t>Z pohledu teorie a výzkumu ale dvě odlišné tradice	</a:t>
            </a:r>
          </a:p>
          <a:p>
            <a:pPr marL="705205" lvl="1" indent="-352780" eaLnBrk="1" fontAlgn="auto" hangingPunct="1">
              <a:spcBef>
                <a:spcPts val="772"/>
              </a:spcBef>
              <a:spcAft>
                <a:spcPts val="0"/>
              </a:spcAft>
              <a:buFont typeface="Wingdings"/>
              <a:buChar char=""/>
              <a:defRPr/>
            </a:pPr>
            <a:r>
              <a:rPr lang="cs-CZ" dirty="0"/>
              <a:t>Věcně i otázka konceptualizace související s organizací výuky</a:t>
            </a:r>
          </a:p>
          <a:p>
            <a:pPr marL="1006830" lvl="2" indent="-352780" eaLnBrk="1" fontAlgn="auto" hangingPunct="1">
              <a:spcBef>
                <a:spcPts val="772"/>
              </a:spcBef>
              <a:spcAft>
                <a:spcPts val="0"/>
              </a:spcAft>
              <a:buFont typeface="Wingdings"/>
              <a:buChar char=""/>
              <a:defRPr/>
            </a:pPr>
            <a:r>
              <a:rPr lang="cs-CZ" dirty="0"/>
              <a:t>(nejen) z historických důvodů se liší organizace výuky ve střední Evropě a v anglosaských zemích</a:t>
            </a:r>
          </a:p>
          <a:p>
            <a:pPr marL="1512010" lvl="3" indent="-302383" eaLnBrk="1" fontAlgn="auto" hangingPunct="1">
              <a:spcBef>
                <a:spcPts val="606"/>
              </a:spcBef>
              <a:spcAft>
                <a:spcPts val="0"/>
              </a:spcAft>
              <a:buFont typeface="Wingdings 2"/>
              <a:buChar char=""/>
              <a:defRPr/>
            </a:pPr>
            <a:r>
              <a:rPr lang="cs-CZ" dirty="0"/>
              <a:t>U nás – žáci se většinou účastní výuky v jedné skupině (školní třída); diferenciace podle výkonu probíhá uvnitř třídy a třída je proto velmi důležitým faktorem ovlivňujícím vnímání vzdělávací reality žáky i vnímání žáků učiteli (kontext třídy)</a:t>
            </a:r>
          </a:p>
          <a:p>
            <a:pPr marL="1512010" lvl="3" indent="-302383" eaLnBrk="1" fontAlgn="auto" hangingPunct="1">
              <a:spcBef>
                <a:spcPts val="606"/>
              </a:spcBef>
              <a:spcAft>
                <a:spcPts val="0"/>
              </a:spcAft>
              <a:buFont typeface="Wingdings 2"/>
              <a:buChar char=""/>
              <a:defRPr/>
            </a:pPr>
            <a:r>
              <a:rPr lang="cs-CZ" dirty="0"/>
              <a:t>V USA, GB aj. jsou žáci děleni do výuky podle výsledků (kurzy pro začátečníky a pokročilé) a mají větší možnost volby kurzů; kontext školy jako celku je pak mnohem důležitější (i jako label)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b="1"/>
              <a:t>Co tedy je klima školy / třídy?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705560" lvl="1" indent="-302383" eaLnBrk="1" fontAlgn="auto" hangingPunct="1">
              <a:spcBef>
                <a:spcPts val="606"/>
              </a:spcBef>
              <a:spcAft>
                <a:spcPts val="0"/>
              </a:spcAft>
              <a:buFont typeface="Wingdings 2"/>
              <a:buChar char=""/>
              <a:defRPr/>
            </a:pPr>
            <a:r>
              <a:rPr lang="cs-CZ" dirty="0"/>
              <a:t>Názory a hodnocení aktérů edukace na podmínky, průběh i výsledky</a:t>
            </a:r>
          </a:p>
          <a:p>
            <a:pPr marL="1007943" lvl="2" indent="-251986" eaLnBrk="1" fontAlgn="auto" hangingPunct="1">
              <a:spcBef>
                <a:spcPts val="551"/>
              </a:spcBef>
              <a:spcAft>
                <a:spcPts val="0"/>
              </a:spcAft>
              <a:buFont typeface="Wingdings"/>
              <a:buChar char=""/>
              <a:defRPr/>
            </a:pPr>
            <a:r>
              <a:rPr lang="cs-CZ" dirty="0"/>
              <a:t>Tedy česky – </a:t>
            </a:r>
            <a:r>
              <a:rPr lang="cs-CZ" b="1" dirty="0"/>
              <a:t>co si lidé myslí a jak se cítí v naší škole a výuce v ní</a:t>
            </a:r>
          </a:p>
          <a:p>
            <a:pPr marL="1007943" lvl="2" indent="-251986" eaLnBrk="1" fontAlgn="auto" hangingPunct="1">
              <a:spcBef>
                <a:spcPts val="551"/>
              </a:spcBef>
              <a:spcAft>
                <a:spcPts val="0"/>
              </a:spcAft>
              <a:buFont typeface="Wingdings"/>
              <a:buChar char=""/>
              <a:defRPr/>
            </a:pPr>
            <a:r>
              <a:rPr lang="cs-CZ" dirty="0"/>
              <a:t>Charakteristika kvalitní výuky i nutná podmínka pro ni</a:t>
            </a:r>
          </a:p>
          <a:p>
            <a:pPr marL="1007943" lvl="2" indent="-251986" eaLnBrk="1" fontAlgn="auto" hangingPunct="1">
              <a:spcBef>
                <a:spcPts val="551"/>
              </a:spcBef>
              <a:spcAft>
                <a:spcPts val="0"/>
              </a:spcAft>
              <a:buFont typeface="Wingdings"/>
              <a:buChar char=""/>
              <a:defRPr/>
            </a:pPr>
            <a:r>
              <a:rPr lang="cs-CZ" dirty="0"/>
              <a:t>Něco, co si obvykle (tj. do výskytu obtíží) neuvědomujeme</a:t>
            </a:r>
          </a:p>
          <a:p>
            <a:pPr marL="1007943" lvl="2" indent="-251986" eaLnBrk="1" fontAlgn="auto" hangingPunct="1">
              <a:spcBef>
                <a:spcPts val="551"/>
              </a:spcBef>
              <a:spcAft>
                <a:spcPts val="0"/>
              </a:spcAft>
              <a:buFont typeface="Wingdings"/>
              <a:buChar char=""/>
              <a:defRPr/>
            </a:pPr>
            <a:r>
              <a:rPr lang="cs-CZ" dirty="0"/>
              <a:t>Obvykle ani není explicitním tématem hovoru </a:t>
            </a:r>
          </a:p>
          <a:p>
            <a:pPr marL="1512768" lvl="3" indent="-251986" eaLnBrk="1" fontAlgn="auto" hangingPunct="1">
              <a:spcBef>
                <a:spcPts val="551"/>
              </a:spcBef>
              <a:spcAft>
                <a:spcPts val="0"/>
              </a:spcAft>
              <a:buFont typeface="Wingdings"/>
              <a:buChar char=""/>
              <a:defRPr/>
            </a:pPr>
            <a:r>
              <a:rPr lang="cs-CZ" dirty="0"/>
              <a:t>„A co škola, dobrý?“</a:t>
            </a:r>
          </a:p>
          <a:p>
            <a:pPr marL="1007943" lvl="2" indent="-251986" eaLnBrk="1" fontAlgn="auto" hangingPunct="1">
              <a:spcBef>
                <a:spcPts val="551"/>
              </a:spcBef>
              <a:spcAft>
                <a:spcPts val="0"/>
              </a:spcAft>
              <a:buFont typeface="Wingdings"/>
              <a:buChar char=""/>
              <a:defRPr/>
            </a:pPr>
            <a:r>
              <a:rPr lang="cs-CZ" dirty="0"/>
              <a:t>Dobrým krokem pro začátek i pro pokračování je – začít se o škole bavit – a pak v tom i pokračovat</a:t>
            </a:r>
          </a:p>
          <a:p>
            <a:pPr marL="1511915" lvl="3" indent="-251986" eaLnBrk="1" fontAlgn="auto" hangingPunct="1">
              <a:spcBef>
                <a:spcPts val="441"/>
              </a:spcBef>
              <a:spcAft>
                <a:spcPts val="0"/>
              </a:spcAft>
              <a:buClr>
                <a:schemeClr val="accent3"/>
              </a:buClr>
              <a:buFont typeface="Wingdings"/>
              <a:buChar char=""/>
              <a:defRPr/>
            </a:pPr>
            <a:r>
              <a:rPr lang="cs-CZ" dirty="0"/>
              <a:t>(Auto)evaluační nástroje pak mohou </a:t>
            </a:r>
            <a:r>
              <a:rPr lang="cs-CZ" b="1" dirty="0"/>
              <a:t>a) napomoci se začátkem diskusí na téma naše škola </a:t>
            </a:r>
            <a:r>
              <a:rPr lang="cs-CZ" dirty="0"/>
              <a:t>(tj. související s klimatem)</a:t>
            </a:r>
          </a:p>
          <a:p>
            <a:pPr marL="1511915" lvl="3" indent="-251986" eaLnBrk="1" fontAlgn="auto" hangingPunct="1">
              <a:spcBef>
                <a:spcPts val="441"/>
              </a:spcBef>
              <a:spcAft>
                <a:spcPts val="0"/>
              </a:spcAft>
              <a:buClr>
                <a:schemeClr val="accent3"/>
              </a:buClr>
              <a:buFont typeface="Wingdings"/>
              <a:buChar char=""/>
              <a:defRPr/>
            </a:pPr>
            <a:r>
              <a:rPr lang="cs-CZ" dirty="0"/>
              <a:t>Následně </a:t>
            </a:r>
            <a:r>
              <a:rPr lang="cs-CZ" b="1" dirty="0"/>
              <a:t>b) pomoci ověřit, zda pocity, názory a domněnky</a:t>
            </a:r>
            <a:r>
              <a:rPr lang="cs-CZ" dirty="0"/>
              <a:t>, které se v debatě vyskytly </a:t>
            </a:r>
            <a:r>
              <a:rPr lang="cs-CZ" b="1" dirty="0"/>
              <a:t>jsou většinově vnímány jako problém </a:t>
            </a:r>
            <a:r>
              <a:rPr lang="cs-CZ" dirty="0"/>
              <a:t>(ev. jako přednost)</a:t>
            </a:r>
          </a:p>
          <a:p>
            <a:pPr marL="1511915" lvl="3" indent="-251986" eaLnBrk="1" fontAlgn="auto" hangingPunct="1">
              <a:spcBef>
                <a:spcPts val="441"/>
              </a:spcBef>
              <a:spcAft>
                <a:spcPts val="0"/>
              </a:spcAft>
              <a:buClr>
                <a:schemeClr val="accent3"/>
              </a:buClr>
              <a:buFont typeface="Wingdings"/>
              <a:buChar char=""/>
              <a:defRPr/>
            </a:pPr>
            <a:r>
              <a:rPr lang="cs-CZ" dirty="0"/>
              <a:t>Např. modelový dotaz pro absolventy / rodiče „Doporučil bys naší školu kamarádovi? A proč?“</a:t>
            </a:r>
          </a:p>
          <a:p>
            <a:pPr marL="1007943" lvl="2" indent="-251986" eaLnBrk="1" fontAlgn="auto" hangingPunct="1">
              <a:spcBef>
                <a:spcPts val="551"/>
              </a:spcBef>
              <a:spcAft>
                <a:spcPts val="0"/>
              </a:spcAft>
              <a:buFont typeface="Wingdings"/>
              <a:buChar char=""/>
              <a:defRPr/>
            </a:pPr>
            <a:endParaRPr lang="cs-CZ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"/>
          <p:cNvSpPr>
            <a:spLocks noGrp="1" noChangeArrowheads="1"/>
          </p:cNvSpPr>
          <p:nvPr>
            <p:ph type="title"/>
          </p:nvPr>
        </p:nvSpPr>
        <p:spPr/>
        <p:txBody>
          <a:bodyPr lIns="0" tIns="0" rIns="0" bIns="0">
            <a:spAutoFit/>
          </a:bodyPr>
          <a:lstStyle/>
          <a:p>
            <a:pPr marL="357188" indent="-357188" eaLnBrk="1" hangingPunct="1">
              <a:lnSpc>
                <a:spcPct val="102000"/>
              </a:lnSpc>
              <a:tabLst>
                <a:tab pos="357188" algn="l"/>
                <a:tab pos="1074738" algn="l"/>
                <a:tab pos="1793875" algn="l"/>
                <a:tab pos="2513013" algn="l"/>
                <a:tab pos="3232150" algn="l"/>
                <a:tab pos="3951288" algn="l"/>
                <a:tab pos="4670425" algn="l"/>
                <a:tab pos="5389563" algn="l"/>
                <a:tab pos="6108700" algn="l"/>
                <a:tab pos="6827838" algn="l"/>
                <a:tab pos="7546975" algn="l"/>
                <a:tab pos="8266113" algn="l"/>
                <a:tab pos="8985250" algn="l"/>
                <a:tab pos="9704388" algn="l"/>
                <a:tab pos="10423525" algn="l"/>
                <a:tab pos="11142663" algn="l"/>
              </a:tabLst>
            </a:pPr>
            <a:r>
              <a:rPr lang="cs-CZ" dirty="0"/>
              <a:t>Prostředí, klima, atmosféra</a:t>
            </a:r>
            <a:endParaRPr lang="en-GB" dirty="0"/>
          </a:p>
        </p:txBody>
      </p:sp>
      <p:sp>
        <p:nvSpPr>
          <p:cNvPr id="23555" name="Rectangle 2"/>
          <p:cNvSpPr>
            <a:spLocks noGrp="1" noChangeArrowheads="1"/>
          </p:cNvSpPr>
          <p:nvPr>
            <p:ph idx="1"/>
          </p:nvPr>
        </p:nvSpPr>
        <p:spPr>
          <a:xfrm>
            <a:off x="1134070" y="2519892"/>
            <a:ext cx="3402186" cy="3947830"/>
          </a:xfrm>
        </p:spPr>
        <p:txBody>
          <a:bodyPr lIns="0" tIns="0" rIns="0" bIns="0">
            <a:normAutofit fontScale="70000" lnSpcReduction="20000"/>
          </a:bodyPr>
          <a:lstStyle/>
          <a:p>
            <a:pPr eaLnBrk="1" hangingPunct="1">
              <a:lnSpc>
                <a:spcPct val="116000"/>
              </a:lnSpc>
              <a:tabLst>
                <a:tab pos="715963" algn="l"/>
                <a:tab pos="1435100" algn="l"/>
                <a:tab pos="2154238" algn="l"/>
                <a:tab pos="2873375" algn="l"/>
                <a:tab pos="3592513" algn="l"/>
                <a:tab pos="4311650" algn="l"/>
                <a:tab pos="5030788" algn="l"/>
                <a:tab pos="5749925" algn="l"/>
                <a:tab pos="6469063" algn="l"/>
                <a:tab pos="7188200" algn="l"/>
                <a:tab pos="7907338" algn="l"/>
                <a:tab pos="8626475" algn="l"/>
                <a:tab pos="9345613" algn="l"/>
                <a:tab pos="10064750" algn="l"/>
                <a:tab pos="10783888" algn="l"/>
              </a:tabLst>
            </a:pPr>
            <a:r>
              <a:rPr lang="en-GB" sz="1700" i="1" dirty="0" err="1"/>
              <a:t>rozlišuje</a:t>
            </a:r>
            <a:r>
              <a:rPr lang="en-GB" sz="1700" i="1" dirty="0"/>
              <a:t> </a:t>
            </a:r>
            <a:r>
              <a:rPr lang="en-GB" sz="1700" i="1" dirty="0" err="1"/>
              <a:t>sociálně-psychologické</a:t>
            </a:r>
            <a:r>
              <a:rPr lang="en-GB" sz="1700" i="1" dirty="0"/>
              <a:t> </a:t>
            </a:r>
            <a:r>
              <a:rPr lang="en-GB" sz="1700" i="1" dirty="0" err="1"/>
              <a:t>jevy</a:t>
            </a:r>
            <a:r>
              <a:rPr lang="en-GB" sz="1700" i="1" dirty="0"/>
              <a:t> </a:t>
            </a:r>
            <a:r>
              <a:rPr lang="en-GB" sz="1700" i="1" dirty="0" err="1"/>
              <a:t>ve</a:t>
            </a:r>
            <a:r>
              <a:rPr lang="en-GB" sz="1700" i="1" dirty="0"/>
              <a:t> </a:t>
            </a:r>
            <a:r>
              <a:rPr lang="en-GB" sz="1700" i="1" dirty="0" err="1"/>
              <a:t>škole</a:t>
            </a:r>
            <a:r>
              <a:rPr lang="en-GB" sz="1700" i="1" dirty="0"/>
              <a:t> </a:t>
            </a:r>
            <a:r>
              <a:rPr lang="en-GB" sz="1700" i="1" dirty="0" err="1"/>
              <a:t>podle</a:t>
            </a:r>
            <a:r>
              <a:rPr lang="en-GB" sz="1700" i="1" dirty="0"/>
              <a:t> </a:t>
            </a:r>
            <a:r>
              <a:rPr lang="en-GB" sz="1700" i="1" dirty="0" err="1"/>
              <a:t>rozsahu</a:t>
            </a:r>
            <a:r>
              <a:rPr lang="en-GB" sz="1700" i="1" dirty="0"/>
              <a:t>, </a:t>
            </a:r>
            <a:r>
              <a:rPr lang="en-GB" sz="1700" b="1" i="1" dirty="0" err="1"/>
              <a:t>měnlivosti</a:t>
            </a:r>
            <a:r>
              <a:rPr lang="en-GB" sz="1700" b="1" i="1" dirty="0"/>
              <a:t>, </a:t>
            </a:r>
            <a:r>
              <a:rPr lang="en-GB" sz="1700" b="1" i="1" dirty="0" err="1"/>
              <a:t>délky</a:t>
            </a:r>
            <a:r>
              <a:rPr lang="en-GB" sz="1700" b="1" i="1" dirty="0"/>
              <a:t> </a:t>
            </a:r>
            <a:r>
              <a:rPr lang="en-GB" sz="1700" b="1" i="1" dirty="0" err="1"/>
              <a:t>trvání</a:t>
            </a:r>
            <a:r>
              <a:rPr lang="en-GB" sz="1700" b="1" i="1" dirty="0"/>
              <a:t>, </a:t>
            </a:r>
            <a:r>
              <a:rPr lang="en-GB" sz="1700" b="1" i="1" dirty="0" err="1"/>
              <a:t>obecnosti</a:t>
            </a:r>
            <a:r>
              <a:rPr lang="en-GB" sz="1700" b="1" i="1" dirty="0"/>
              <a:t>.</a:t>
            </a:r>
            <a:r>
              <a:rPr lang="en-GB" sz="1700" i="1" dirty="0"/>
              <a:t>  (</a:t>
            </a:r>
            <a:r>
              <a:rPr lang="en-GB" sz="1700" i="1" dirty="0" err="1"/>
              <a:t>Mareš</a:t>
            </a:r>
            <a:r>
              <a:rPr lang="en-GB" sz="1700" i="1" dirty="0"/>
              <a:t>, </a:t>
            </a:r>
            <a:r>
              <a:rPr lang="en-GB" sz="1700" i="1" dirty="0" err="1"/>
              <a:t>Lašek</a:t>
            </a:r>
            <a:r>
              <a:rPr lang="en-GB" sz="1700" i="1" dirty="0"/>
              <a:t>, 1990/91, </a:t>
            </a:r>
            <a:r>
              <a:rPr lang="en-GB" sz="1700" i="1" dirty="0" err="1"/>
              <a:t>Mareš</a:t>
            </a:r>
            <a:r>
              <a:rPr lang="en-GB" sz="1700" i="1" dirty="0"/>
              <a:t>, </a:t>
            </a:r>
            <a:r>
              <a:rPr lang="en-GB" sz="1700" i="1" dirty="0" err="1"/>
              <a:t>Křivohlavý</a:t>
            </a:r>
            <a:r>
              <a:rPr lang="en-GB" sz="1700" i="1" dirty="0"/>
              <a:t>, 1995):</a:t>
            </a:r>
          </a:p>
          <a:p>
            <a:pPr eaLnBrk="1" hangingPunct="1">
              <a:lnSpc>
                <a:spcPct val="116000"/>
              </a:lnSpc>
              <a:tabLst>
                <a:tab pos="715963" algn="l"/>
                <a:tab pos="1435100" algn="l"/>
                <a:tab pos="2154238" algn="l"/>
                <a:tab pos="2873375" algn="l"/>
                <a:tab pos="3592513" algn="l"/>
                <a:tab pos="4311650" algn="l"/>
                <a:tab pos="5030788" algn="l"/>
                <a:tab pos="5749925" algn="l"/>
                <a:tab pos="6469063" algn="l"/>
                <a:tab pos="7188200" algn="l"/>
                <a:tab pos="7907338" algn="l"/>
                <a:tab pos="8626475" algn="l"/>
                <a:tab pos="9345613" algn="l"/>
                <a:tab pos="10064750" algn="l"/>
                <a:tab pos="10783888" algn="l"/>
              </a:tabLst>
            </a:pPr>
            <a:r>
              <a:rPr lang="en-GB" sz="2600" b="1" dirty="0" err="1"/>
              <a:t>prostředí</a:t>
            </a:r>
            <a:r>
              <a:rPr lang="en-GB" sz="2600" dirty="0"/>
              <a:t> je </a:t>
            </a:r>
            <a:r>
              <a:rPr lang="en-GB" sz="2600" dirty="0" err="1"/>
              <a:t>nejobecnější</a:t>
            </a:r>
            <a:r>
              <a:rPr lang="en-GB" sz="2600" dirty="0"/>
              <a:t> </a:t>
            </a:r>
            <a:r>
              <a:rPr lang="en-GB" sz="2600" dirty="0" err="1"/>
              <a:t>termín</a:t>
            </a:r>
            <a:r>
              <a:rPr lang="en-GB" sz="2600" dirty="0"/>
              <a:t>, </a:t>
            </a:r>
            <a:r>
              <a:rPr lang="en-GB" sz="2000" i="1" dirty="0" err="1"/>
              <a:t>netýká</a:t>
            </a:r>
            <a:r>
              <a:rPr lang="en-GB" sz="2000" i="1" dirty="0"/>
              <a:t> se </a:t>
            </a:r>
            <a:r>
              <a:rPr lang="en-GB" sz="2000" i="1" dirty="0" err="1"/>
              <a:t>jenom</a:t>
            </a:r>
            <a:r>
              <a:rPr lang="en-GB" sz="2000" i="1" dirty="0"/>
              <a:t> </a:t>
            </a:r>
            <a:r>
              <a:rPr lang="en-GB" sz="2000" i="1" dirty="0" err="1"/>
              <a:t>aspektů</a:t>
            </a:r>
            <a:r>
              <a:rPr lang="en-GB" sz="2000" i="1" dirty="0"/>
              <a:t> </a:t>
            </a:r>
            <a:r>
              <a:rPr lang="en-GB" sz="2000" i="1" dirty="0" err="1"/>
              <a:t>sociálně-psychologických</a:t>
            </a:r>
            <a:r>
              <a:rPr lang="en-GB" sz="2000" i="1" dirty="0"/>
              <a:t>.</a:t>
            </a:r>
            <a:r>
              <a:rPr lang="en-GB" sz="2600" dirty="0"/>
              <a:t> </a:t>
            </a:r>
          </a:p>
          <a:p>
            <a:pPr eaLnBrk="1" hangingPunct="1">
              <a:lnSpc>
                <a:spcPct val="116000"/>
              </a:lnSpc>
              <a:tabLst>
                <a:tab pos="715963" algn="l"/>
                <a:tab pos="1435100" algn="l"/>
                <a:tab pos="2154238" algn="l"/>
                <a:tab pos="2873375" algn="l"/>
                <a:tab pos="3592513" algn="l"/>
                <a:tab pos="4311650" algn="l"/>
                <a:tab pos="5030788" algn="l"/>
                <a:tab pos="5749925" algn="l"/>
                <a:tab pos="6469063" algn="l"/>
                <a:tab pos="7188200" algn="l"/>
                <a:tab pos="7907338" algn="l"/>
                <a:tab pos="8626475" algn="l"/>
                <a:tab pos="9345613" algn="l"/>
                <a:tab pos="10064750" algn="l"/>
                <a:tab pos="10783888" algn="l"/>
              </a:tabLst>
            </a:pPr>
            <a:r>
              <a:rPr lang="en-GB" sz="2600" dirty="0" err="1"/>
              <a:t>termín</a:t>
            </a:r>
            <a:r>
              <a:rPr lang="en-GB" sz="2600" dirty="0"/>
              <a:t> </a:t>
            </a:r>
            <a:r>
              <a:rPr lang="en-GB" sz="2600" b="1" dirty="0" err="1"/>
              <a:t>atmosféra</a:t>
            </a:r>
            <a:r>
              <a:rPr lang="en-GB" sz="2600" dirty="0"/>
              <a:t> </a:t>
            </a:r>
            <a:r>
              <a:rPr lang="en-GB" sz="2600" dirty="0" err="1"/>
              <a:t>má</a:t>
            </a:r>
            <a:r>
              <a:rPr lang="en-GB" sz="2600" dirty="0"/>
              <a:t> </a:t>
            </a:r>
            <a:r>
              <a:rPr lang="en-GB" sz="2600" dirty="0" err="1"/>
              <a:t>poměrně</a:t>
            </a:r>
            <a:r>
              <a:rPr lang="en-GB" sz="2600" dirty="0"/>
              <a:t> </a:t>
            </a:r>
            <a:r>
              <a:rPr lang="en-GB" sz="2600" dirty="0" err="1"/>
              <a:t>úzký</a:t>
            </a:r>
            <a:r>
              <a:rPr lang="en-GB" sz="2600" dirty="0"/>
              <a:t> </a:t>
            </a:r>
            <a:r>
              <a:rPr lang="en-GB" sz="2600" dirty="0" err="1"/>
              <a:t>rozsah</a:t>
            </a:r>
            <a:r>
              <a:rPr lang="en-GB" sz="2600" dirty="0"/>
              <a:t>. </a:t>
            </a:r>
            <a:r>
              <a:rPr lang="en-GB" sz="2000" i="1" dirty="0" err="1"/>
              <a:t>Vyjadřuje</a:t>
            </a:r>
            <a:r>
              <a:rPr lang="en-GB" sz="2000" i="1" dirty="0"/>
              <a:t> </a:t>
            </a:r>
            <a:r>
              <a:rPr lang="en-GB" sz="2000" i="1" dirty="0" err="1"/>
              <a:t>proměnlivost</a:t>
            </a:r>
            <a:r>
              <a:rPr lang="en-GB" sz="2000" i="1" dirty="0"/>
              <a:t> a </a:t>
            </a:r>
            <a:r>
              <a:rPr lang="en-GB" sz="2000" i="1" dirty="0" err="1"/>
              <a:t>krátké</a:t>
            </a:r>
            <a:r>
              <a:rPr lang="en-GB" sz="2000" i="1" dirty="0"/>
              <a:t> </a:t>
            </a:r>
            <a:r>
              <a:rPr lang="en-GB" sz="2000" i="1" dirty="0" err="1"/>
              <a:t>trvání</a:t>
            </a:r>
            <a:r>
              <a:rPr lang="en-GB" sz="2000" i="1" dirty="0"/>
              <a:t>.</a:t>
            </a:r>
          </a:p>
          <a:p>
            <a:pPr eaLnBrk="1" hangingPunct="1">
              <a:lnSpc>
                <a:spcPct val="116000"/>
              </a:lnSpc>
              <a:tabLst>
                <a:tab pos="715963" algn="l"/>
                <a:tab pos="1435100" algn="l"/>
                <a:tab pos="2154238" algn="l"/>
                <a:tab pos="2873375" algn="l"/>
                <a:tab pos="3592513" algn="l"/>
                <a:tab pos="4311650" algn="l"/>
                <a:tab pos="5030788" algn="l"/>
                <a:tab pos="5749925" algn="l"/>
                <a:tab pos="6469063" algn="l"/>
                <a:tab pos="7188200" algn="l"/>
                <a:tab pos="7907338" algn="l"/>
                <a:tab pos="8626475" algn="l"/>
                <a:tab pos="9345613" algn="l"/>
                <a:tab pos="10064750" algn="l"/>
                <a:tab pos="10783888" algn="l"/>
              </a:tabLst>
            </a:pPr>
            <a:r>
              <a:rPr lang="en-GB" sz="2600" dirty="0" err="1"/>
              <a:t>Termín</a:t>
            </a:r>
            <a:r>
              <a:rPr lang="en-GB" sz="2600" dirty="0"/>
              <a:t> </a:t>
            </a:r>
            <a:r>
              <a:rPr lang="en-GB" sz="2600" b="1" dirty="0" err="1"/>
              <a:t>sociální</a:t>
            </a:r>
            <a:r>
              <a:rPr lang="en-GB" sz="2600" b="1" dirty="0"/>
              <a:t> </a:t>
            </a:r>
            <a:r>
              <a:rPr lang="en-GB" sz="2600" b="1" dirty="0" err="1"/>
              <a:t>klima</a:t>
            </a:r>
            <a:r>
              <a:rPr lang="en-GB" sz="2600" dirty="0"/>
              <a:t> </a:t>
            </a:r>
            <a:r>
              <a:rPr lang="en-GB" sz="2600" dirty="0" err="1"/>
              <a:t>označuje</a:t>
            </a:r>
            <a:r>
              <a:rPr lang="en-GB" sz="2600" dirty="0"/>
              <a:t> </a:t>
            </a:r>
            <a:r>
              <a:rPr lang="en-GB" sz="2600" dirty="0" err="1"/>
              <a:t>jevy</a:t>
            </a:r>
            <a:r>
              <a:rPr lang="en-GB" sz="2600" dirty="0"/>
              <a:t> </a:t>
            </a:r>
            <a:r>
              <a:rPr lang="en-GB" sz="2600" dirty="0" err="1"/>
              <a:t>dlouhodobé</a:t>
            </a:r>
            <a:r>
              <a:rPr lang="en-GB" sz="2600" dirty="0"/>
              <a:t>. </a:t>
            </a:r>
            <a:r>
              <a:rPr lang="en-GB" sz="2000" i="1" dirty="0" err="1"/>
              <a:t>Jsou</a:t>
            </a:r>
            <a:r>
              <a:rPr lang="en-GB" sz="2000" i="1" dirty="0"/>
              <a:t> </a:t>
            </a:r>
            <a:r>
              <a:rPr lang="en-GB" sz="2000" i="1" dirty="0" err="1"/>
              <a:t>typické</a:t>
            </a:r>
            <a:r>
              <a:rPr lang="en-GB" sz="2000" i="1" dirty="0"/>
              <a:t> pro </a:t>
            </a:r>
            <a:r>
              <a:rPr lang="en-GB" sz="2000" i="1" dirty="0" err="1"/>
              <a:t>danou</a:t>
            </a:r>
            <a:r>
              <a:rPr lang="en-GB" sz="2000" i="1" dirty="0"/>
              <a:t> </a:t>
            </a:r>
            <a:r>
              <a:rPr lang="en-GB" sz="2000" i="1" dirty="0" err="1"/>
              <a:t>třídu</a:t>
            </a:r>
            <a:r>
              <a:rPr lang="en-GB" sz="2000" i="1" dirty="0"/>
              <a:t> a </a:t>
            </a:r>
            <a:r>
              <a:rPr lang="en-GB" sz="2000" i="1" dirty="0" err="1"/>
              <a:t>daného</a:t>
            </a:r>
            <a:r>
              <a:rPr lang="en-GB" sz="2000" i="1" dirty="0"/>
              <a:t> </a:t>
            </a:r>
            <a:r>
              <a:rPr lang="en-GB" sz="2000" i="1" dirty="0" err="1"/>
              <a:t>učitele</a:t>
            </a:r>
            <a:r>
              <a:rPr lang="en-GB" sz="2000" i="1" dirty="0"/>
              <a:t> (</a:t>
            </a:r>
            <a:r>
              <a:rPr lang="en-GB" sz="2000" i="1" dirty="0" err="1"/>
              <a:t>školu</a:t>
            </a:r>
            <a:r>
              <a:rPr lang="en-GB" sz="2000" i="1" dirty="0"/>
              <a:t>, </a:t>
            </a:r>
            <a:r>
              <a:rPr lang="en-GB" sz="2000" i="1" dirty="0" err="1"/>
              <a:t>zaměstnance</a:t>
            </a:r>
            <a:r>
              <a:rPr lang="en-GB" sz="2000" i="1" dirty="0"/>
              <a:t>, </a:t>
            </a:r>
            <a:r>
              <a:rPr lang="en-GB" sz="2000" i="1" dirty="0" err="1"/>
              <a:t>žáky</a:t>
            </a:r>
            <a:r>
              <a:rPr lang="en-GB" sz="2000" i="1" dirty="0"/>
              <a:t>) </a:t>
            </a:r>
            <a:r>
              <a:rPr lang="en-GB" sz="2000" i="1" dirty="0" err="1"/>
              <a:t>po</a:t>
            </a:r>
            <a:r>
              <a:rPr lang="en-GB" sz="2000" i="1" dirty="0"/>
              <a:t> </a:t>
            </a:r>
            <a:r>
              <a:rPr lang="en-GB" sz="2000" i="1" dirty="0" err="1"/>
              <a:t>několik</a:t>
            </a:r>
            <a:r>
              <a:rPr lang="en-GB" sz="2000" i="1" dirty="0"/>
              <a:t> </a:t>
            </a:r>
            <a:r>
              <a:rPr lang="en-GB" sz="2000" i="1" dirty="0" err="1"/>
              <a:t>měsíců</a:t>
            </a:r>
            <a:r>
              <a:rPr lang="en-GB" sz="2000" i="1" dirty="0"/>
              <a:t> </a:t>
            </a:r>
            <a:r>
              <a:rPr lang="en-GB" sz="2000" i="1" dirty="0" err="1"/>
              <a:t>či</a:t>
            </a:r>
            <a:r>
              <a:rPr lang="en-GB" sz="2000" i="1" dirty="0"/>
              <a:t> let.</a:t>
            </a:r>
            <a:r>
              <a:rPr lang="en-GB" sz="2600" dirty="0"/>
              <a:t> </a:t>
            </a: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48150" y="2484438"/>
            <a:ext cx="5832475" cy="4344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56485031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"/>
          <p:cNvSpPr>
            <a:spLocks noGrp="1" noChangeArrowheads="1"/>
          </p:cNvSpPr>
          <p:nvPr>
            <p:ph type="title"/>
          </p:nvPr>
        </p:nvSpPr>
        <p:spPr>
          <a:xfrm>
            <a:off x="741363" y="44450"/>
            <a:ext cx="8609012" cy="1398588"/>
          </a:xfrm>
        </p:spPr>
        <p:txBody>
          <a:bodyPr lIns="0" tIns="0" rIns="0" bIns="0">
            <a:spAutoFit/>
          </a:bodyPr>
          <a:lstStyle/>
          <a:p>
            <a:pPr eaLnBrk="1" hangingPunct="1">
              <a:lnSpc>
                <a:spcPct val="102000"/>
              </a:lnSpc>
              <a:tabLst>
                <a:tab pos="0" algn="l"/>
                <a:tab pos="717550" algn="l"/>
                <a:tab pos="1436688" algn="l"/>
                <a:tab pos="2155825" algn="l"/>
                <a:tab pos="2874963" algn="l"/>
                <a:tab pos="3594100" algn="l"/>
                <a:tab pos="4313238" algn="l"/>
                <a:tab pos="5032375" algn="l"/>
                <a:tab pos="5751513" algn="l"/>
                <a:tab pos="6470650" algn="l"/>
                <a:tab pos="7189788" algn="l"/>
                <a:tab pos="7908925" algn="l"/>
                <a:tab pos="8628063" algn="l"/>
                <a:tab pos="9347200" algn="l"/>
                <a:tab pos="10066338" algn="l"/>
                <a:tab pos="10785475" algn="l"/>
              </a:tabLst>
            </a:pPr>
            <a:r>
              <a:rPr lang="en-GB" altLang="en-US" sz="3900" dirty="0" err="1"/>
              <a:t>Př</a:t>
            </a:r>
            <a:r>
              <a:rPr lang="cs-CZ" altLang="en-US" sz="3900" dirty="0"/>
              <a:t>.</a:t>
            </a:r>
            <a:r>
              <a:rPr lang="en-GB" altLang="en-US" sz="3900" dirty="0"/>
              <a:t> 1 - </a:t>
            </a:r>
            <a:r>
              <a:rPr lang="en-GB" altLang="en-US" sz="3900" dirty="0" err="1"/>
              <a:t>Rozlišuje</a:t>
            </a:r>
            <a:r>
              <a:rPr lang="en-GB" altLang="en-US" sz="3900" dirty="0"/>
              <a:t> </a:t>
            </a:r>
            <a:r>
              <a:rPr lang="en-GB" altLang="en-US" sz="3900" dirty="0" err="1"/>
              <a:t>čtyři</a:t>
            </a:r>
            <a:r>
              <a:rPr lang="en-GB" altLang="en-US" sz="3900" dirty="0"/>
              <a:t> </a:t>
            </a:r>
            <a:r>
              <a:rPr lang="en-GB" altLang="en-US" sz="3900" dirty="0" err="1"/>
              <a:t>hierarchické</a:t>
            </a:r>
            <a:r>
              <a:rPr lang="en-GB" altLang="en-US" sz="3900" dirty="0"/>
              <a:t> </a:t>
            </a:r>
            <a:r>
              <a:rPr lang="en-GB" altLang="en-US" sz="3900" dirty="0" err="1"/>
              <a:t>úrovně</a:t>
            </a:r>
            <a:r>
              <a:rPr lang="en-GB" altLang="en-US" dirty="0"/>
              <a:t> </a:t>
            </a:r>
            <a:br>
              <a:rPr lang="en-GB" altLang="en-US" dirty="0"/>
            </a:br>
            <a:r>
              <a:rPr lang="en-GB" altLang="en-US" sz="2700" dirty="0" err="1"/>
              <a:t>dle</a:t>
            </a:r>
            <a:r>
              <a:rPr lang="en-GB" altLang="en-US" sz="2700" dirty="0"/>
              <a:t> </a:t>
            </a:r>
            <a:r>
              <a:rPr lang="en-GB" altLang="en-US" sz="2700" dirty="0" err="1"/>
              <a:t>Tagiuri</a:t>
            </a:r>
            <a:r>
              <a:rPr lang="en-GB" altLang="en-US" sz="2700" dirty="0"/>
              <a:t> (1968) a Anderson (1982)</a:t>
            </a:r>
            <a:r>
              <a:rPr lang="en-GB" altLang="en-US" sz="4100" dirty="0"/>
              <a:t> </a:t>
            </a:r>
          </a:p>
        </p:txBody>
      </p:sp>
      <p:sp>
        <p:nvSpPr>
          <p:cNvPr id="26627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647824" y="1963738"/>
            <a:ext cx="4895345" cy="4803944"/>
          </a:xfrm>
        </p:spPr>
        <p:txBody>
          <a:bodyPr wrap="square" lIns="0" tIns="0" rIns="0" bIns="0">
            <a:spAutoFit/>
          </a:bodyPr>
          <a:lstStyle/>
          <a:p>
            <a:pPr eaLnBrk="1" hangingPunct="1">
              <a:lnSpc>
                <a:spcPct val="116000"/>
              </a:lnSpc>
              <a:buFont typeface="Wingdings" charset="2"/>
              <a:buNone/>
              <a:tabLst>
                <a:tab pos="715963" algn="l"/>
                <a:tab pos="1435100" algn="l"/>
                <a:tab pos="2154238" algn="l"/>
                <a:tab pos="2873375" algn="l"/>
                <a:tab pos="3592513" algn="l"/>
                <a:tab pos="4311650" algn="l"/>
                <a:tab pos="5030788" algn="l"/>
                <a:tab pos="5749925" algn="l"/>
                <a:tab pos="6469063" algn="l"/>
                <a:tab pos="7188200" algn="l"/>
                <a:tab pos="7907338" algn="l"/>
                <a:tab pos="8626475" algn="l"/>
                <a:tab pos="9345613" algn="l"/>
                <a:tab pos="10064750" algn="l"/>
                <a:tab pos="10783888" algn="l"/>
              </a:tabLst>
            </a:pPr>
            <a:r>
              <a:rPr lang="en-GB" altLang="en-US" sz="1800" b="1" u="sng" dirty="0"/>
              <a:t>1. </a:t>
            </a:r>
            <a:r>
              <a:rPr lang="en-GB" altLang="en-US" sz="1800" b="1" u="sng" dirty="0" err="1"/>
              <a:t>ekologie</a:t>
            </a:r>
            <a:endParaRPr lang="en-GB" altLang="en-US" sz="1800" b="1" u="sng" dirty="0"/>
          </a:p>
          <a:p>
            <a:pPr eaLnBrk="1" hangingPunct="1">
              <a:lnSpc>
                <a:spcPct val="116000"/>
              </a:lnSpc>
              <a:tabLst>
                <a:tab pos="715963" algn="l"/>
                <a:tab pos="1435100" algn="l"/>
                <a:tab pos="2154238" algn="l"/>
                <a:tab pos="2873375" algn="l"/>
                <a:tab pos="3592513" algn="l"/>
                <a:tab pos="4311650" algn="l"/>
                <a:tab pos="5030788" algn="l"/>
                <a:tab pos="5749925" algn="l"/>
                <a:tab pos="6469063" algn="l"/>
                <a:tab pos="7188200" algn="l"/>
                <a:tab pos="7907338" algn="l"/>
                <a:tab pos="8626475" algn="l"/>
                <a:tab pos="9345613" algn="l"/>
                <a:tab pos="10064750" algn="l"/>
                <a:tab pos="10783888" algn="l"/>
              </a:tabLst>
            </a:pPr>
            <a:r>
              <a:rPr lang="en-GB" altLang="en-US" sz="1800" dirty="0" err="1"/>
              <a:t>charakteristika</a:t>
            </a:r>
            <a:r>
              <a:rPr lang="en-GB" altLang="en-US" sz="1800" dirty="0"/>
              <a:t> </a:t>
            </a:r>
            <a:r>
              <a:rPr lang="en-GB" altLang="en-US" sz="1800" dirty="0" err="1"/>
              <a:t>budovy</a:t>
            </a:r>
            <a:r>
              <a:rPr lang="en-GB" altLang="en-US" sz="1800" dirty="0"/>
              <a:t>, v </a:t>
            </a:r>
            <a:r>
              <a:rPr lang="en-GB" altLang="en-US" sz="1800" dirty="0" err="1"/>
              <a:t>níž</a:t>
            </a:r>
            <a:r>
              <a:rPr lang="en-GB" altLang="en-US" sz="1800" dirty="0"/>
              <a:t> se </a:t>
            </a:r>
            <a:r>
              <a:rPr lang="en-GB" altLang="en-US" sz="1800" dirty="0" err="1"/>
              <a:t>výuka</a:t>
            </a:r>
            <a:r>
              <a:rPr lang="en-GB" altLang="en-US" sz="1800" dirty="0"/>
              <a:t> </a:t>
            </a:r>
            <a:r>
              <a:rPr lang="en-GB" altLang="en-US" sz="1800" dirty="0" err="1"/>
              <a:t>odehrává</a:t>
            </a:r>
            <a:endParaRPr lang="en-GB" altLang="en-US" sz="1800" dirty="0"/>
          </a:p>
          <a:p>
            <a:pPr eaLnBrk="1" hangingPunct="1">
              <a:lnSpc>
                <a:spcPct val="116000"/>
              </a:lnSpc>
              <a:buFont typeface="Wingdings" charset="2"/>
              <a:buNone/>
              <a:tabLst>
                <a:tab pos="715963" algn="l"/>
                <a:tab pos="1435100" algn="l"/>
                <a:tab pos="2154238" algn="l"/>
                <a:tab pos="2873375" algn="l"/>
                <a:tab pos="3592513" algn="l"/>
                <a:tab pos="4311650" algn="l"/>
                <a:tab pos="5030788" algn="l"/>
                <a:tab pos="5749925" algn="l"/>
                <a:tab pos="6469063" algn="l"/>
                <a:tab pos="7188200" algn="l"/>
                <a:tab pos="7907338" algn="l"/>
                <a:tab pos="8626475" algn="l"/>
                <a:tab pos="9345613" algn="l"/>
                <a:tab pos="10064750" algn="l"/>
                <a:tab pos="10783888" algn="l"/>
              </a:tabLst>
            </a:pPr>
            <a:r>
              <a:rPr lang="en-GB" altLang="en-US" sz="1800" b="1" u="sng" dirty="0"/>
              <a:t>2. </a:t>
            </a:r>
            <a:r>
              <a:rPr lang="en-GB" altLang="en-US" sz="1800" b="1" u="sng" dirty="0" err="1"/>
              <a:t>prostředí</a:t>
            </a:r>
            <a:r>
              <a:rPr lang="en-GB" altLang="en-US" sz="1800" b="1" u="sng" dirty="0"/>
              <a:t> (milieu)</a:t>
            </a:r>
          </a:p>
          <a:p>
            <a:pPr eaLnBrk="1" hangingPunct="1">
              <a:lnSpc>
                <a:spcPct val="116000"/>
              </a:lnSpc>
              <a:tabLst>
                <a:tab pos="715963" algn="l"/>
                <a:tab pos="1435100" algn="l"/>
                <a:tab pos="2154238" algn="l"/>
                <a:tab pos="2873375" algn="l"/>
                <a:tab pos="3592513" algn="l"/>
                <a:tab pos="4311650" algn="l"/>
                <a:tab pos="5030788" algn="l"/>
                <a:tab pos="5749925" algn="l"/>
                <a:tab pos="6469063" algn="l"/>
                <a:tab pos="7188200" algn="l"/>
                <a:tab pos="7907338" algn="l"/>
                <a:tab pos="8626475" algn="l"/>
                <a:tab pos="9345613" algn="l"/>
                <a:tab pos="10064750" algn="l"/>
                <a:tab pos="10783888" algn="l"/>
              </a:tabLst>
            </a:pPr>
            <a:r>
              <a:rPr lang="en-GB" altLang="en-US" sz="1800" dirty="0" err="1"/>
              <a:t>charakteristiky</a:t>
            </a:r>
            <a:r>
              <a:rPr lang="en-GB" altLang="en-US" sz="1800" dirty="0"/>
              <a:t> </a:t>
            </a:r>
            <a:r>
              <a:rPr lang="en-GB" altLang="en-US" sz="1800" dirty="0" err="1"/>
              <a:t>učitelů</a:t>
            </a:r>
            <a:r>
              <a:rPr lang="en-GB" altLang="en-US" sz="1800" dirty="0"/>
              <a:t> (</a:t>
            </a:r>
            <a:r>
              <a:rPr lang="en-GB" altLang="en-US" sz="1800" dirty="0" err="1"/>
              <a:t>délka</a:t>
            </a:r>
            <a:r>
              <a:rPr lang="en-GB" altLang="en-US" sz="1800" dirty="0"/>
              <a:t> </a:t>
            </a:r>
            <a:r>
              <a:rPr lang="en-GB" altLang="en-US" sz="1800" dirty="0" err="1"/>
              <a:t>praxe</a:t>
            </a:r>
            <a:r>
              <a:rPr lang="en-GB" altLang="en-US" sz="1800" dirty="0"/>
              <a:t>, </a:t>
            </a:r>
            <a:r>
              <a:rPr lang="en-GB" altLang="en-US" sz="1800" dirty="0" err="1"/>
              <a:t>platové</a:t>
            </a:r>
            <a:r>
              <a:rPr lang="en-GB" altLang="en-US" sz="1800" dirty="0"/>
              <a:t> </a:t>
            </a:r>
            <a:r>
              <a:rPr lang="en-GB" altLang="en-US" sz="1800" dirty="0" err="1"/>
              <a:t>zařazení</a:t>
            </a:r>
            <a:r>
              <a:rPr lang="en-GB" altLang="en-US" sz="1800" dirty="0"/>
              <a:t>, ap.)</a:t>
            </a:r>
          </a:p>
          <a:p>
            <a:pPr eaLnBrk="1" hangingPunct="1">
              <a:lnSpc>
                <a:spcPct val="116000"/>
              </a:lnSpc>
              <a:tabLst>
                <a:tab pos="715963" algn="l"/>
                <a:tab pos="1435100" algn="l"/>
                <a:tab pos="2154238" algn="l"/>
                <a:tab pos="2873375" algn="l"/>
                <a:tab pos="3592513" algn="l"/>
                <a:tab pos="4311650" algn="l"/>
                <a:tab pos="5030788" algn="l"/>
                <a:tab pos="5749925" algn="l"/>
                <a:tab pos="6469063" algn="l"/>
                <a:tab pos="7188200" algn="l"/>
                <a:tab pos="7907338" algn="l"/>
                <a:tab pos="8626475" algn="l"/>
                <a:tab pos="9345613" algn="l"/>
                <a:tab pos="10064750" algn="l"/>
                <a:tab pos="10783888" algn="l"/>
              </a:tabLst>
            </a:pPr>
            <a:r>
              <a:rPr lang="en-GB" altLang="en-US" sz="1800" dirty="0" err="1"/>
              <a:t>žáků</a:t>
            </a:r>
            <a:r>
              <a:rPr lang="en-GB" altLang="en-US" sz="1800" dirty="0"/>
              <a:t> (</a:t>
            </a:r>
            <a:r>
              <a:rPr lang="en-GB" altLang="en-US" sz="1800" dirty="0" err="1"/>
              <a:t>věk</a:t>
            </a:r>
            <a:r>
              <a:rPr lang="en-GB" altLang="en-US" sz="1800" dirty="0"/>
              <a:t>, </a:t>
            </a:r>
            <a:r>
              <a:rPr lang="en-GB" altLang="en-US" sz="1800" dirty="0" err="1"/>
              <a:t>pohlaví</a:t>
            </a:r>
            <a:r>
              <a:rPr lang="en-GB" altLang="en-US" sz="1800" dirty="0"/>
              <a:t>, </a:t>
            </a:r>
            <a:r>
              <a:rPr lang="en-GB" altLang="en-US" sz="1800" dirty="0" err="1"/>
              <a:t>sociální</a:t>
            </a:r>
            <a:r>
              <a:rPr lang="en-GB" altLang="en-US" sz="1800" dirty="0"/>
              <a:t> status, ap.)</a:t>
            </a:r>
          </a:p>
          <a:p>
            <a:pPr eaLnBrk="1" hangingPunct="1">
              <a:lnSpc>
                <a:spcPct val="116000"/>
              </a:lnSpc>
              <a:buFont typeface="Wingdings" charset="2"/>
              <a:buNone/>
              <a:tabLst>
                <a:tab pos="715963" algn="l"/>
                <a:tab pos="1435100" algn="l"/>
                <a:tab pos="2154238" algn="l"/>
                <a:tab pos="2873375" algn="l"/>
                <a:tab pos="3592513" algn="l"/>
                <a:tab pos="4311650" algn="l"/>
                <a:tab pos="5030788" algn="l"/>
                <a:tab pos="5749925" algn="l"/>
                <a:tab pos="6469063" algn="l"/>
                <a:tab pos="7188200" algn="l"/>
                <a:tab pos="7907338" algn="l"/>
                <a:tab pos="8626475" algn="l"/>
                <a:tab pos="9345613" algn="l"/>
                <a:tab pos="10064750" algn="l"/>
                <a:tab pos="10783888" algn="l"/>
              </a:tabLst>
            </a:pPr>
            <a:r>
              <a:rPr lang="en-GB" altLang="en-US" sz="1800" b="1" u="sng" dirty="0"/>
              <a:t>3. </a:t>
            </a:r>
            <a:r>
              <a:rPr lang="en-GB" altLang="en-US" sz="1800" b="1" u="sng" dirty="0" err="1"/>
              <a:t>sociální</a:t>
            </a:r>
            <a:r>
              <a:rPr lang="en-GB" altLang="en-US" sz="1800" b="1" u="sng" dirty="0"/>
              <a:t> </a:t>
            </a:r>
            <a:r>
              <a:rPr lang="en-GB" altLang="en-US" sz="1800" b="1" u="sng" dirty="0" err="1"/>
              <a:t>systém</a:t>
            </a:r>
            <a:r>
              <a:rPr lang="en-GB" altLang="en-US" sz="1800" b="1" u="sng" dirty="0"/>
              <a:t> (</a:t>
            </a:r>
            <a:r>
              <a:rPr lang="en-GB" altLang="en-US" sz="1800" b="1" u="sng" dirty="0" err="1"/>
              <a:t>skupinové</a:t>
            </a:r>
            <a:r>
              <a:rPr lang="en-GB" altLang="en-US" sz="1800" b="1" u="sng" dirty="0"/>
              <a:t> </a:t>
            </a:r>
            <a:r>
              <a:rPr lang="en-GB" altLang="en-US" sz="1800" b="1" u="sng" dirty="0" err="1"/>
              <a:t>charakteristiky</a:t>
            </a:r>
            <a:r>
              <a:rPr lang="en-GB" altLang="en-US" sz="1800" b="1" u="sng" dirty="0"/>
              <a:t>)</a:t>
            </a:r>
          </a:p>
          <a:p>
            <a:pPr eaLnBrk="1" hangingPunct="1">
              <a:lnSpc>
                <a:spcPct val="116000"/>
              </a:lnSpc>
              <a:tabLst>
                <a:tab pos="715963" algn="l"/>
                <a:tab pos="1435100" algn="l"/>
                <a:tab pos="2154238" algn="l"/>
                <a:tab pos="2873375" algn="l"/>
                <a:tab pos="3592513" algn="l"/>
                <a:tab pos="4311650" algn="l"/>
                <a:tab pos="5030788" algn="l"/>
                <a:tab pos="5749925" algn="l"/>
                <a:tab pos="6469063" algn="l"/>
                <a:tab pos="7188200" algn="l"/>
                <a:tab pos="7907338" algn="l"/>
                <a:tab pos="8626475" algn="l"/>
                <a:tab pos="9345613" algn="l"/>
                <a:tab pos="10064750" algn="l"/>
                <a:tab pos="10783888" algn="l"/>
              </a:tabLst>
            </a:pPr>
            <a:r>
              <a:rPr lang="en-GB" altLang="en-US" sz="1800" dirty="0" err="1"/>
              <a:t>vztahy</a:t>
            </a:r>
            <a:r>
              <a:rPr lang="en-GB" altLang="en-US" sz="1800" dirty="0"/>
              <a:t> </a:t>
            </a:r>
            <a:r>
              <a:rPr lang="en-GB" altLang="en-US" sz="1800" dirty="0" err="1"/>
              <a:t>mezi</a:t>
            </a:r>
            <a:r>
              <a:rPr lang="en-GB" altLang="en-US" sz="1800" dirty="0"/>
              <a:t> </a:t>
            </a:r>
            <a:r>
              <a:rPr lang="en-GB" altLang="en-US" sz="1800" dirty="0" err="1"/>
              <a:t>klíčovými</a:t>
            </a:r>
            <a:r>
              <a:rPr lang="en-GB" altLang="en-US" sz="1800" dirty="0"/>
              <a:t> </a:t>
            </a:r>
            <a:r>
              <a:rPr lang="en-GB" altLang="en-US" sz="1800" dirty="0" err="1"/>
              <a:t>účastníky</a:t>
            </a:r>
            <a:endParaRPr lang="en-GB" altLang="en-US" sz="1800" dirty="0"/>
          </a:p>
          <a:p>
            <a:pPr eaLnBrk="1" hangingPunct="1">
              <a:lnSpc>
                <a:spcPct val="116000"/>
              </a:lnSpc>
              <a:tabLst>
                <a:tab pos="715963" algn="l"/>
                <a:tab pos="1435100" algn="l"/>
                <a:tab pos="2154238" algn="l"/>
                <a:tab pos="2873375" algn="l"/>
                <a:tab pos="3592513" algn="l"/>
                <a:tab pos="4311650" algn="l"/>
                <a:tab pos="5030788" algn="l"/>
                <a:tab pos="5749925" algn="l"/>
                <a:tab pos="6469063" algn="l"/>
                <a:tab pos="7188200" algn="l"/>
                <a:tab pos="7907338" algn="l"/>
                <a:tab pos="8626475" algn="l"/>
                <a:tab pos="9345613" algn="l"/>
                <a:tab pos="10064750" algn="l"/>
                <a:tab pos="10783888" algn="l"/>
              </a:tabLst>
            </a:pPr>
            <a:r>
              <a:rPr lang="en-GB" altLang="en-US" sz="1800" dirty="0" err="1"/>
              <a:t>sociální</a:t>
            </a:r>
            <a:r>
              <a:rPr lang="en-GB" altLang="en-US" sz="1800" dirty="0"/>
              <a:t> </a:t>
            </a:r>
            <a:r>
              <a:rPr lang="en-GB" altLang="en-US" sz="1800" dirty="0" err="1"/>
              <a:t>komunikace</a:t>
            </a:r>
            <a:endParaRPr lang="en-GB" altLang="en-US" sz="1800" dirty="0"/>
          </a:p>
          <a:p>
            <a:pPr eaLnBrk="1" hangingPunct="1">
              <a:lnSpc>
                <a:spcPct val="116000"/>
              </a:lnSpc>
              <a:tabLst>
                <a:tab pos="715963" algn="l"/>
                <a:tab pos="1435100" algn="l"/>
                <a:tab pos="2154238" algn="l"/>
                <a:tab pos="2873375" algn="l"/>
                <a:tab pos="3592513" algn="l"/>
                <a:tab pos="4311650" algn="l"/>
                <a:tab pos="5030788" algn="l"/>
                <a:tab pos="5749925" algn="l"/>
                <a:tab pos="6469063" algn="l"/>
                <a:tab pos="7188200" algn="l"/>
                <a:tab pos="7907338" algn="l"/>
                <a:tab pos="8626475" algn="l"/>
                <a:tab pos="9345613" algn="l"/>
                <a:tab pos="10064750" algn="l"/>
                <a:tab pos="10783888" algn="l"/>
              </a:tabLst>
            </a:pPr>
            <a:r>
              <a:rPr lang="en-GB" altLang="en-US" sz="1800" dirty="0" err="1"/>
              <a:t>podíl</a:t>
            </a:r>
            <a:r>
              <a:rPr lang="en-GB" altLang="en-US" sz="1800" dirty="0"/>
              <a:t> </a:t>
            </a:r>
            <a:r>
              <a:rPr lang="en-GB" altLang="en-US" sz="1800" dirty="0" err="1"/>
              <a:t>na</a:t>
            </a:r>
            <a:r>
              <a:rPr lang="en-GB" altLang="en-US" sz="1800" dirty="0"/>
              <a:t> </a:t>
            </a:r>
            <a:r>
              <a:rPr lang="en-GB" altLang="en-US" sz="1800" dirty="0" err="1"/>
              <a:t>rozhodování</a:t>
            </a:r>
            <a:endParaRPr lang="en-GB" altLang="en-US" sz="1800" dirty="0"/>
          </a:p>
          <a:p>
            <a:pPr eaLnBrk="1" hangingPunct="1">
              <a:lnSpc>
                <a:spcPct val="116000"/>
              </a:lnSpc>
              <a:tabLst>
                <a:tab pos="715963" algn="l"/>
                <a:tab pos="1435100" algn="l"/>
                <a:tab pos="2154238" algn="l"/>
                <a:tab pos="2873375" algn="l"/>
                <a:tab pos="3592513" algn="l"/>
                <a:tab pos="4311650" algn="l"/>
                <a:tab pos="5030788" algn="l"/>
                <a:tab pos="5749925" algn="l"/>
                <a:tab pos="6469063" algn="l"/>
                <a:tab pos="7188200" algn="l"/>
                <a:tab pos="7907338" algn="l"/>
                <a:tab pos="8626475" algn="l"/>
                <a:tab pos="9345613" algn="l"/>
                <a:tab pos="10064750" algn="l"/>
                <a:tab pos="10783888" algn="l"/>
              </a:tabLst>
            </a:pPr>
            <a:r>
              <a:rPr lang="en-GB" altLang="en-US" sz="1800" dirty="0" err="1"/>
              <a:t>příležitost</a:t>
            </a:r>
            <a:r>
              <a:rPr lang="en-GB" altLang="en-US" sz="1800" dirty="0"/>
              <a:t> k </a:t>
            </a:r>
            <a:r>
              <a:rPr lang="en-GB" altLang="en-US" sz="1800" dirty="0" err="1"/>
              <a:t>účasti</a:t>
            </a:r>
            <a:r>
              <a:rPr lang="en-GB" altLang="en-US" sz="1800" dirty="0"/>
              <a:t> </a:t>
            </a:r>
            <a:r>
              <a:rPr lang="en-GB" altLang="en-US" sz="1800" dirty="0" err="1"/>
              <a:t>na</a:t>
            </a:r>
            <a:r>
              <a:rPr lang="en-GB" altLang="en-US" sz="1800" dirty="0"/>
              <a:t> </a:t>
            </a:r>
            <a:r>
              <a:rPr lang="en-GB" altLang="en-US" sz="1800" dirty="0" err="1"/>
              <a:t>sociálním</a:t>
            </a:r>
            <a:r>
              <a:rPr lang="en-GB" altLang="en-US" sz="1800" dirty="0"/>
              <a:t> </a:t>
            </a:r>
            <a:r>
              <a:rPr lang="en-GB" altLang="en-US" sz="1800" dirty="0" err="1"/>
              <a:t>dění</a:t>
            </a:r>
            <a:r>
              <a:rPr lang="en-GB" altLang="en-US" sz="1800" dirty="0"/>
              <a:t> </a:t>
            </a:r>
            <a:r>
              <a:rPr lang="en-GB" altLang="en-US" sz="1800" dirty="0" err="1"/>
              <a:t>ve</a:t>
            </a:r>
            <a:r>
              <a:rPr lang="en-GB" altLang="en-US" sz="1800" dirty="0"/>
              <a:t> </a:t>
            </a:r>
            <a:r>
              <a:rPr lang="en-GB" altLang="en-US" sz="1800" dirty="0" err="1"/>
              <a:t>skupině</a:t>
            </a:r>
            <a:endParaRPr lang="en-GB" altLang="en-US" sz="1800" dirty="0"/>
          </a:p>
        </p:txBody>
      </p:sp>
      <p:sp>
        <p:nvSpPr>
          <p:cNvPr id="26628" name="Rectangle 3"/>
          <p:cNvSpPr>
            <a:spLocks noGrp="1" noChangeArrowheads="1"/>
          </p:cNvSpPr>
          <p:nvPr>
            <p:ph sz="quarter" idx="2"/>
          </p:nvPr>
        </p:nvSpPr>
        <p:spPr>
          <a:xfrm>
            <a:off x="5543170" y="1963738"/>
            <a:ext cx="4533900" cy="3708400"/>
          </a:xfrm>
        </p:spPr>
        <p:txBody>
          <a:bodyPr lIns="0" tIns="0" rIns="0" bIns="0">
            <a:spAutoFit/>
          </a:bodyPr>
          <a:lstStyle/>
          <a:p>
            <a:pPr eaLnBrk="1" hangingPunct="1">
              <a:lnSpc>
                <a:spcPct val="116000"/>
              </a:lnSpc>
              <a:buFont typeface="Wingdings" charset="2"/>
              <a:buNone/>
              <a:tabLst>
                <a:tab pos="715963" algn="l"/>
                <a:tab pos="1435100" algn="l"/>
                <a:tab pos="2154238" algn="l"/>
                <a:tab pos="2873375" algn="l"/>
                <a:tab pos="3592513" algn="l"/>
                <a:tab pos="4311650" algn="l"/>
                <a:tab pos="5030788" algn="l"/>
                <a:tab pos="5749925" algn="l"/>
                <a:tab pos="6469063" algn="l"/>
                <a:tab pos="7188200" algn="l"/>
                <a:tab pos="7907338" algn="l"/>
                <a:tab pos="8626475" algn="l"/>
                <a:tab pos="9345613" algn="l"/>
                <a:tab pos="10064750" algn="l"/>
                <a:tab pos="10783888" algn="l"/>
              </a:tabLst>
            </a:pPr>
            <a:r>
              <a:rPr lang="en-GB" altLang="en-US" sz="1800" b="1" u="sng" dirty="0"/>
              <a:t>4. </a:t>
            </a:r>
            <a:r>
              <a:rPr lang="en-GB" altLang="en-US" sz="1800" b="1" u="sng" dirty="0" err="1"/>
              <a:t>kultura</a:t>
            </a:r>
            <a:endParaRPr lang="en-GB" altLang="en-US" sz="1800" b="1" u="sng" dirty="0"/>
          </a:p>
          <a:p>
            <a:pPr eaLnBrk="1" hangingPunct="1">
              <a:lnSpc>
                <a:spcPct val="116000"/>
              </a:lnSpc>
              <a:tabLst>
                <a:tab pos="715963" algn="l"/>
                <a:tab pos="1435100" algn="l"/>
                <a:tab pos="2154238" algn="l"/>
                <a:tab pos="2873375" algn="l"/>
                <a:tab pos="3592513" algn="l"/>
                <a:tab pos="4311650" algn="l"/>
                <a:tab pos="5030788" algn="l"/>
                <a:tab pos="5749925" algn="l"/>
                <a:tab pos="6469063" algn="l"/>
                <a:tab pos="7188200" algn="l"/>
                <a:tab pos="7907338" algn="l"/>
                <a:tab pos="8626475" algn="l"/>
                <a:tab pos="9345613" algn="l"/>
                <a:tab pos="10064750" algn="l"/>
                <a:tab pos="10783888" algn="l"/>
              </a:tabLst>
            </a:pPr>
            <a:r>
              <a:rPr lang="en-GB" altLang="en-US" sz="1800" dirty="0" err="1"/>
              <a:t>hodnoty</a:t>
            </a:r>
            <a:r>
              <a:rPr lang="en-GB" altLang="en-US" sz="1800" dirty="0"/>
              <a:t> a </a:t>
            </a:r>
            <a:r>
              <a:rPr lang="en-GB" altLang="en-US" sz="1800" dirty="0" err="1"/>
              <a:t>hodnotové</a:t>
            </a:r>
            <a:r>
              <a:rPr lang="en-GB" altLang="en-US" sz="1800" dirty="0"/>
              <a:t> </a:t>
            </a:r>
            <a:r>
              <a:rPr lang="en-GB" altLang="en-US" sz="1800" dirty="0" err="1"/>
              <a:t>systémy</a:t>
            </a:r>
            <a:r>
              <a:rPr lang="en-GB" altLang="en-US" sz="1800" dirty="0"/>
              <a:t>, </a:t>
            </a:r>
            <a:r>
              <a:rPr lang="en-GB" altLang="en-US" sz="1800" dirty="0" err="1"/>
              <a:t>jež</a:t>
            </a:r>
            <a:r>
              <a:rPr lang="en-GB" altLang="en-US" sz="1800" dirty="0"/>
              <a:t> </a:t>
            </a:r>
            <a:r>
              <a:rPr lang="en-GB" altLang="en-US" sz="1800" dirty="0" err="1"/>
              <a:t>účastníci</a:t>
            </a:r>
            <a:r>
              <a:rPr lang="en-GB" altLang="en-US" sz="1800" dirty="0"/>
              <a:t> </a:t>
            </a:r>
            <a:r>
              <a:rPr lang="en-GB" altLang="en-US" sz="1800" dirty="0" err="1"/>
              <a:t>považují</a:t>
            </a:r>
            <a:r>
              <a:rPr lang="en-GB" altLang="en-US" sz="1800" dirty="0"/>
              <a:t> </a:t>
            </a:r>
            <a:r>
              <a:rPr lang="en-GB" altLang="en-US" sz="1800" dirty="0" err="1"/>
              <a:t>za</a:t>
            </a:r>
            <a:r>
              <a:rPr lang="en-GB" altLang="en-US" sz="1800" dirty="0"/>
              <a:t> </a:t>
            </a:r>
            <a:r>
              <a:rPr lang="en-GB" altLang="en-US" sz="1800" dirty="0" err="1"/>
              <a:t>významné</a:t>
            </a:r>
            <a:endParaRPr lang="en-GB" altLang="en-US" sz="1800" dirty="0"/>
          </a:p>
          <a:p>
            <a:pPr eaLnBrk="1" hangingPunct="1">
              <a:lnSpc>
                <a:spcPct val="116000"/>
              </a:lnSpc>
              <a:tabLst>
                <a:tab pos="715963" algn="l"/>
                <a:tab pos="1435100" algn="l"/>
                <a:tab pos="2154238" algn="l"/>
                <a:tab pos="2873375" algn="l"/>
                <a:tab pos="3592513" algn="l"/>
                <a:tab pos="4311650" algn="l"/>
                <a:tab pos="5030788" algn="l"/>
                <a:tab pos="5749925" algn="l"/>
                <a:tab pos="6469063" algn="l"/>
                <a:tab pos="7188200" algn="l"/>
                <a:tab pos="7907338" algn="l"/>
                <a:tab pos="8626475" algn="l"/>
                <a:tab pos="9345613" algn="l"/>
                <a:tab pos="10064750" algn="l"/>
                <a:tab pos="10783888" algn="l"/>
              </a:tabLst>
            </a:pPr>
            <a:r>
              <a:rPr lang="en-GB" altLang="en-US" sz="1800" dirty="0" err="1"/>
              <a:t>učitelova</a:t>
            </a:r>
            <a:r>
              <a:rPr lang="en-GB" altLang="en-US" sz="1800" dirty="0"/>
              <a:t> </a:t>
            </a:r>
            <a:r>
              <a:rPr lang="en-GB" altLang="en-US" sz="1800" dirty="0" err="1"/>
              <a:t>zaangažovanost</a:t>
            </a:r>
            <a:r>
              <a:rPr lang="en-GB" altLang="en-US" sz="1800" dirty="0"/>
              <a:t> </a:t>
            </a:r>
            <a:r>
              <a:rPr lang="en-GB" altLang="en-US" sz="1800" dirty="0" err="1"/>
              <a:t>na</a:t>
            </a:r>
            <a:r>
              <a:rPr lang="en-GB" altLang="en-US" sz="1800" dirty="0"/>
              <a:t> </a:t>
            </a:r>
            <a:r>
              <a:rPr lang="en-GB" altLang="en-US" sz="1800" dirty="0" err="1"/>
              <a:t>rozvoji</a:t>
            </a:r>
            <a:r>
              <a:rPr lang="en-GB" altLang="en-US" sz="1800" dirty="0"/>
              <a:t> </a:t>
            </a:r>
            <a:r>
              <a:rPr lang="en-GB" altLang="en-US" sz="1800" dirty="0" err="1"/>
              <a:t>žáků</a:t>
            </a:r>
            <a:endParaRPr lang="en-GB" altLang="en-US" sz="1800" dirty="0"/>
          </a:p>
          <a:p>
            <a:pPr eaLnBrk="1" hangingPunct="1">
              <a:lnSpc>
                <a:spcPct val="116000"/>
              </a:lnSpc>
              <a:tabLst>
                <a:tab pos="715963" algn="l"/>
                <a:tab pos="1435100" algn="l"/>
                <a:tab pos="2154238" algn="l"/>
                <a:tab pos="2873375" algn="l"/>
                <a:tab pos="3592513" algn="l"/>
                <a:tab pos="4311650" algn="l"/>
                <a:tab pos="5030788" algn="l"/>
                <a:tab pos="5749925" algn="l"/>
                <a:tab pos="6469063" algn="l"/>
                <a:tab pos="7188200" algn="l"/>
                <a:tab pos="7907338" algn="l"/>
                <a:tab pos="8626475" algn="l"/>
                <a:tab pos="9345613" algn="l"/>
                <a:tab pos="10064750" algn="l"/>
                <a:tab pos="10783888" algn="l"/>
              </a:tabLst>
            </a:pPr>
            <a:r>
              <a:rPr lang="en-GB" altLang="en-US" sz="1800" dirty="0" err="1"/>
              <a:t>důraz</a:t>
            </a:r>
            <a:r>
              <a:rPr lang="en-GB" altLang="en-US" sz="1800" dirty="0"/>
              <a:t> </a:t>
            </a:r>
            <a:r>
              <a:rPr lang="en-GB" altLang="en-US" sz="1800" dirty="0" err="1"/>
              <a:t>na</a:t>
            </a:r>
            <a:r>
              <a:rPr lang="en-GB" altLang="en-US" sz="1800" dirty="0"/>
              <a:t> </a:t>
            </a:r>
            <a:r>
              <a:rPr lang="en-GB" altLang="en-US" sz="1800" dirty="0" err="1"/>
              <a:t>kooperaci</a:t>
            </a:r>
            <a:endParaRPr lang="en-GB" altLang="en-US" sz="1800" dirty="0"/>
          </a:p>
          <a:p>
            <a:pPr eaLnBrk="1" hangingPunct="1">
              <a:lnSpc>
                <a:spcPct val="116000"/>
              </a:lnSpc>
              <a:tabLst>
                <a:tab pos="715963" algn="l"/>
                <a:tab pos="1435100" algn="l"/>
                <a:tab pos="2154238" algn="l"/>
                <a:tab pos="2873375" algn="l"/>
                <a:tab pos="3592513" algn="l"/>
                <a:tab pos="4311650" algn="l"/>
                <a:tab pos="5030788" algn="l"/>
                <a:tab pos="5749925" algn="l"/>
                <a:tab pos="6469063" algn="l"/>
                <a:tab pos="7188200" algn="l"/>
                <a:tab pos="7907338" algn="l"/>
                <a:tab pos="8626475" algn="l"/>
                <a:tab pos="9345613" algn="l"/>
                <a:tab pos="10064750" algn="l"/>
                <a:tab pos="10783888" algn="l"/>
              </a:tabLst>
            </a:pPr>
            <a:r>
              <a:rPr lang="en-GB" altLang="en-US" sz="1800" dirty="0" err="1"/>
              <a:t>důraz</a:t>
            </a:r>
            <a:r>
              <a:rPr lang="en-GB" altLang="en-US" sz="1800" dirty="0"/>
              <a:t> </a:t>
            </a:r>
            <a:r>
              <a:rPr lang="en-GB" altLang="en-US" sz="1800" dirty="0" err="1"/>
              <a:t>na</a:t>
            </a:r>
            <a:r>
              <a:rPr lang="en-GB" altLang="en-US" sz="1800" dirty="0"/>
              <a:t> </a:t>
            </a:r>
            <a:r>
              <a:rPr lang="en-GB" altLang="en-US" sz="1800" dirty="0" err="1"/>
              <a:t>činnosti</a:t>
            </a:r>
            <a:r>
              <a:rPr lang="en-GB" altLang="en-US" sz="1800" dirty="0"/>
              <a:t> </a:t>
            </a:r>
            <a:r>
              <a:rPr lang="en-GB" altLang="en-US" sz="1800" dirty="0" err="1"/>
              <a:t>související</a:t>
            </a:r>
            <a:r>
              <a:rPr lang="en-GB" altLang="en-US" sz="1800" dirty="0"/>
              <a:t> se </a:t>
            </a:r>
            <a:r>
              <a:rPr lang="en-GB" altLang="en-US" sz="1800" dirty="0" err="1"/>
              <a:t>školou</a:t>
            </a:r>
            <a:endParaRPr lang="en-GB" altLang="en-US" sz="1800" dirty="0"/>
          </a:p>
          <a:p>
            <a:pPr eaLnBrk="1" hangingPunct="1">
              <a:lnSpc>
                <a:spcPct val="116000"/>
              </a:lnSpc>
              <a:tabLst>
                <a:tab pos="715963" algn="l"/>
                <a:tab pos="1435100" algn="l"/>
                <a:tab pos="2154238" algn="l"/>
                <a:tab pos="2873375" algn="l"/>
                <a:tab pos="3592513" algn="l"/>
                <a:tab pos="4311650" algn="l"/>
                <a:tab pos="5030788" algn="l"/>
                <a:tab pos="5749925" algn="l"/>
                <a:tab pos="6469063" algn="l"/>
                <a:tab pos="7188200" algn="l"/>
                <a:tab pos="7907338" algn="l"/>
                <a:tab pos="8626475" algn="l"/>
                <a:tab pos="9345613" algn="l"/>
                <a:tab pos="10064750" algn="l"/>
                <a:tab pos="10783888" algn="l"/>
              </a:tabLst>
            </a:pPr>
            <a:r>
              <a:rPr lang="en-GB" altLang="en-US" sz="1800" dirty="0" err="1"/>
              <a:t>očekávání</a:t>
            </a:r>
            <a:r>
              <a:rPr lang="en-GB" altLang="en-US" sz="1800" dirty="0"/>
              <a:t> </a:t>
            </a:r>
            <a:r>
              <a:rPr lang="en-GB" altLang="en-US" sz="1800" dirty="0" err="1"/>
              <a:t>účastníků</a:t>
            </a:r>
            <a:endParaRPr lang="en-GB" altLang="en-US" sz="1800" dirty="0"/>
          </a:p>
          <a:p>
            <a:pPr eaLnBrk="1" hangingPunct="1">
              <a:lnSpc>
                <a:spcPct val="116000"/>
              </a:lnSpc>
              <a:tabLst>
                <a:tab pos="715963" algn="l"/>
                <a:tab pos="1435100" algn="l"/>
                <a:tab pos="2154238" algn="l"/>
                <a:tab pos="2873375" algn="l"/>
                <a:tab pos="3592513" algn="l"/>
                <a:tab pos="4311650" algn="l"/>
                <a:tab pos="5030788" algn="l"/>
                <a:tab pos="5749925" algn="l"/>
                <a:tab pos="6469063" algn="l"/>
                <a:tab pos="7188200" algn="l"/>
                <a:tab pos="7907338" algn="l"/>
                <a:tab pos="8626475" algn="l"/>
                <a:tab pos="9345613" algn="l"/>
                <a:tab pos="10064750" algn="l"/>
                <a:tab pos="10783888" algn="l"/>
              </a:tabLst>
            </a:pPr>
            <a:r>
              <a:rPr lang="en-GB" altLang="en-US" sz="1800" dirty="0" err="1"/>
              <a:t>jasnost</a:t>
            </a:r>
            <a:r>
              <a:rPr lang="en-GB" altLang="en-US" sz="1800" dirty="0"/>
              <a:t> a </a:t>
            </a:r>
            <a:r>
              <a:rPr lang="en-GB" altLang="en-US" sz="1800" dirty="0" err="1"/>
              <a:t>konzistentnost</a:t>
            </a:r>
            <a:r>
              <a:rPr lang="en-GB" altLang="en-US" sz="1800" dirty="0"/>
              <a:t> </a:t>
            </a:r>
            <a:r>
              <a:rPr lang="en-GB" altLang="en-US" sz="1800" dirty="0" err="1"/>
              <a:t>cíl</a:t>
            </a:r>
            <a:r>
              <a:rPr lang="en-GB" altLang="en-US" sz="2700" dirty="0" err="1"/>
              <a:t>ů</a:t>
            </a:r>
            <a:endParaRPr lang="en-GB" altLang="en-US" sz="2700" dirty="0"/>
          </a:p>
        </p:txBody>
      </p:sp>
    </p:spTree>
    <p:extLst>
      <p:ext uri="{BB962C8B-B14F-4D97-AF65-F5344CB8AC3E}">
        <p14:creationId xmlns:p14="http://schemas.microsoft.com/office/powerpoint/2010/main" val="200347947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/>
              <a:t>Sociální klima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>
              <a:lnSpc>
                <a:spcPct val="90000"/>
              </a:lnSpc>
            </a:pPr>
            <a:r>
              <a:rPr lang="cs-CZ" sz="2700"/>
              <a:t>Klima školní třídy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2200"/>
              <a:t>Konkrétnější (i z pohledu dotazovaných), v praxi častěji používané, řada metod…</a:t>
            </a:r>
          </a:p>
          <a:p>
            <a:pPr eaLnBrk="1" hangingPunct="1">
              <a:lnSpc>
                <a:spcPct val="90000"/>
              </a:lnSpc>
            </a:pPr>
            <a:r>
              <a:rPr lang="cs-CZ" sz="2700"/>
              <a:t>Klima školy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2200"/>
              <a:t>Obecnější, nutnost reflexe ze strany aktérů, v současnosti spíše výzkumně, i když je prodávána celá řada „jakometod“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2200"/>
              <a:t>S dr. Ježkem se domníváme, že lepší než „jednorázové šetření“ je přístup blížící se „action research“ – průběžné sledování dílčích jevů, jejich cílené ovlivnění a přenesení zájmu na další „problémovou“ oblast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2200"/>
              <a:t>Koncept školy jako učící se organizace (Senge; Krus, Louis a Bryk)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220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1616159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cs-CZ"/>
              <a:t>Jak ke klimatu ve škole přistupujeme?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591349" y="2221972"/>
            <a:ext cx="7985467" cy="4450867"/>
          </a:xfrm>
        </p:spPr>
        <p:txBody>
          <a:bodyPr>
            <a:normAutofit fontScale="70000" lnSpcReduction="20000"/>
          </a:bodyPr>
          <a:lstStyle/>
          <a:p>
            <a:pPr marL="352780" indent="-352780" eaLnBrk="1" fontAlgn="auto" hangingPunct="1">
              <a:spcBef>
                <a:spcPts val="772"/>
              </a:spcBef>
              <a:spcAft>
                <a:spcPts val="0"/>
              </a:spcAft>
              <a:buFont typeface="Wingdings"/>
              <a:buChar char=""/>
              <a:defRPr/>
            </a:pPr>
            <a:r>
              <a:rPr lang="cs-CZ"/>
              <a:t>Možné dva základní přístupy (řešení „na klíč“ vs. vlastní aktivita školy):</a:t>
            </a:r>
          </a:p>
          <a:p>
            <a:pPr marL="705560" lvl="1" indent="-302383" eaLnBrk="1" fontAlgn="auto" hangingPunct="1">
              <a:spcBef>
                <a:spcPts val="606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cs-CZ" b="1"/>
              <a:t>Máme hotový dotazník a neváháme ho použít</a:t>
            </a:r>
          </a:p>
          <a:p>
            <a:pPr marL="1007943" lvl="2" indent="-251986" eaLnBrk="1" fontAlgn="auto" hangingPunct="1">
              <a:spcBef>
                <a:spcPts val="551"/>
              </a:spcBef>
              <a:spcAft>
                <a:spcPts val="0"/>
              </a:spcAft>
              <a:buFont typeface="Wingdings"/>
              <a:buChar char=""/>
              <a:defRPr/>
            </a:pPr>
            <a:r>
              <a:rPr lang="cs-CZ"/>
              <a:t>Potřebujeme „něco udělat s klimatem školy“</a:t>
            </a:r>
          </a:p>
          <a:p>
            <a:pPr marL="1007943" lvl="2" indent="-251986" eaLnBrk="1" fontAlgn="auto" hangingPunct="1">
              <a:spcBef>
                <a:spcPts val="551"/>
              </a:spcBef>
              <a:spcAft>
                <a:spcPts val="0"/>
              </a:spcAft>
              <a:buFont typeface="Wingdings"/>
              <a:buChar char=""/>
              <a:defRPr/>
            </a:pPr>
            <a:r>
              <a:rPr lang="cs-CZ"/>
              <a:t>Typická charakteristika komerčních řešení</a:t>
            </a:r>
          </a:p>
          <a:p>
            <a:pPr marL="1511915" lvl="3" indent="-251986" eaLnBrk="1" fontAlgn="auto" hangingPunct="1">
              <a:spcBef>
                <a:spcPts val="441"/>
              </a:spcBef>
              <a:spcAft>
                <a:spcPts val="0"/>
              </a:spcAft>
              <a:buClr>
                <a:schemeClr val="accent3"/>
              </a:buClr>
              <a:buFont typeface="Wingdings"/>
              <a:buChar char=""/>
              <a:defRPr/>
            </a:pPr>
            <a:r>
              <a:rPr lang="cs-CZ" i="1"/>
              <a:t>Někdo mimo školu je expertem na naši školu a ví, co je pro ni nejlepší</a:t>
            </a:r>
          </a:p>
          <a:p>
            <a:pPr marL="1511915" lvl="3" indent="-251986" eaLnBrk="1" fontAlgn="auto" hangingPunct="1">
              <a:spcBef>
                <a:spcPts val="441"/>
              </a:spcBef>
              <a:spcAft>
                <a:spcPts val="0"/>
              </a:spcAft>
              <a:buClr>
                <a:schemeClr val="accent3"/>
              </a:buClr>
              <a:buFont typeface="Wingdings"/>
              <a:buChar char=""/>
              <a:defRPr/>
            </a:pPr>
            <a:r>
              <a:rPr lang="cs-CZ" i="1"/>
              <a:t>Čím častější použití jednotného dotazníku i systému vyhodnocení, tím nižší náklady</a:t>
            </a:r>
          </a:p>
          <a:p>
            <a:pPr marL="1007943" lvl="2" indent="-251986" eaLnBrk="1" fontAlgn="auto" hangingPunct="1">
              <a:spcBef>
                <a:spcPts val="551"/>
              </a:spcBef>
              <a:spcAft>
                <a:spcPts val="0"/>
              </a:spcAft>
              <a:buFont typeface="Wingdings"/>
              <a:buChar char=""/>
              <a:defRPr/>
            </a:pPr>
            <a:r>
              <a:rPr lang="cs-CZ"/>
              <a:t>Dostáváme odpověď i na otázky které nás nezajímají, nebo nejsou z hlediska aktuální situace školy podstatné</a:t>
            </a:r>
          </a:p>
          <a:p>
            <a:pPr marL="705560" lvl="1" indent="-302383" eaLnBrk="1" fontAlgn="auto" hangingPunct="1">
              <a:spcBef>
                <a:spcPts val="606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cs-CZ" b="1"/>
              <a:t>Postupně rozvíjíme uvažovaní a debatu o prostředí naší školy</a:t>
            </a:r>
          </a:p>
          <a:p>
            <a:pPr marL="1007943" lvl="2" indent="-251986" eaLnBrk="1" fontAlgn="auto" hangingPunct="1">
              <a:spcBef>
                <a:spcPts val="551"/>
              </a:spcBef>
              <a:spcAft>
                <a:spcPts val="0"/>
              </a:spcAft>
              <a:buFont typeface="Wingdings"/>
              <a:buChar char=""/>
              <a:defRPr/>
            </a:pPr>
            <a:r>
              <a:rPr lang="cs-CZ"/>
              <a:t>Iniciujeme debatu o prostředí školy</a:t>
            </a:r>
          </a:p>
          <a:p>
            <a:pPr marL="1007943" lvl="2" indent="-251986" eaLnBrk="1" fontAlgn="auto" hangingPunct="1">
              <a:spcBef>
                <a:spcPts val="551"/>
              </a:spcBef>
              <a:spcAft>
                <a:spcPts val="0"/>
              </a:spcAft>
              <a:buFont typeface="Wingdings"/>
              <a:buChar char=""/>
              <a:defRPr/>
            </a:pPr>
            <a:r>
              <a:rPr lang="cs-CZ"/>
              <a:t>Definujeme účastníky, čas i místo pro takovou debatu</a:t>
            </a:r>
          </a:p>
          <a:p>
            <a:pPr marL="1007943" lvl="2" indent="-251986" eaLnBrk="1" fontAlgn="auto" hangingPunct="1">
              <a:spcBef>
                <a:spcPts val="551"/>
              </a:spcBef>
              <a:spcAft>
                <a:spcPts val="0"/>
              </a:spcAft>
              <a:buFont typeface="Wingdings"/>
              <a:buChar char=""/>
              <a:defRPr/>
            </a:pPr>
            <a:r>
              <a:rPr lang="cs-CZ"/>
              <a:t>Snažíme se identifikovat potencionálně problematické či rizikové oblasti, nebo naopak oblasti příkladné</a:t>
            </a:r>
          </a:p>
          <a:p>
            <a:pPr marL="1007943" lvl="2" indent="-251986" eaLnBrk="1" fontAlgn="auto" hangingPunct="1">
              <a:spcBef>
                <a:spcPts val="551"/>
              </a:spcBef>
              <a:spcAft>
                <a:spcPts val="0"/>
              </a:spcAft>
              <a:buFont typeface="Wingdings"/>
              <a:buChar char=""/>
              <a:defRPr/>
            </a:pPr>
            <a:r>
              <a:rPr lang="cs-CZ"/>
              <a:t>Nepotřebujeme vyřešit vše naráz (tj. vykázat aktivitu), máme zájem o kvalitní a platné výsledky</a:t>
            </a:r>
          </a:p>
          <a:p>
            <a:pPr marL="1007943" lvl="2" indent="-251986" eaLnBrk="1" fontAlgn="auto" hangingPunct="1">
              <a:spcBef>
                <a:spcPts val="551"/>
              </a:spcBef>
              <a:spcAft>
                <a:spcPts val="0"/>
              </a:spcAft>
              <a:buFont typeface="Wingdings"/>
              <a:buChar char=""/>
              <a:defRPr/>
            </a:pPr>
            <a:endParaRPr lang="cs-CZ"/>
          </a:p>
          <a:p>
            <a:pPr marL="705560" lvl="1" indent="-302383" eaLnBrk="1" fontAlgn="auto" hangingPunct="1">
              <a:spcBef>
                <a:spcPts val="606"/>
              </a:spcBef>
              <a:spcAft>
                <a:spcPts val="0"/>
              </a:spcAft>
              <a:buFont typeface="Wingdings 2"/>
              <a:buChar char=""/>
              <a:defRPr/>
            </a:pPr>
            <a:endParaRPr lang="cs-CZ"/>
          </a:p>
          <a:p>
            <a:pPr marL="705560" lvl="1" indent="-302383" eaLnBrk="1" fontAlgn="auto" hangingPunct="1">
              <a:spcBef>
                <a:spcPts val="606"/>
              </a:spcBef>
              <a:spcAft>
                <a:spcPts val="0"/>
              </a:spcAft>
              <a:buFont typeface="Wingdings 2"/>
              <a:buChar char=""/>
              <a:defRPr/>
            </a:pPr>
            <a:r>
              <a:rPr lang="cs-CZ"/>
              <a:t>Základní společný problém:</a:t>
            </a:r>
          </a:p>
          <a:p>
            <a:pPr marL="1007943" lvl="2" indent="-251986" eaLnBrk="1" fontAlgn="auto" hangingPunct="1">
              <a:spcBef>
                <a:spcPts val="551"/>
              </a:spcBef>
              <a:spcAft>
                <a:spcPts val="0"/>
              </a:spcAft>
              <a:buFont typeface="Wingdings"/>
              <a:buChar char=""/>
              <a:defRPr/>
            </a:pPr>
            <a:r>
              <a:rPr lang="cs-CZ" b="1"/>
              <a:t>Jak vymezit případná témata pro (širší) průzkum ve škole?</a:t>
            </a:r>
            <a:endParaRPr lang="cs-CZ" b="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Klima školy v diagnostické praxi i teorii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591349" y="2221973"/>
            <a:ext cx="7244449" cy="4438184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cs-CZ" sz="1400" b="1" dirty="0"/>
              <a:t>Facilitační techniky – </a:t>
            </a:r>
            <a:r>
              <a:rPr lang="cs-CZ" sz="1400" i="1" dirty="0"/>
              <a:t>v principu je nemožné je považovat za diagnostický nástroj (jakkoli mohou mít formálně podobu např. dotazníku); slouží  pro rozvíjení dialogu o možných problémech a jeho strukturaci</a:t>
            </a:r>
          </a:p>
          <a:p>
            <a:pPr>
              <a:defRPr/>
            </a:pPr>
            <a:r>
              <a:rPr lang="cs-CZ" sz="1400" b="1" dirty="0"/>
              <a:t>Výzkumné nástroje  - </a:t>
            </a:r>
            <a:r>
              <a:rPr lang="cs-CZ" sz="1400" dirty="0"/>
              <a:t>diplomové práce, disertace, mezinárodní srovnání </a:t>
            </a:r>
            <a:r>
              <a:rPr lang="cs-CZ" sz="1400" i="1" dirty="0"/>
              <a:t>(PISA atd.)</a:t>
            </a:r>
          </a:p>
          <a:p>
            <a:pPr lvl="1">
              <a:defRPr/>
            </a:pPr>
            <a:r>
              <a:rPr lang="cs-CZ" sz="1400" dirty="0"/>
              <a:t>kvalitativní i kvantitativní přístupy </a:t>
            </a:r>
            <a:r>
              <a:rPr lang="cs-CZ" sz="1400" i="1" dirty="0"/>
              <a:t>(dotazníky, rozhovory, </a:t>
            </a:r>
            <a:r>
              <a:rPr lang="cs-CZ" sz="1400" i="1" dirty="0" err="1"/>
              <a:t>focus</a:t>
            </a:r>
            <a:r>
              <a:rPr lang="cs-CZ" sz="1400" i="1" dirty="0"/>
              <a:t> </a:t>
            </a:r>
            <a:r>
              <a:rPr lang="cs-CZ" sz="1400" i="1" dirty="0" err="1"/>
              <a:t>groups</a:t>
            </a:r>
            <a:r>
              <a:rPr lang="cs-CZ" sz="1400" i="1" dirty="0"/>
              <a:t>)</a:t>
            </a:r>
          </a:p>
          <a:p>
            <a:pPr lvl="1">
              <a:defRPr/>
            </a:pPr>
            <a:r>
              <a:rPr lang="cs-CZ" sz="1400" dirty="0"/>
              <a:t>vycházející z různých paradigmat i teorií (klima školy, kultura školy)</a:t>
            </a:r>
          </a:p>
          <a:p>
            <a:pPr lvl="4">
              <a:defRPr/>
            </a:pPr>
            <a:r>
              <a:rPr lang="cs-CZ" sz="1180" dirty="0"/>
              <a:t>Praktiky není </a:t>
            </a:r>
            <a:r>
              <a:rPr lang="cs-CZ" sz="1180" dirty="0" err="1"/>
              <a:t>nahíženo</a:t>
            </a:r>
            <a:r>
              <a:rPr lang="cs-CZ" sz="1180" dirty="0"/>
              <a:t> jako problém; zásadní otázka – co je „dobrá škola“ a jaká jsou </a:t>
            </a:r>
            <a:r>
              <a:rPr lang="cs-CZ" sz="1180" dirty="0" err="1"/>
              <a:t>kriteria</a:t>
            </a:r>
            <a:r>
              <a:rPr lang="cs-CZ" sz="1180" dirty="0"/>
              <a:t> pro identifikaci pozitivních a negativních vlastností školy</a:t>
            </a:r>
          </a:p>
          <a:p>
            <a:pPr lvl="2">
              <a:defRPr/>
            </a:pPr>
            <a:r>
              <a:rPr lang="cs-CZ" sz="1179" dirty="0"/>
              <a:t>věcně ad hoc adaptace zahraničních metod či jejich deriváty </a:t>
            </a:r>
          </a:p>
          <a:p>
            <a:pPr lvl="4">
              <a:defRPr/>
            </a:pPr>
            <a:r>
              <a:rPr lang="cs-CZ" sz="1180" dirty="0"/>
              <a:t>často problém s uchopením specifického kontextu české školy či kulturních specifik</a:t>
            </a:r>
          </a:p>
          <a:p>
            <a:pPr lvl="6">
              <a:defRPr/>
            </a:pPr>
            <a:r>
              <a:rPr lang="cs-CZ" sz="959" dirty="0"/>
              <a:t>„Cítíte se ve škole bezpečně?“</a:t>
            </a:r>
          </a:p>
          <a:p>
            <a:pPr lvl="1">
              <a:defRPr/>
            </a:pPr>
            <a:r>
              <a:rPr lang="cs-CZ" sz="1400" dirty="0"/>
              <a:t>relativně často i metody vlastní konstrukce s problematickými vlastnostmi (validita, reliabilita)</a:t>
            </a:r>
          </a:p>
          <a:p>
            <a:pPr>
              <a:defRPr/>
            </a:pPr>
            <a:r>
              <a:rPr lang="cs-CZ" sz="1400" b="1" dirty="0"/>
              <a:t>Komerční nástroje </a:t>
            </a:r>
          </a:p>
          <a:p>
            <a:pPr lvl="1">
              <a:defRPr/>
            </a:pPr>
            <a:r>
              <a:rPr lang="cs-CZ" sz="1400" dirty="0"/>
              <a:t>Mapa školy – SCIO, </a:t>
            </a:r>
            <a:r>
              <a:rPr lang="cs-CZ" sz="1400" dirty="0" err="1"/>
              <a:t>Kalibro</a:t>
            </a:r>
            <a:r>
              <a:rPr lang="cs-CZ" sz="1400" dirty="0"/>
              <a:t>… </a:t>
            </a:r>
            <a:r>
              <a:rPr lang="cs-CZ" sz="1400" i="1" dirty="0"/>
              <a:t>(též s kořeny v zahraničních nástrojích)</a:t>
            </a:r>
          </a:p>
          <a:p>
            <a:pPr>
              <a:defRPr/>
            </a:pPr>
            <a:r>
              <a:rPr lang="cs-CZ" sz="1400" b="1" dirty="0"/>
              <a:t>Odborně nepřijatelné aktivity s problematickým teoretickým pozadím </a:t>
            </a:r>
          </a:p>
          <a:p>
            <a:pPr lvl="1">
              <a:defRPr/>
            </a:pPr>
            <a:r>
              <a:rPr lang="cs-CZ" sz="1400" dirty="0"/>
              <a:t>Barvy školy – DAP - </a:t>
            </a:r>
            <a:r>
              <a:rPr lang="cs-CZ" sz="1400" dirty="0">
                <a:hlinkClick r:id="rId2"/>
              </a:rPr>
              <a:t>http://www.upacr.cz/index.php?lng=cs</a:t>
            </a:r>
            <a:endParaRPr lang="cs-CZ" sz="1400" dirty="0"/>
          </a:p>
          <a:p>
            <a:pPr>
              <a:defRPr/>
            </a:pPr>
            <a:r>
              <a:rPr lang="cs-CZ" sz="1400" b="1" dirty="0"/>
              <a:t>Lidová tvořivost </a:t>
            </a:r>
            <a:r>
              <a:rPr lang="cs-CZ" sz="1400" dirty="0"/>
              <a:t>– postupy vyvinuté školami - často kombinace předchozích variant </a:t>
            </a:r>
            <a:r>
              <a:rPr lang="cs-CZ" sz="1400" i="1" dirty="0"/>
              <a:t>(„Líbily se nám otázky…“)</a:t>
            </a:r>
          </a:p>
          <a:p>
            <a:pPr>
              <a:defRPr/>
            </a:pPr>
            <a:endParaRPr lang="cs-CZ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Různé účely zjišťování klimatu školy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>
          <a:xfrm>
            <a:off x="1134070" y="2917152"/>
            <a:ext cx="3446056" cy="3789273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cs-CZ" sz="1400" dirty="0"/>
              <a:t>Výzkum</a:t>
            </a:r>
          </a:p>
          <a:p>
            <a:pPr lvl="1">
              <a:defRPr/>
            </a:pPr>
            <a:r>
              <a:rPr lang="cs-CZ" sz="1400" dirty="0"/>
              <a:t>Vychází z výzkumné otázky (širší zaměření)</a:t>
            </a:r>
          </a:p>
          <a:p>
            <a:pPr lvl="1">
              <a:defRPr/>
            </a:pPr>
            <a:r>
              <a:rPr lang="cs-CZ" sz="1400" dirty="0"/>
              <a:t>Nástroje zohledňují i metodologické aspekty šetření</a:t>
            </a:r>
          </a:p>
          <a:p>
            <a:pPr lvl="1">
              <a:defRPr/>
            </a:pPr>
            <a:r>
              <a:rPr lang="cs-CZ" sz="1400" dirty="0"/>
              <a:t>Nižší znalost kontextu školy</a:t>
            </a:r>
          </a:p>
          <a:p>
            <a:pPr lvl="1">
              <a:defRPr/>
            </a:pPr>
            <a:r>
              <a:rPr lang="cs-CZ" sz="1400" dirty="0"/>
              <a:t>Případná náročnost na administraci a vyhodnocení není problém</a:t>
            </a:r>
          </a:p>
          <a:p>
            <a:pPr lvl="1">
              <a:defRPr/>
            </a:pPr>
            <a:r>
              <a:rPr lang="cs-CZ" sz="1400" dirty="0"/>
              <a:t>Snaha o postihnutí všech potenciálně významných aspektů života školy</a:t>
            </a:r>
          </a:p>
          <a:p>
            <a:pPr lvl="2">
              <a:defRPr/>
            </a:pPr>
            <a:r>
              <a:rPr lang="cs-CZ" sz="1200" dirty="0"/>
              <a:t>Snaha o univerzální dotazníkové řešení</a:t>
            </a:r>
          </a:p>
          <a:p>
            <a:pPr lvl="2">
              <a:defRPr/>
            </a:pPr>
            <a:r>
              <a:rPr lang="cs-CZ" sz="1200" dirty="0"/>
              <a:t>Širší baterie položek (otázek)</a:t>
            </a:r>
          </a:p>
          <a:p>
            <a:pPr lvl="2">
              <a:defRPr/>
            </a:pPr>
            <a:r>
              <a:rPr lang="cs-CZ" sz="1200" dirty="0"/>
              <a:t>Náročnější pro respondenty (méně konkrétních položek)</a:t>
            </a:r>
          </a:p>
        </p:txBody>
      </p:sp>
      <p:sp>
        <p:nvSpPr>
          <p:cNvPr id="7" name="Zástupný symbol pro obsah 6"/>
          <p:cNvSpPr>
            <a:spLocks noGrp="1"/>
          </p:cNvSpPr>
          <p:nvPr>
            <p:ph sz="half" idx="2"/>
          </p:nvPr>
        </p:nvSpPr>
        <p:spPr>
          <a:xfrm>
            <a:off x="5389984" y="2917152"/>
            <a:ext cx="3445814" cy="3789272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cs-CZ" dirty="0"/>
              <a:t>Praxe</a:t>
            </a:r>
          </a:p>
          <a:p>
            <a:pPr lvl="1">
              <a:defRPr/>
            </a:pPr>
            <a:r>
              <a:rPr lang="cs-CZ" dirty="0"/>
              <a:t>Vychází z konkrétních potřeb</a:t>
            </a:r>
          </a:p>
          <a:p>
            <a:pPr lvl="1">
              <a:defRPr/>
            </a:pPr>
            <a:r>
              <a:rPr lang="cs-CZ" dirty="0"/>
              <a:t>Menší znalost metodologie (často nápodoba vzorů)</a:t>
            </a:r>
          </a:p>
          <a:p>
            <a:pPr lvl="1">
              <a:defRPr/>
            </a:pPr>
            <a:r>
              <a:rPr lang="cs-CZ" dirty="0"/>
              <a:t>Velká znalost kontextu školy</a:t>
            </a:r>
          </a:p>
          <a:p>
            <a:pPr lvl="1">
              <a:defRPr/>
            </a:pPr>
            <a:r>
              <a:rPr lang="cs-CZ" dirty="0"/>
              <a:t>Požadavek na jednoduchost administrace i vyhodnocení</a:t>
            </a:r>
          </a:p>
          <a:p>
            <a:pPr lvl="1">
              <a:defRPr/>
            </a:pPr>
            <a:r>
              <a:rPr lang="cs-CZ" dirty="0"/>
              <a:t>Snaha o postihnutí konkrétních aspektů života školy</a:t>
            </a:r>
          </a:p>
          <a:p>
            <a:pPr lvl="1">
              <a:defRPr/>
            </a:pPr>
            <a:r>
              <a:rPr lang="cs-CZ" dirty="0"/>
              <a:t>Různé účely použití – např.</a:t>
            </a:r>
          </a:p>
          <a:p>
            <a:pPr lvl="2">
              <a:defRPr/>
            </a:pPr>
            <a:r>
              <a:rPr lang="cs-CZ" dirty="0" err="1"/>
              <a:t>Screening</a:t>
            </a:r>
            <a:endParaRPr lang="cs-CZ" dirty="0"/>
          </a:p>
          <a:p>
            <a:pPr lvl="2">
              <a:defRPr/>
            </a:pPr>
            <a:r>
              <a:rPr lang="cs-CZ" dirty="0"/>
              <a:t>Řešení konkrétních problémů</a:t>
            </a:r>
          </a:p>
        </p:txBody>
      </p:sp>
      <p:sp>
        <p:nvSpPr>
          <p:cNvPr id="20483" name="Zástupný symbol pro text 3"/>
          <p:cNvSpPr>
            <a:spLocks noGrp="1"/>
          </p:cNvSpPr>
          <p:nvPr>
            <p:ph type="body" idx="4294967295"/>
          </p:nvPr>
        </p:nvSpPr>
        <p:spPr>
          <a:xfrm>
            <a:off x="1128081" y="2225677"/>
            <a:ext cx="3446463" cy="884238"/>
          </a:xfrm>
        </p:spPr>
        <p:txBody>
          <a:bodyPr/>
          <a:lstStyle/>
          <a:p>
            <a:r>
              <a:rPr lang="cs-CZ" sz="2600" dirty="0"/>
              <a:t>Explorace</a:t>
            </a:r>
            <a:r>
              <a:rPr lang="cs-CZ" dirty="0"/>
              <a:t> 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4294967295"/>
          </p:nvPr>
        </p:nvSpPr>
        <p:spPr>
          <a:xfrm>
            <a:off x="6214124" y="2232811"/>
            <a:ext cx="3446462" cy="884237"/>
          </a:xfrm>
        </p:spPr>
        <p:txBody>
          <a:bodyPr>
            <a:normAutofit fontScale="92500"/>
          </a:bodyPr>
          <a:lstStyle/>
          <a:p>
            <a:pPr>
              <a:defRPr/>
            </a:pPr>
            <a:r>
              <a:rPr lang="cs-CZ" sz="2600" dirty="0"/>
              <a:t>Evaluace a </a:t>
            </a:r>
            <a:r>
              <a:rPr lang="cs-CZ" sz="2600" dirty="0" err="1"/>
              <a:t>autoevaluace</a:t>
            </a:r>
            <a:endParaRPr lang="cs-CZ" sz="2600" dirty="0"/>
          </a:p>
        </p:txBody>
      </p:sp>
      <p:sp>
        <p:nvSpPr>
          <p:cNvPr id="20487" name="TextovéPole 7"/>
          <p:cNvSpPr txBox="1">
            <a:spLocks noChangeArrowheads="1"/>
          </p:cNvSpPr>
          <p:nvPr/>
        </p:nvSpPr>
        <p:spPr bwMode="auto">
          <a:xfrm rot="20951892">
            <a:off x="2586260" y="2243046"/>
            <a:ext cx="5254625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794" tIns="50397" rIns="100794" bIns="5039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cs-CZ" b="1" dirty="0"/>
              <a:t>V praxi bohužel často zaměňovány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9832" y="323453"/>
            <a:ext cx="8197850" cy="7448550"/>
          </a:xfrm>
          <a:prstGeom prst="rect">
            <a:avLst/>
          </a:prstGeom>
          <a:solidFill>
            <a:sysClr val="window" lastClr="FFFFFF"/>
          </a:solidFill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508764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ACAF38F-0DEA-4E45-99F6-0E7EC2A021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Při diagnostice nutno zvážit kontext a možnosti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2A10D06-4431-8A44-8FD7-3F764CC92C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Např. práce s jedním žákem ve ŠPP má jiný kontext, než preventivní práce s celou třídou (volba jiných metod atd.)</a:t>
            </a:r>
          </a:p>
          <a:p>
            <a:r>
              <a:rPr lang="cs-CZ" dirty="0"/>
              <a:t>V řadě případů poskytnou </a:t>
            </a:r>
            <a:r>
              <a:rPr lang="cs-CZ" dirty="0" err="1"/>
              <a:t>semiformální</a:t>
            </a:r>
            <a:r>
              <a:rPr lang="cs-CZ" dirty="0"/>
              <a:t> postupy (pozorování, skupinové hry či aktivity atd.) dostatečnou informaci pro práci se třídou a ve třídě</a:t>
            </a:r>
          </a:p>
          <a:p>
            <a:r>
              <a:rPr lang="cs-CZ" dirty="0"/>
              <a:t>Ve speciálních případech (</a:t>
            </a:r>
            <a:r>
              <a:rPr lang="cs-CZ" dirty="0" err="1"/>
              <a:t>i.e</a:t>
            </a:r>
            <a:r>
              <a:rPr lang="cs-CZ" dirty="0"/>
              <a:t>. šikana) je diagnostický postup dán závazně metodikou viz </a:t>
            </a:r>
            <a:r>
              <a:rPr lang="cs-CZ" dirty="0">
                <a:hlinkClick r:id="rId2"/>
              </a:rPr>
              <a:t>https://www.msmt.cz/file/38988/</a:t>
            </a:r>
            <a:r>
              <a:rPr lang="cs-CZ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364361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3522FE7-5A29-4EF6-B1EF-2CA55748A7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26098"/>
            <a:ext cx="10080625" cy="4526039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2192E09-EBC7-416C-B887-DFF915D7F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753309"/>
            <a:ext cx="10080625" cy="818965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924498D-E084-44BE-A196-CFCE35564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755440"/>
            <a:ext cx="10080625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BBC7667-C352-4842-9AFD-E5C16AD002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999075" y="3889564"/>
            <a:ext cx="714132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1BF0792A-0F2B-4A2E-AB38-0A4F18A307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0080373" cy="75596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57DB18D-C2F1-4C8C-8808-9C01ECE683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26098"/>
            <a:ext cx="10080625" cy="4526039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5D935FA-3336-4941-9214-E250A5727F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95313" y="710251"/>
            <a:ext cx="7689425" cy="5303640"/>
            <a:chOff x="7639235" y="600024"/>
            <a:chExt cx="3898557" cy="6878929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45D9E2ED-FF90-4200-A7EE-6D41D6526F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639235" y="600024"/>
              <a:ext cx="3898557" cy="6878929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3A4BEB8D-68AD-4314-8A2B-F8DC85A530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70263" y="1062693"/>
              <a:ext cx="3635738" cy="59547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77270" y="1753489"/>
            <a:ext cx="6123347" cy="2777847"/>
          </a:xfrm>
          <a:solidFill>
            <a:schemeClr val="bg2"/>
          </a:solidFill>
        </p:spPr>
        <p:txBody>
          <a:bodyPr vert="horz" lIns="91440" tIns="45720" rIns="91440" bIns="0" rtlCol="0" anchor="ctr">
            <a:normAutofit/>
          </a:bodyPr>
          <a:lstStyle/>
          <a:p>
            <a:pPr algn="ctr" defTabSz="914400"/>
            <a:r>
              <a:rPr lang="en-US" sz="5800">
                <a:solidFill>
                  <a:schemeClr val="tx2"/>
                </a:solidFill>
              </a:rPr>
              <a:t>Jak je to na vaší škole?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99075" y="4880149"/>
            <a:ext cx="6101541" cy="576431"/>
          </a:xfrm>
        </p:spPr>
        <p:txBody>
          <a:bodyPr vert="horz" lIns="91440" tIns="91440" rIns="91440" bIns="91440" rtlCol="0">
            <a:normAutofit/>
          </a:bodyPr>
          <a:lstStyle/>
          <a:p>
            <a:pPr marL="0" indent="0" algn="ctr" defTabSz="914400">
              <a:spcBef>
                <a:spcPts val="1000"/>
              </a:spcBef>
              <a:buNone/>
            </a:pPr>
            <a:r>
              <a:rPr lang="en-US" sz="1800" cap="all">
                <a:solidFill>
                  <a:srgbClr val="000000"/>
                </a:solidFill>
              </a:rPr>
              <a:t>Když se řekne klima, tak…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7F797D1-251E-41FE-9FF8-AD487DEF2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977270" y="1561030"/>
            <a:ext cx="61233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09A0CE28-0E59-4F4D-9855-8A8DCE9A8E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977270" y="4723794"/>
            <a:ext cx="61233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8" name="Picture 27">
            <a:extLst>
              <a:ext uri="{FF2B5EF4-FFF2-40B4-BE49-F238E27FC236}">
                <a16:creationId xmlns:a16="http://schemas.microsoft.com/office/drawing/2014/main" id="{75CC23F7-9F20-4C4B-8608-BD4DE9728F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753309"/>
            <a:ext cx="10080625" cy="818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4244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2800" b="1" dirty="0"/>
              <a:t>O školním prostředí ale víme spoustu věcí i „bez dotazníků“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705560" lvl="1" indent="-302383" eaLnBrk="1" fontAlgn="auto" hangingPunct="1">
              <a:spcBef>
                <a:spcPts val="606"/>
              </a:spcBef>
              <a:spcAft>
                <a:spcPts val="0"/>
              </a:spcAft>
              <a:buFont typeface="Wingdings 2"/>
              <a:buChar char=""/>
              <a:defRPr/>
            </a:pPr>
            <a:r>
              <a:rPr lang="cs-CZ" dirty="0"/>
              <a:t>Vlastní pocit</a:t>
            </a:r>
          </a:p>
          <a:p>
            <a:pPr marL="705560" lvl="1" indent="-302383" eaLnBrk="1" fontAlgn="auto" hangingPunct="1">
              <a:spcBef>
                <a:spcPts val="606"/>
              </a:spcBef>
              <a:spcAft>
                <a:spcPts val="0"/>
              </a:spcAft>
              <a:buFont typeface="Wingdings 2"/>
              <a:buChar char=""/>
              <a:defRPr/>
            </a:pPr>
            <a:r>
              <a:rPr lang="cs-CZ" dirty="0"/>
              <a:t>Informace od učitelů</a:t>
            </a:r>
          </a:p>
          <a:p>
            <a:pPr marL="705560" lvl="1" indent="-302383" eaLnBrk="1" fontAlgn="auto" hangingPunct="1">
              <a:spcBef>
                <a:spcPts val="606"/>
              </a:spcBef>
              <a:spcAft>
                <a:spcPts val="0"/>
              </a:spcAft>
              <a:buFont typeface="Wingdings 2"/>
              <a:buChar char=""/>
              <a:defRPr/>
            </a:pPr>
            <a:r>
              <a:rPr lang="cs-CZ" dirty="0"/>
              <a:t>Informace o žácích a od žáků</a:t>
            </a:r>
          </a:p>
          <a:p>
            <a:pPr marL="705560" lvl="1" indent="-302383" eaLnBrk="1" fontAlgn="auto" hangingPunct="1">
              <a:spcBef>
                <a:spcPts val="606"/>
              </a:spcBef>
              <a:spcAft>
                <a:spcPts val="0"/>
              </a:spcAft>
              <a:buFont typeface="Wingdings 2"/>
              <a:buChar char=""/>
              <a:defRPr/>
            </a:pPr>
            <a:r>
              <a:rPr lang="cs-CZ" dirty="0"/>
              <a:t>Informace od rodičů, absolventů… </a:t>
            </a:r>
            <a:r>
              <a:rPr lang="cs-CZ" i="1" dirty="0"/>
              <a:t>(neformální)</a:t>
            </a:r>
          </a:p>
          <a:p>
            <a:pPr marL="705560" lvl="1" indent="-302383" eaLnBrk="1" fontAlgn="auto" hangingPunct="1">
              <a:spcBef>
                <a:spcPts val="606"/>
              </a:spcBef>
              <a:spcAft>
                <a:spcPts val="0"/>
              </a:spcAft>
              <a:buFont typeface="Wingdings 2"/>
              <a:buChar char=""/>
              <a:defRPr/>
            </a:pPr>
            <a:endParaRPr lang="cs-CZ" dirty="0"/>
          </a:p>
          <a:p>
            <a:pPr marL="705560" lvl="1" indent="-302383" eaLnBrk="1" fontAlgn="auto" hangingPunct="1">
              <a:spcBef>
                <a:spcPts val="606"/>
              </a:spcBef>
              <a:spcAft>
                <a:spcPts val="0"/>
              </a:spcAft>
              <a:buFont typeface="Wingdings 2"/>
              <a:buChar char=""/>
              <a:defRPr/>
            </a:pPr>
            <a:r>
              <a:rPr lang="cs-CZ" dirty="0"/>
              <a:t>Hospitace a praxe studentů</a:t>
            </a:r>
          </a:p>
          <a:p>
            <a:pPr marL="705560" lvl="1" indent="-302383" eaLnBrk="1" fontAlgn="auto" hangingPunct="1">
              <a:spcBef>
                <a:spcPts val="606"/>
              </a:spcBef>
              <a:spcAft>
                <a:spcPts val="0"/>
              </a:spcAft>
              <a:buFont typeface="Wingdings 2"/>
              <a:buChar char=""/>
              <a:defRPr/>
            </a:pPr>
            <a:r>
              <a:rPr lang="cs-CZ" dirty="0"/>
              <a:t>Noví zaměstnanci… </a:t>
            </a:r>
            <a:r>
              <a:rPr lang="cs-CZ" i="1" dirty="0"/>
              <a:t>(nezaujaté oči vidí přesněji, netrpí „provozní slepotou“)</a:t>
            </a:r>
          </a:p>
          <a:p>
            <a:pPr marL="705560" lvl="1" indent="-302383" eaLnBrk="1" fontAlgn="auto" hangingPunct="1">
              <a:spcBef>
                <a:spcPts val="606"/>
              </a:spcBef>
              <a:spcAft>
                <a:spcPts val="0"/>
              </a:spcAft>
              <a:buFont typeface="Wingdings 2"/>
              <a:buChar char=""/>
              <a:defRPr/>
            </a:pPr>
            <a:endParaRPr lang="cs-CZ" dirty="0"/>
          </a:p>
          <a:p>
            <a:pPr marL="705560" lvl="1" indent="-302383" eaLnBrk="1" fontAlgn="auto" hangingPunct="1">
              <a:spcBef>
                <a:spcPts val="606"/>
              </a:spcBef>
              <a:spcAft>
                <a:spcPts val="0"/>
              </a:spcAft>
              <a:buFont typeface="Wingdings 2"/>
              <a:buChar char=""/>
              <a:defRPr/>
            </a:pPr>
            <a:r>
              <a:rPr lang="cs-CZ" dirty="0"/>
              <a:t>Hodnocení inspekcí</a:t>
            </a:r>
          </a:p>
          <a:p>
            <a:pPr marL="705560" lvl="1" indent="-302383" eaLnBrk="1" fontAlgn="auto" hangingPunct="1">
              <a:spcBef>
                <a:spcPts val="606"/>
              </a:spcBef>
              <a:spcAft>
                <a:spcPts val="0"/>
              </a:spcAft>
              <a:buFont typeface="Wingdings 2"/>
              <a:buChar char=""/>
              <a:defRPr/>
            </a:pPr>
            <a:r>
              <a:rPr lang="cs-CZ" dirty="0"/>
              <a:t>Srovnávací výkonové testy</a:t>
            </a:r>
          </a:p>
          <a:p>
            <a:pPr marL="481676" lvl="1" indent="0" algn="r" eaLnBrk="1" fontAlgn="auto" hangingPunct="1">
              <a:spcBef>
                <a:spcPts val="606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cs-CZ" dirty="0"/>
              <a:t>… </a:t>
            </a:r>
            <a:r>
              <a:rPr lang="cs-CZ" i="1" dirty="0"/>
              <a:t>(pohled „zvenku“ aneb Jak se nám to stalo?)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3522FE7-5A29-4EF6-B1EF-2CA55748A7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26098"/>
            <a:ext cx="10080625" cy="4526039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2192E09-EBC7-416C-B887-DFF915D7F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753309"/>
            <a:ext cx="10080625" cy="818965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924498D-E084-44BE-A196-CFCE35564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755440"/>
            <a:ext cx="10080625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BBC7667-C352-4842-9AFD-E5C16AD002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999075" y="3889564"/>
            <a:ext cx="714132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1BF0792A-0F2B-4A2E-AB38-0A4F18A307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0080373" cy="75596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57DB18D-C2F1-4C8C-8808-9C01ECE683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26098"/>
            <a:ext cx="10080625" cy="4526039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5D935FA-3336-4941-9214-E250A5727F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95313" y="710251"/>
            <a:ext cx="7689425" cy="5303640"/>
            <a:chOff x="7639235" y="600024"/>
            <a:chExt cx="3898557" cy="6878929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45D9E2ED-FF90-4200-A7EE-6D41D6526F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639235" y="600024"/>
              <a:ext cx="3898557" cy="6878929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3A4BEB8D-68AD-4314-8A2B-F8DC85A530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70263" y="1062693"/>
              <a:ext cx="3635738" cy="59547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977270" y="1753489"/>
            <a:ext cx="6123347" cy="2777847"/>
          </a:xfrm>
          <a:solidFill>
            <a:schemeClr val="bg2"/>
          </a:solidFill>
        </p:spPr>
        <p:txBody>
          <a:bodyPr vert="horz" lIns="91440" tIns="45720" rIns="91440" bIns="0" rtlCol="0" anchor="ctr">
            <a:normAutofit/>
          </a:bodyPr>
          <a:lstStyle/>
          <a:p>
            <a:pPr algn="ctr" defTabSz="914400"/>
            <a:r>
              <a:rPr lang="en-US" sz="5800">
                <a:solidFill>
                  <a:schemeClr val="tx2"/>
                </a:solidFill>
              </a:rPr>
              <a:t>Jak je to s dotazníky?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>
          <a:xfrm>
            <a:off x="1999075" y="4880149"/>
            <a:ext cx="6101541" cy="576431"/>
          </a:xfrm>
        </p:spPr>
        <p:txBody>
          <a:bodyPr vert="horz" lIns="91440" tIns="91440" rIns="91440" bIns="91440" rtlCol="0">
            <a:normAutofit/>
          </a:bodyPr>
          <a:lstStyle/>
          <a:p>
            <a:pPr algn="ctr" defTabSz="914400">
              <a:spcBef>
                <a:spcPts val="1000"/>
              </a:spcBef>
            </a:pPr>
            <a:endParaRPr lang="en-US" sz="1800" cap="all">
              <a:solidFill>
                <a:srgbClr val="000000"/>
              </a:solidFill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87F797D1-251E-41FE-9FF8-AD487DEF2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977270" y="1561030"/>
            <a:ext cx="61233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09A0CE28-0E59-4F4D-9855-8A8DCE9A8E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977270" y="4723794"/>
            <a:ext cx="61233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30" name="Picture 29">
            <a:extLst>
              <a:ext uri="{FF2B5EF4-FFF2-40B4-BE49-F238E27FC236}">
                <a16:creationId xmlns:a16="http://schemas.microsoft.com/office/drawing/2014/main" id="{75CC23F7-9F20-4C4B-8608-BD4DE9728F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753309"/>
            <a:ext cx="10080625" cy="818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3753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/>
              <a:t>Sociometrie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eaLnBrk="1" hangingPunct="1">
              <a:lnSpc>
                <a:spcPct val="106000"/>
              </a:lnSpc>
            </a:pPr>
            <a:r>
              <a:rPr lang="cs-CZ" altLang="en-US" sz="2700" dirty="0"/>
              <a:t>Autor metody - </a:t>
            </a:r>
            <a:r>
              <a:rPr lang="cs-CZ" altLang="en-US" sz="2700" b="1" dirty="0"/>
              <a:t>J. L. </a:t>
            </a:r>
            <a:r>
              <a:rPr lang="cs-CZ" altLang="en-US" sz="2700" b="1" dirty="0" err="1"/>
              <a:t>Moreno</a:t>
            </a:r>
            <a:r>
              <a:rPr lang="cs-CZ" altLang="en-US" sz="2700" dirty="0"/>
              <a:t>; </a:t>
            </a:r>
          </a:p>
          <a:p>
            <a:pPr eaLnBrk="1" hangingPunct="1">
              <a:lnSpc>
                <a:spcPct val="106000"/>
              </a:lnSpc>
            </a:pPr>
            <a:r>
              <a:rPr lang="cs-CZ" altLang="en-US" sz="2700" dirty="0"/>
              <a:t>V praxi součástí metodického doporučení pro řešení šikany (což není ideální nápad s ohledem na jednoduchost této metody)</a:t>
            </a:r>
          </a:p>
          <a:p>
            <a:pPr eaLnBrk="1" hangingPunct="1">
              <a:lnSpc>
                <a:spcPct val="106000"/>
              </a:lnSpc>
            </a:pPr>
            <a:r>
              <a:rPr lang="cs-CZ" altLang="en-US" sz="2700" dirty="0"/>
              <a:t>zjištění </a:t>
            </a:r>
            <a:r>
              <a:rPr lang="cs-CZ" altLang="en-US" sz="2700" b="1" dirty="0"/>
              <a:t>struktury vzájemných vztahů</a:t>
            </a:r>
            <a:r>
              <a:rPr lang="cs-CZ" altLang="en-US" sz="2700" dirty="0"/>
              <a:t> v malé _terapeutické_ skupině </a:t>
            </a:r>
            <a:r>
              <a:rPr lang="cs-CZ" altLang="en-US" sz="2700" i="1" dirty="0"/>
              <a:t>(intenzita, polarita)</a:t>
            </a:r>
          </a:p>
          <a:p>
            <a:pPr lvl="1" eaLnBrk="1" hangingPunct="1">
              <a:lnSpc>
                <a:spcPct val="106000"/>
              </a:lnSpc>
            </a:pPr>
            <a:r>
              <a:rPr lang="cs-CZ" altLang="en-US" sz="2200" dirty="0"/>
              <a:t>cesta ke zjištění </a:t>
            </a:r>
            <a:r>
              <a:rPr lang="cs-CZ" altLang="en-US" sz="2200" b="1" dirty="0"/>
              <a:t>sympatií, antipatií</a:t>
            </a:r>
          </a:p>
          <a:p>
            <a:pPr lvl="1" eaLnBrk="1" hangingPunct="1">
              <a:lnSpc>
                <a:spcPct val="106000"/>
              </a:lnSpc>
            </a:pPr>
            <a:r>
              <a:rPr lang="cs-CZ" altLang="en-US" sz="2200" dirty="0"/>
              <a:t>člen skupiny hodnotí pozici jiného člena ve skupině (nebo i svoji pozici)</a:t>
            </a:r>
          </a:p>
          <a:p>
            <a:pPr eaLnBrk="1" hangingPunct="1">
              <a:lnSpc>
                <a:spcPct val="106000"/>
              </a:lnSpc>
            </a:pPr>
            <a:r>
              <a:rPr lang="cs-CZ" altLang="en-US" sz="2700" dirty="0"/>
              <a:t>formulace sociometrické otázky </a:t>
            </a:r>
          </a:p>
          <a:p>
            <a:pPr lvl="1" eaLnBrk="1" hangingPunct="1">
              <a:lnSpc>
                <a:spcPct val="106000"/>
              </a:lnSpc>
            </a:pPr>
            <a:r>
              <a:rPr lang="cs-CZ" altLang="en-US" sz="2200" i="1" dirty="0"/>
              <a:t>(„S kým bych chtěl jet na výlet?“ „Vedle koho bych chtěl sedět?“)</a:t>
            </a:r>
          </a:p>
          <a:p>
            <a:pPr eaLnBrk="1" hangingPunct="1">
              <a:lnSpc>
                <a:spcPct val="106000"/>
              </a:lnSpc>
            </a:pPr>
            <a:r>
              <a:rPr lang="cs-CZ" altLang="en-US" sz="2700" dirty="0"/>
              <a:t>Odpovědí je jméno člena(</a:t>
            </a:r>
            <a:r>
              <a:rPr lang="cs-CZ" altLang="en-US" sz="2700" dirty="0" err="1"/>
              <a:t>ů</a:t>
            </a:r>
            <a:r>
              <a:rPr lang="cs-CZ" altLang="en-US" sz="2700" dirty="0"/>
              <a:t>) skupiny</a:t>
            </a:r>
          </a:p>
          <a:p>
            <a:pPr eaLnBrk="1" hangingPunct="1">
              <a:lnSpc>
                <a:spcPct val="106000"/>
              </a:lnSpc>
              <a:buFont typeface="Wingdings" charset="2"/>
              <a:buNone/>
            </a:pPr>
            <a:endParaRPr lang="cs-CZ" altLang="en-US" sz="2700" dirty="0"/>
          </a:p>
          <a:p>
            <a:pPr eaLnBrk="1" hangingPunct="1">
              <a:lnSpc>
                <a:spcPct val="106000"/>
              </a:lnSpc>
              <a:buFont typeface="Wingdings" charset="2"/>
              <a:buNone/>
            </a:pPr>
            <a:r>
              <a:rPr lang="cs-CZ" altLang="en-US" sz="1800" dirty="0"/>
              <a:t>Více mj. na http://</a:t>
            </a:r>
            <a:r>
              <a:rPr lang="cs-CZ" altLang="en-US" sz="1800" dirty="0" err="1"/>
              <a:t>en.wikipedia.org</a:t>
            </a:r>
            <a:r>
              <a:rPr lang="cs-CZ" altLang="en-US" sz="1800" dirty="0"/>
              <a:t>/wiki/</a:t>
            </a:r>
            <a:r>
              <a:rPr lang="cs-CZ" altLang="en-US" sz="1800" dirty="0" err="1"/>
              <a:t>Sociometry</a:t>
            </a:r>
            <a:endParaRPr lang="cs-CZ" altLang="en-US" sz="1800" dirty="0"/>
          </a:p>
          <a:p>
            <a:pPr eaLnBrk="1" hangingPunct="1">
              <a:lnSpc>
                <a:spcPct val="106000"/>
              </a:lnSpc>
            </a:pPr>
            <a:endParaRPr lang="cs-CZ" altLang="en-US" sz="2700" dirty="0"/>
          </a:p>
        </p:txBody>
      </p:sp>
    </p:spTree>
    <p:extLst>
      <p:ext uri="{BB962C8B-B14F-4D97-AF65-F5344CB8AC3E}">
        <p14:creationId xmlns:p14="http://schemas.microsoft.com/office/powerpoint/2010/main" val="15235494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/>
              <a:t>Zásady sociometrie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715889" indent="-715889"/>
            <a:r>
              <a:rPr lang="cs-CZ" altLang="en-US" dirty="0" err="1"/>
              <a:t>Moreno</a:t>
            </a:r>
            <a:r>
              <a:rPr lang="cs-CZ" altLang="en-US" dirty="0"/>
              <a:t> formuloval tyto zásady </a:t>
            </a:r>
            <a:r>
              <a:rPr lang="cs-CZ" altLang="en-US" dirty="0" err="1"/>
              <a:t>sociometrie</a:t>
            </a:r>
            <a:endParaRPr lang="cs-CZ" altLang="en-US" dirty="0"/>
          </a:p>
          <a:p>
            <a:pPr marL="1109548" lvl="1" indent="-606362">
              <a:buNone/>
            </a:pPr>
            <a:r>
              <a:rPr lang="cs-CZ" altLang="en-US" dirty="0"/>
              <a:t>a) mus</a:t>
            </a:r>
            <a:r>
              <a:rPr lang="cs-CZ" altLang="en-US" dirty="0">
                <a:latin typeface="Arial" charset="0"/>
              </a:rPr>
              <a:t>í</a:t>
            </a:r>
            <a:r>
              <a:rPr lang="cs-CZ" altLang="en-US" dirty="0"/>
              <a:t> být vymezeny hranice skupiny, </a:t>
            </a:r>
          </a:p>
          <a:p>
            <a:pPr marL="1109548" lvl="1" indent="-606362">
              <a:buNone/>
            </a:pPr>
            <a:r>
              <a:rPr lang="cs-CZ" altLang="en-US" dirty="0"/>
              <a:t>b) osoby ve skupině se mus</a:t>
            </a:r>
            <a:r>
              <a:rPr lang="cs-CZ" altLang="en-US" dirty="0">
                <a:latin typeface="Arial" charset="0"/>
              </a:rPr>
              <a:t>í</a:t>
            </a:r>
            <a:r>
              <a:rPr lang="cs-CZ" altLang="en-US" dirty="0"/>
              <a:t> dobře zn</a:t>
            </a:r>
            <a:r>
              <a:rPr lang="cs-CZ" altLang="en-US" dirty="0">
                <a:latin typeface="Arial" charset="0"/>
              </a:rPr>
              <a:t>á</a:t>
            </a:r>
            <a:r>
              <a:rPr lang="cs-CZ" altLang="en-US" dirty="0"/>
              <a:t>t, </a:t>
            </a:r>
          </a:p>
          <a:p>
            <a:pPr marL="1109548" lvl="1" indent="-606362">
              <a:buNone/>
            </a:pPr>
            <a:r>
              <a:rPr lang="cs-CZ" altLang="en-US" dirty="0"/>
              <a:t>c) jasně formulovan</a:t>
            </a:r>
            <a:r>
              <a:rPr lang="cs-CZ" altLang="en-US" dirty="0">
                <a:latin typeface="Arial" charset="0"/>
              </a:rPr>
              <a:t>á</a:t>
            </a:r>
            <a:r>
              <a:rPr lang="cs-CZ" altLang="en-US" dirty="0"/>
              <a:t> ot</a:t>
            </a:r>
            <a:r>
              <a:rPr lang="cs-CZ" altLang="en-US" dirty="0">
                <a:latin typeface="Arial" charset="0"/>
              </a:rPr>
              <a:t>á</a:t>
            </a:r>
            <a:r>
              <a:rPr lang="cs-CZ" altLang="en-US" dirty="0"/>
              <a:t>zka, </a:t>
            </a:r>
          </a:p>
          <a:p>
            <a:pPr marL="1109548" lvl="1" indent="-606362">
              <a:buNone/>
            </a:pPr>
            <a:r>
              <a:rPr lang="cs-CZ" altLang="en-US" dirty="0"/>
              <a:t>d) důvěryhodnost osoby zaji</a:t>
            </a:r>
            <a:r>
              <a:rPr lang="cs-CZ" altLang="en-US" dirty="0">
                <a:latin typeface="Arial" charset="0"/>
              </a:rPr>
              <a:t>š</a:t>
            </a:r>
            <a:r>
              <a:rPr lang="cs-CZ" altLang="en-US" dirty="0"/>
              <a:t>ťuj</a:t>
            </a:r>
            <a:r>
              <a:rPr lang="cs-CZ" altLang="en-US" dirty="0">
                <a:latin typeface="Arial" charset="0"/>
              </a:rPr>
              <a:t>í</a:t>
            </a:r>
            <a:r>
              <a:rPr lang="cs-CZ" altLang="en-US" dirty="0"/>
              <a:t>c</a:t>
            </a:r>
            <a:r>
              <a:rPr lang="cs-CZ" altLang="en-US" dirty="0">
                <a:latin typeface="Arial" charset="0"/>
              </a:rPr>
              <a:t>í</a:t>
            </a:r>
            <a:r>
              <a:rPr lang="cs-CZ" altLang="en-US" dirty="0"/>
              <a:t> </a:t>
            </a:r>
            <a:r>
              <a:rPr lang="cs-CZ" altLang="en-US" dirty="0" err="1"/>
              <a:t>sociometrii</a:t>
            </a:r>
            <a:r>
              <a:rPr lang="cs-CZ" altLang="en-US" dirty="0"/>
              <a:t>, </a:t>
            </a:r>
          </a:p>
          <a:p>
            <a:pPr marL="1109548" lvl="1" indent="-606362">
              <a:buNone/>
            </a:pPr>
            <a:r>
              <a:rPr lang="cs-CZ" altLang="en-US" dirty="0"/>
              <a:t>e) pravidla týkaj</a:t>
            </a:r>
            <a:r>
              <a:rPr lang="cs-CZ" altLang="en-US" dirty="0">
                <a:latin typeface="Arial" charset="0"/>
              </a:rPr>
              <a:t>í</a:t>
            </a:r>
            <a:r>
              <a:rPr lang="cs-CZ" altLang="en-US" dirty="0"/>
              <a:t>c</a:t>
            </a:r>
            <a:r>
              <a:rPr lang="cs-CZ" altLang="en-US" dirty="0">
                <a:latin typeface="Arial" charset="0"/>
              </a:rPr>
              <a:t>í</a:t>
            </a:r>
            <a:r>
              <a:rPr lang="cs-CZ" altLang="en-US" dirty="0"/>
              <a:t> se počtu - ot</a:t>
            </a:r>
            <a:r>
              <a:rPr lang="cs-CZ" altLang="en-US" dirty="0">
                <a:latin typeface="Arial" charset="0"/>
              </a:rPr>
              <a:t>á</a:t>
            </a:r>
            <a:r>
              <a:rPr lang="cs-CZ" altLang="en-US" dirty="0"/>
              <a:t>zek, možnost</a:t>
            </a:r>
            <a:r>
              <a:rPr lang="cs-CZ" altLang="en-US" dirty="0">
                <a:latin typeface="Arial" charset="0"/>
              </a:rPr>
              <a:t>í</a:t>
            </a:r>
            <a:r>
              <a:rPr lang="cs-CZ" altLang="en-US" dirty="0"/>
              <a:t> voleb, negativn</a:t>
            </a:r>
            <a:r>
              <a:rPr lang="cs-CZ" altLang="en-US" dirty="0">
                <a:latin typeface="Arial" charset="0"/>
              </a:rPr>
              <a:t>í</a:t>
            </a:r>
            <a:r>
              <a:rPr lang="cs-CZ" altLang="en-US" dirty="0"/>
              <a:t> volby</a:t>
            </a:r>
          </a:p>
          <a:p>
            <a:pPr marL="715889" indent="-715889">
              <a:buNone/>
            </a:pPr>
            <a:endParaRPr lang="cs-CZ" alt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8144" y="4670427"/>
            <a:ext cx="3041280" cy="292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70476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cs-CZ" sz="3086" b="1" dirty="0">
                <a:latin typeface="Century Schoolbook" pitchFamily="18" charset="0"/>
              </a:rPr>
              <a:t>Sociometrický ratingový dotazník (SO-</a:t>
            </a:r>
            <a:r>
              <a:rPr lang="cs-CZ" sz="3086" b="1" dirty="0" err="1">
                <a:latin typeface="Century Schoolbook" pitchFamily="18" charset="0"/>
              </a:rPr>
              <a:t>RA</a:t>
            </a:r>
            <a:r>
              <a:rPr lang="cs-CZ" sz="3086" b="1" dirty="0">
                <a:latin typeface="Century Schoolbook" pitchFamily="18" charset="0"/>
              </a:rPr>
              <a:t>-D)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buClr>
                <a:srgbClr val="FF0000"/>
              </a:buClr>
            </a:pPr>
            <a:r>
              <a:rPr lang="cs-CZ" altLang="cs-CZ" dirty="0"/>
              <a:t>Každý žák ve třídě hodnotí </a:t>
            </a:r>
            <a:r>
              <a:rPr lang="cs-CZ" altLang="cs-CZ" b="1" dirty="0"/>
              <a:t>vliv</a:t>
            </a:r>
            <a:r>
              <a:rPr lang="cs-CZ" altLang="cs-CZ" dirty="0"/>
              <a:t> všech ostatních žáků na škále 1-5</a:t>
            </a:r>
          </a:p>
          <a:p>
            <a:pPr eaLnBrk="1" hangingPunct="1">
              <a:lnSpc>
                <a:spcPct val="90000"/>
              </a:lnSpc>
              <a:buClr>
                <a:srgbClr val="FF0000"/>
              </a:buClr>
            </a:pPr>
            <a:r>
              <a:rPr lang="cs-CZ" altLang="cs-CZ" dirty="0"/>
              <a:t>Poté každý žák ve třídě hodnotí </a:t>
            </a:r>
            <a:r>
              <a:rPr lang="cs-CZ" altLang="cs-CZ" b="1" dirty="0"/>
              <a:t>oblibu</a:t>
            </a:r>
            <a:r>
              <a:rPr lang="cs-CZ" altLang="cs-CZ" dirty="0"/>
              <a:t> všech ostatních žáků na škále 1-5</a:t>
            </a:r>
          </a:p>
          <a:p>
            <a:pPr eaLnBrk="1" hangingPunct="1">
              <a:lnSpc>
                <a:spcPct val="90000"/>
              </a:lnSpc>
              <a:buClr>
                <a:srgbClr val="FF0000"/>
              </a:buClr>
            </a:pPr>
            <a:r>
              <a:rPr lang="cs-CZ" altLang="cs-CZ" dirty="0"/>
              <a:t>Nakonec každý žák doplňuje číselné hodnocení slovním odůvodněním svých sympatií/antipatií k ostatním žákům</a:t>
            </a:r>
          </a:p>
          <a:p>
            <a:pPr eaLnBrk="1" hangingPunct="1">
              <a:lnSpc>
                <a:spcPct val="90000"/>
              </a:lnSpc>
              <a:buClr>
                <a:srgbClr val="FF0000"/>
              </a:buClr>
            </a:pPr>
            <a:r>
              <a:rPr lang="cs-CZ" altLang="cs-CZ" dirty="0"/>
              <a:t>Výchozími údaji pro zpracování jsou tedy:</a:t>
            </a:r>
          </a:p>
          <a:p>
            <a:pPr lvl="1" eaLnBrk="1" hangingPunct="1">
              <a:lnSpc>
                <a:spcPct val="90000"/>
              </a:lnSpc>
              <a:buClr>
                <a:srgbClr val="FF0000"/>
              </a:buClr>
              <a:buFont typeface="Wingdings" pitchFamily="2" charset="2"/>
              <a:buChar char="ü"/>
            </a:pPr>
            <a:r>
              <a:rPr lang="cs-CZ" altLang="cs-CZ" sz="2646" dirty="0"/>
              <a:t>jednotlivá hodnocení vlivu</a:t>
            </a:r>
          </a:p>
          <a:p>
            <a:pPr lvl="1" eaLnBrk="1" hangingPunct="1">
              <a:lnSpc>
                <a:spcPct val="90000"/>
              </a:lnSpc>
              <a:buClr>
                <a:srgbClr val="FF0000"/>
              </a:buClr>
              <a:buFont typeface="Wingdings" pitchFamily="2" charset="2"/>
              <a:buChar char="ü"/>
            </a:pPr>
            <a:r>
              <a:rPr lang="cs-CZ" altLang="cs-CZ" sz="2646" dirty="0"/>
              <a:t>jednotlivá hodnocení sympatií</a:t>
            </a:r>
          </a:p>
          <a:p>
            <a:pPr lvl="1" eaLnBrk="1" hangingPunct="1">
              <a:lnSpc>
                <a:spcPct val="90000"/>
              </a:lnSpc>
              <a:buClr>
                <a:srgbClr val="FF0000"/>
              </a:buClr>
              <a:buFont typeface="Wingdings" pitchFamily="2" charset="2"/>
              <a:buChar char="ü"/>
            </a:pPr>
            <a:r>
              <a:rPr lang="cs-CZ" altLang="cs-CZ" sz="2646" dirty="0"/>
              <a:t>volné slovní charakteristiky jednotlivých žáků</a:t>
            </a:r>
          </a:p>
        </p:txBody>
      </p:sp>
    </p:spTree>
    <p:extLst>
      <p:ext uri="{BB962C8B-B14F-4D97-AF65-F5344CB8AC3E}">
        <p14:creationId xmlns:p14="http://schemas.microsoft.com/office/powerpoint/2010/main" val="467231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(</a:t>
            </a:r>
            <a:r>
              <a:rPr lang="mr-IN" dirty="0"/>
              <a:t>…</a:t>
            </a:r>
            <a:r>
              <a:rPr lang="cs-CZ" dirty="0"/>
              <a:t>)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A nějaké příklady lepší praxe by byly?</a:t>
            </a:r>
          </a:p>
        </p:txBody>
      </p:sp>
    </p:spTree>
    <p:extLst>
      <p:ext uri="{BB962C8B-B14F-4D97-AF65-F5344CB8AC3E}">
        <p14:creationId xmlns:p14="http://schemas.microsoft.com/office/powerpoint/2010/main" val="15713335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/>
              <a:t>Klima jeho diagnostika ve výzkumu i školní praxi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sz="1700" i="1"/>
              <a:t>Vzniklo v návaznosti na  národní projekt MŠMT </a:t>
            </a:r>
            <a:r>
              <a:rPr lang="cs-CZ" sz="1700" b="1" i="1"/>
              <a:t>"Cesta ke kvalitě" </a:t>
            </a:r>
            <a:r>
              <a:rPr lang="cs-CZ" sz="1700" i="1"/>
              <a:t>(CZ.1.07/4.1.00/06.0014; plný název projektu „AUTOEVALUACE - Vytváření systému a podpora škol v oblasti vlastního hodnocení“)</a:t>
            </a:r>
            <a:endParaRPr lang="cs-CZ" sz="1700" i="1" dirty="0"/>
          </a:p>
        </p:txBody>
      </p:sp>
    </p:spTree>
    <p:extLst>
      <p:ext uri="{BB962C8B-B14F-4D97-AF65-F5344CB8AC3E}">
        <p14:creationId xmlns:p14="http://schemas.microsoft.com/office/powerpoint/2010/main" val="18801273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 konkrétního řešení problematiky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/>
              <a:t>Vzniklo v rámci  národního projekt MŠMT "Cesta ke kvalitě" (CZ.1.07/4.1.00/06.0014 - plný název projektu „AUTOEVALUACE - Vytváření systému a podpora škol v oblasti vlastního hodnocení“)</a:t>
            </a:r>
          </a:p>
          <a:p>
            <a:endParaRPr lang="cs-CZ" dirty="0"/>
          </a:p>
          <a:p>
            <a:r>
              <a:rPr lang="cs-CZ" dirty="0"/>
              <a:t>V roce 2013 projekt byl oceněn Českou asociací pedagogického výzkumu za přínos pro výzkum i školní praxi </a:t>
            </a:r>
          </a:p>
          <a:p>
            <a:endParaRPr lang="cs-CZ" dirty="0"/>
          </a:p>
          <a:p>
            <a:r>
              <a:rPr lang="cs-CZ" dirty="0"/>
              <a:t>Cílem projektu bylo vytvořit 30 nástrojů, které by mohly pomoci školní praxi v procesu vlastního sebehodnocení</a:t>
            </a:r>
          </a:p>
          <a:p>
            <a:pPr lvl="1"/>
            <a:r>
              <a:rPr lang="cs-CZ" dirty="0"/>
              <a:t>Nástrojem je míněna široká škála technik od hospitačních archů, přes návody k vedení skupinových aktivit učitelů až po „klasické dotazníky“</a:t>
            </a:r>
          </a:p>
        </p:txBody>
      </p:sp>
    </p:spTree>
    <p:extLst>
      <p:ext uri="{BB962C8B-B14F-4D97-AF65-F5344CB8AC3E}">
        <p14:creationId xmlns:p14="http://schemas.microsoft.com/office/powerpoint/2010/main" val="3678718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Praktický rámec – nabídka řešení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dirty="0"/>
              <a:t>Zadání projektu „Cesta ke kvalitě“</a:t>
            </a:r>
          </a:p>
          <a:p>
            <a:pPr lvl="1"/>
            <a:r>
              <a:rPr lang="cs-CZ" dirty="0"/>
              <a:t>Několik omezení </a:t>
            </a:r>
          </a:p>
          <a:p>
            <a:pPr lvl="2"/>
            <a:r>
              <a:rPr lang="cs-CZ" dirty="0"/>
              <a:t>čas, rozsah pilotní studie, obsah dalších nástrojů …</a:t>
            </a:r>
          </a:p>
          <a:p>
            <a:pPr lvl="1"/>
            <a:r>
              <a:rPr lang="cs-CZ" dirty="0"/>
              <a:t>Tvorba on-line administrované metody s automatickým vyhodnocením a generovanou zprávou </a:t>
            </a:r>
          </a:p>
          <a:p>
            <a:pPr lvl="2"/>
            <a:r>
              <a:rPr lang="cs-CZ" i="1" dirty="0"/>
              <a:t>„Co nejjednodušší z hlediska uživatele – </a:t>
            </a:r>
            <a:r>
              <a:rPr lang="cs-CZ" i="1" dirty="0" err="1"/>
              <a:t>kooordinátora</a:t>
            </a:r>
            <a:r>
              <a:rPr lang="cs-CZ" i="1" dirty="0"/>
              <a:t> </a:t>
            </a:r>
            <a:r>
              <a:rPr lang="cs-CZ" i="1" dirty="0" err="1"/>
              <a:t>autoevaluace</a:t>
            </a:r>
            <a:r>
              <a:rPr lang="cs-CZ" i="1" dirty="0"/>
              <a:t> ve škole.“</a:t>
            </a:r>
          </a:p>
          <a:p>
            <a:pPr lvl="1"/>
            <a:r>
              <a:rPr lang="cs-CZ" dirty="0"/>
              <a:t>Možnost opakovaného zadávání s ohledem na různé oblasti zájmu školy</a:t>
            </a:r>
          </a:p>
          <a:p>
            <a:r>
              <a:rPr lang="cs-CZ" dirty="0"/>
              <a:t>Konkrétní potřeby škol (ve smyslu vedení škol)</a:t>
            </a:r>
          </a:p>
          <a:p>
            <a:pPr lvl="1"/>
            <a:r>
              <a:rPr lang="cs-CZ" dirty="0"/>
              <a:t>Informace o prostředí školy</a:t>
            </a:r>
          </a:p>
          <a:p>
            <a:pPr lvl="1"/>
            <a:r>
              <a:rPr lang="cs-CZ" dirty="0"/>
              <a:t>Podklady pro rozhodování</a:t>
            </a:r>
          </a:p>
          <a:p>
            <a:pPr lvl="1"/>
            <a:r>
              <a:rPr lang="cs-CZ" dirty="0"/>
              <a:t>Výběr obsahu i nástroje v rukou školy (nenabízíme odpovědi na otázky, které si škola neklade)</a:t>
            </a:r>
          </a:p>
          <a:p>
            <a:pPr lvl="1"/>
            <a:endParaRPr lang="cs-CZ" dirty="0"/>
          </a:p>
          <a:p>
            <a:pPr lvl="1"/>
            <a:r>
              <a:rPr lang="cs-CZ" dirty="0"/>
              <a:t>…a v neposlední řadě příležitost k zamyšlení pro účastníky</a:t>
            </a:r>
          </a:p>
        </p:txBody>
      </p:sp>
    </p:spTree>
    <p:extLst>
      <p:ext uri="{BB962C8B-B14F-4D97-AF65-F5344CB8AC3E}">
        <p14:creationId xmlns:p14="http://schemas.microsoft.com/office/powerpoint/2010/main" val="137312413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57" y="1160446"/>
            <a:ext cx="9933088" cy="5400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80662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Kvalita školy a (auto)evaluace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591349" y="2221972"/>
            <a:ext cx="7244449" cy="4450867"/>
          </a:xfrm>
        </p:spPr>
        <p:txBody>
          <a:bodyPr>
            <a:normAutofit fontScale="40000" lnSpcReduction="20000"/>
          </a:bodyPr>
          <a:lstStyle/>
          <a:p>
            <a:r>
              <a:rPr lang="cs-CZ" sz="3700" i="1" dirty="0"/>
              <a:t>Lepší začátek než „aby se nestaly všechny ty ošklivé věci, které špatné klima přináší…“ </a:t>
            </a:r>
            <a:r>
              <a:rPr lang="cs-CZ" sz="3700" i="1" dirty="0">
                <a:sym typeface="Wingdings" panose="05000000000000000000" pitchFamily="2" charset="2"/>
              </a:rPr>
              <a:t></a:t>
            </a:r>
            <a:endParaRPr lang="cs-CZ" sz="3700" i="1" dirty="0"/>
          </a:p>
          <a:p>
            <a:r>
              <a:rPr lang="cs-CZ" sz="3700" dirty="0"/>
              <a:t>Jedna z významných vlastností vzdělávací instituce</a:t>
            </a:r>
          </a:p>
          <a:p>
            <a:r>
              <a:rPr lang="cs-CZ" sz="3700" dirty="0"/>
              <a:t>Spektrum možných vlastností školy (klima jako jeden z možných dílčích indikátorů – ve smyslu pocitů, postojů a hodnocení konkrétní školy)</a:t>
            </a:r>
          </a:p>
          <a:p>
            <a:r>
              <a:rPr lang="cs-CZ" sz="3700" dirty="0"/>
              <a:t>Významná vlastnost konkrétní školy</a:t>
            </a:r>
          </a:p>
          <a:p>
            <a:pPr lvl="1"/>
            <a:r>
              <a:rPr lang="cs-CZ" sz="2800" dirty="0"/>
              <a:t>Vedlejší produkt vlastních edukačních aktivit  </a:t>
            </a:r>
          </a:p>
          <a:p>
            <a:pPr lvl="1"/>
            <a:r>
              <a:rPr lang="cs-CZ" sz="2800" dirty="0"/>
              <a:t>Součást „pověsti školy“ v komunitě</a:t>
            </a:r>
          </a:p>
          <a:p>
            <a:pPr lvl="1"/>
            <a:r>
              <a:rPr lang="cs-CZ" sz="2800" dirty="0"/>
              <a:t>Součást hodnocení v podobě </a:t>
            </a:r>
          </a:p>
          <a:p>
            <a:pPr lvl="2"/>
            <a:r>
              <a:rPr lang="cs-CZ" sz="2800" dirty="0"/>
              <a:t>vnější (hodnocení)</a:t>
            </a:r>
          </a:p>
          <a:p>
            <a:pPr lvl="2"/>
            <a:r>
              <a:rPr lang="cs-CZ" sz="2800" dirty="0"/>
              <a:t>vnitřní evaluace (</a:t>
            </a:r>
            <a:r>
              <a:rPr lang="cs-CZ" sz="2800" dirty="0" err="1"/>
              <a:t>autoevaluace</a:t>
            </a:r>
            <a:r>
              <a:rPr lang="cs-CZ" sz="2800" dirty="0"/>
              <a:t>)</a:t>
            </a:r>
          </a:p>
          <a:p>
            <a:pPr lvl="2"/>
            <a:endParaRPr lang="cs-CZ" sz="2800" dirty="0"/>
          </a:p>
          <a:p>
            <a:r>
              <a:rPr lang="cs-CZ" sz="3700" dirty="0"/>
              <a:t>Integrální součást školní praxe </a:t>
            </a:r>
            <a:r>
              <a:rPr lang="cs-CZ" sz="3700" i="1" dirty="0"/>
              <a:t>(jakkoli tradičně obvykle není profesionály chápána jako její součást)</a:t>
            </a:r>
          </a:p>
          <a:p>
            <a:pPr lvl="1"/>
            <a:r>
              <a:rPr lang="cs-CZ" sz="2800" dirty="0"/>
              <a:t>Vedení školy, učitelé, speciální pedagogové, školní psychologové aj.</a:t>
            </a:r>
          </a:p>
          <a:p>
            <a:pPr lvl="1"/>
            <a:r>
              <a:rPr lang="cs-CZ" sz="2800" dirty="0"/>
              <a:t>Informace nutné pro řízení školy a její rozvoj (rozlišujeme informace určené dovnitř školního prostředí a informace určené zřizovateli či veřejnosti)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7121110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" y="684194"/>
            <a:ext cx="9914301" cy="6270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096259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Teoretický rámec pro přípravu nástrojů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/>
              <a:t>Evidence </a:t>
            </a:r>
            <a:r>
              <a:rPr lang="cs-CZ" dirty="0" err="1"/>
              <a:t>based</a:t>
            </a:r>
            <a:r>
              <a:rPr lang="cs-CZ" dirty="0"/>
              <a:t> a </a:t>
            </a:r>
            <a:r>
              <a:rPr lang="cs-CZ" dirty="0" err="1"/>
              <a:t>practice</a:t>
            </a:r>
            <a:r>
              <a:rPr lang="cs-CZ" dirty="0"/>
              <a:t> </a:t>
            </a:r>
            <a:r>
              <a:rPr lang="cs-CZ" dirty="0" err="1"/>
              <a:t>based</a:t>
            </a:r>
            <a:r>
              <a:rPr lang="cs-CZ" dirty="0"/>
              <a:t> přístup </a:t>
            </a:r>
          </a:p>
          <a:p>
            <a:pPr lvl="1"/>
            <a:r>
              <a:rPr lang="cs-CZ" dirty="0"/>
              <a:t>(Jiří Mareš, 2009)</a:t>
            </a:r>
          </a:p>
          <a:p>
            <a:r>
              <a:rPr lang="cs-CZ" dirty="0"/>
              <a:t>Psychologie dotazování </a:t>
            </a:r>
          </a:p>
          <a:p>
            <a:pPr lvl="1"/>
            <a:r>
              <a:rPr lang="cs-CZ" dirty="0"/>
              <a:t>(</a:t>
            </a:r>
            <a:r>
              <a:rPr lang="cs-CZ" dirty="0" err="1"/>
              <a:t>Tourangeau</a:t>
            </a:r>
            <a:r>
              <a:rPr lang="cs-CZ" dirty="0"/>
              <a:t>, </a:t>
            </a:r>
            <a:r>
              <a:rPr lang="cs-CZ" dirty="0" err="1"/>
              <a:t>Rips</a:t>
            </a:r>
            <a:r>
              <a:rPr lang="cs-CZ" dirty="0"/>
              <a:t>, </a:t>
            </a:r>
            <a:r>
              <a:rPr lang="cs-CZ" dirty="0" err="1"/>
              <a:t>Rasinski</a:t>
            </a:r>
            <a:r>
              <a:rPr lang="cs-CZ" dirty="0"/>
              <a:t>, 2000)</a:t>
            </a:r>
          </a:p>
          <a:p>
            <a:r>
              <a:rPr lang="cs-CZ" dirty="0"/>
              <a:t>Klasická teorie testů </a:t>
            </a:r>
          </a:p>
          <a:p>
            <a:pPr lvl="1"/>
            <a:r>
              <a:rPr lang="cs-CZ" dirty="0"/>
              <a:t>(Urbánek, </a:t>
            </a:r>
            <a:r>
              <a:rPr lang="cs-CZ" dirty="0" err="1"/>
              <a:t>Denglerová</a:t>
            </a:r>
            <a:r>
              <a:rPr lang="cs-CZ" dirty="0"/>
              <a:t>, Širůček, 2011)</a:t>
            </a:r>
          </a:p>
          <a:p>
            <a:r>
              <a:rPr lang="cs-CZ" dirty="0"/>
              <a:t>Klima školy, třídy, sboru; kultura školy </a:t>
            </a:r>
          </a:p>
          <a:p>
            <a:pPr lvl="1"/>
            <a:r>
              <a:rPr lang="cs-CZ" dirty="0"/>
              <a:t>(Jiří Mareš, Ježek, Jan Mareš, Urbánek, Hloušková, </a:t>
            </a:r>
            <a:r>
              <a:rPr lang="cs-CZ" dirty="0" err="1"/>
              <a:t>Pol</a:t>
            </a:r>
            <a:r>
              <a:rPr lang="cs-CZ" dirty="0"/>
              <a:t>…)</a:t>
            </a:r>
          </a:p>
          <a:p>
            <a:r>
              <a:rPr lang="cs-CZ" dirty="0"/>
              <a:t>Zvládání školní zátěže </a:t>
            </a:r>
          </a:p>
          <a:p>
            <a:pPr lvl="1"/>
            <a:r>
              <a:rPr lang="cs-CZ" dirty="0"/>
              <a:t>(Jiří Mareš, Kohoutek…)</a:t>
            </a:r>
          </a:p>
          <a:p>
            <a:r>
              <a:rPr lang="cs-CZ" dirty="0"/>
              <a:t>(…)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5303430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Příprava nástrojů 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/>
              <a:t>Několik setkání s panelem ředitelů (osloveni na základě prezentace v dalších aktivitách projektu)</a:t>
            </a:r>
          </a:p>
          <a:p>
            <a:pPr lvl="1"/>
            <a:r>
              <a:rPr lang="cs-CZ" dirty="0"/>
              <a:t>Jaké jsou zkušenosti s anketami v konkrétních školách?</a:t>
            </a:r>
          </a:p>
          <a:p>
            <a:pPr lvl="1"/>
            <a:r>
              <a:rPr lang="cs-CZ" dirty="0"/>
              <a:t>Jaké informace považujete za užitečné prostřednictvím anket získat?</a:t>
            </a:r>
          </a:p>
          <a:p>
            <a:pPr lvl="1"/>
            <a:r>
              <a:rPr lang="cs-CZ" dirty="0"/>
              <a:t>Diskuse nad anketami používanými ve školách zapojených prostřednictvím zástupců do panelu.</a:t>
            </a:r>
          </a:p>
          <a:p>
            <a:pPr lvl="1"/>
            <a:r>
              <a:rPr lang="cs-CZ" dirty="0"/>
              <a:t>Návrh tří základních variant anket (učitelé, žáci, rodiče), jejich zkrácení, zkušenosti s pilotáže.</a:t>
            </a:r>
          </a:p>
          <a:p>
            <a:pPr lvl="1"/>
            <a:r>
              <a:rPr lang="cs-CZ" dirty="0"/>
              <a:t>Doporučení pro přípravu a administraci.</a:t>
            </a:r>
          </a:p>
          <a:p>
            <a:pPr lvl="1"/>
            <a:r>
              <a:rPr lang="cs-CZ" dirty="0"/>
              <a:t>Zpětná vazba na obsah manuálu.</a:t>
            </a:r>
          </a:p>
          <a:p>
            <a:r>
              <a:rPr lang="cs-CZ" dirty="0"/>
              <a:t>Pilotní ověření online nástroje </a:t>
            </a:r>
          </a:p>
          <a:p>
            <a:pPr lvl="1"/>
            <a:r>
              <a:rPr lang="cs-CZ" dirty="0"/>
              <a:t>Školy, které se zapojily z vlastního rozhodnutí </a:t>
            </a:r>
          </a:p>
          <a:p>
            <a:pPr lvl="1"/>
            <a:r>
              <a:rPr lang="cs-CZ" dirty="0"/>
              <a:t>Školy oslovené v rámci projektu (doplnění vzorku)</a:t>
            </a:r>
          </a:p>
        </p:txBody>
      </p:sp>
    </p:spTree>
    <p:extLst>
      <p:ext uri="{BB962C8B-B14F-4D97-AF65-F5344CB8AC3E}">
        <p14:creationId xmlns:p14="http://schemas.microsoft.com/office/powerpoint/2010/main" val="263406235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Příprava nástrojů II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Analýza dat získaných dat, finalizace manuálu.</a:t>
            </a:r>
          </a:p>
          <a:p>
            <a:r>
              <a:rPr lang="cs-CZ" dirty="0"/>
              <a:t>(Příprava souhrnného online vyhodnocení v pro školy, které zadají ankety všem skupinám)</a:t>
            </a:r>
          </a:p>
          <a:p>
            <a:endParaRPr lang="cs-CZ" dirty="0"/>
          </a:p>
          <a:p>
            <a:r>
              <a:rPr lang="cs-CZ" dirty="0"/>
              <a:t>Vytvořeny různé varianty nástrojů </a:t>
            </a:r>
          </a:p>
          <a:p>
            <a:pPr lvl="1"/>
            <a:r>
              <a:rPr lang="cs-CZ" dirty="0"/>
              <a:t>Podle typu škol od škol mateřských přes základní včetně speciálních až po školy střední (gymnázia, střední odborné školy, střední odborná učiliště a integrované školy), i pro školy specifického zaměření (základní umělecké školy, konzervatoře). </a:t>
            </a:r>
          </a:p>
        </p:txBody>
      </p:sp>
    </p:spTree>
    <p:extLst>
      <p:ext uri="{BB962C8B-B14F-4D97-AF65-F5344CB8AC3E}">
        <p14:creationId xmlns:p14="http://schemas.microsoft.com/office/powerpoint/2010/main" val="114117569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24E9F77-2A2C-004F-918F-9D4772A291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Klima učitelského sboru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7E16B18-8CF2-264C-980D-B3E72F78BE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KUS (pro učitele)</a:t>
            </a:r>
          </a:p>
          <a:p>
            <a:r>
              <a:rPr lang="cs-CZ" dirty="0"/>
              <a:t>Pět oblastí, čtyřbodová škála, standardizace ČR i SR:</a:t>
            </a:r>
          </a:p>
          <a:p>
            <a:r>
              <a:rPr lang="cs-CZ" dirty="0"/>
              <a:t>(Podpora vedením, pevnost vedení, angažovanost, frustrace, přátelské vztahy ve sboru) </a:t>
            </a:r>
          </a:p>
          <a:p>
            <a:r>
              <a:rPr lang="cs-CZ" dirty="0"/>
              <a:t>více</a:t>
            </a:r>
          </a:p>
          <a:p>
            <a:pPr lvl="1"/>
            <a:r>
              <a:rPr lang="cs-CZ" dirty="0">
                <a:hlinkClick r:id="rId2"/>
              </a:rPr>
              <a:t>https://journals.muni.cz/pedor/article/view/2433</a:t>
            </a:r>
            <a:r>
              <a:rPr lang="cs-CZ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6291805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Příklad nástroje upravitelného podle požadavků konkrétní školy</a:t>
            </a:r>
          </a:p>
        </p:txBody>
      </p:sp>
    </p:spTree>
    <p:extLst>
      <p:ext uri="{BB962C8B-B14F-4D97-AF65-F5344CB8AC3E}">
        <p14:creationId xmlns:p14="http://schemas.microsoft.com/office/powerpoint/2010/main" val="387032113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Ankety pro…</a:t>
            </a: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Autory jsou </a:t>
            </a:r>
            <a:r>
              <a:rPr lang="cs-CZ" i="1" dirty="0"/>
              <a:t>Mgr. T. Kohoutek a Mgr. et Mgr. Jan Mareš</a:t>
            </a:r>
            <a:endParaRPr lang="cs-CZ" dirty="0"/>
          </a:p>
          <a:p>
            <a:r>
              <a:rPr lang="cs-CZ" dirty="0"/>
              <a:t>Dotazník je použitelný pro žáky 2. stupně základních škol a všechny typy středních škol. </a:t>
            </a:r>
          </a:p>
          <a:p>
            <a:r>
              <a:rPr lang="cs-CZ" dirty="0"/>
              <a:t>Tři varianty (pro učitele, žáky i rodiče) s možností výběru 30 z cca 150 položek v každé variantě k zjištění názorů na různé oblasti školního života</a:t>
            </a:r>
          </a:p>
          <a:p>
            <a:r>
              <a:rPr lang="cs-CZ" dirty="0"/>
              <a:t>Varianty nabízejí v rámci okruhů modifikované formulace otázek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1303649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Ankety pro učitele – oblasti k výběru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591349" y="2043422"/>
            <a:ext cx="7244449" cy="4688743"/>
          </a:xfrm>
        </p:spPr>
        <p:txBody>
          <a:bodyPr numCol="2">
            <a:normAutofit fontScale="70000" lnSpcReduction="20000"/>
          </a:bodyPr>
          <a:lstStyle/>
          <a:p>
            <a:pPr marL="0" indent="0">
              <a:buNone/>
            </a:pPr>
            <a:r>
              <a:rPr lang="cs-CZ" sz="1400" dirty="0"/>
              <a:t>1. Postoje, preference</a:t>
            </a:r>
          </a:p>
          <a:p>
            <a:pPr marL="0" indent="0">
              <a:buNone/>
            </a:pPr>
            <a:r>
              <a:rPr lang="cs-CZ" sz="1400" dirty="0"/>
              <a:t>2. Reflexe vlastních výsledků, sebehodnocení</a:t>
            </a:r>
          </a:p>
          <a:p>
            <a:pPr marL="302383" lvl="1" indent="0">
              <a:buNone/>
            </a:pPr>
            <a:r>
              <a:rPr lang="cs-CZ" sz="1400" dirty="0"/>
              <a:t>2.1 výsledky žáků</a:t>
            </a:r>
          </a:p>
          <a:p>
            <a:pPr marL="302383" lvl="1" indent="0">
              <a:buNone/>
            </a:pPr>
            <a:r>
              <a:rPr lang="cs-CZ" sz="1400" dirty="0"/>
              <a:t>2.2 úspěchy (ve vztahu k preferencím)</a:t>
            </a:r>
          </a:p>
          <a:p>
            <a:pPr marL="0" indent="0">
              <a:buNone/>
            </a:pPr>
            <a:r>
              <a:rPr lang="cs-CZ" sz="1400" dirty="0"/>
              <a:t>3. Metody a formy výuky</a:t>
            </a:r>
          </a:p>
          <a:p>
            <a:pPr marL="302383" lvl="1" indent="0">
              <a:buNone/>
            </a:pPr>
            <a:r>
              <a:rPr lang="cs-CZ" sz="1400" dirty="0"/>
              <a:t>4. Výsledky, hodnocení</a:t>
            </a:r>
          </a:p>
          <a:p>
            <a:pPr marL="302383" lvl="1" indent="0">
              <a:buNone/>
            </a:pPr>
            <a:r>
              <a:rPr lang="cs-CZ" sz="1400" dirty="0"/>
              <a:t>4.1 hodnocení žáků</a:t>
            </a:r>
          </a:p>
          <a:p>
            <a:pPr marL="302383" lvl="1" indent="0">
              <a:buNone/>
            </a:pPr>
            <a:r>
              <a:rPr lang="cs-CZ" sz="1400" dirty="0"/>
              <a:t>4.2 náročnost požadavků školy</a:t>
            </a:r>
          </a:p>
          <a:p>
            <a:pPr marL="302383" lvl="1" indent="0">
              <a:buNone/>
            </a:pPr>
            <a:r>
              <a:rPr lang="cs-CZ" sz="1400" dirty="0"/>
              <a:t>4.3 překážky</a:t>
            </a:r>
          </a:p>
          <a:p>
            <a:pPr marL="0" indent="0">
              <a:buNone/>
            </a:pPr>
            <a:r>
              <a:rPr lang="cs-CZ" sz="1400" dirty="0"/>
              <a:t>5. Sebehodnocení činnosti pedagoga</a:t>
            </a:r>
          </a:p>
          <a:p>
            <a:pPr marL="302383" lvl="1" indent="0">
              <a:buNone/>
            </a:pPr>
            <a:r>
              <a:rPr lang="cs-CZ" sz="1400" dirty="0"/>
              <a:t>5.1 zdroje zpětné vazby</a:t>
            </a:r>
          </a:p>
          <a:p>
            <a:pPr marL="302383" lvl="1" indent="0">
              <a:buNone/>
            </a:pPr>
            <a:r>
              <a:rPr lang="cs-CZ" sz="1400" dirty="0"/>
              <a:t>5.2 postupy sebehodnocení</a:t>
            </a:r>
          </a:p>
          <a:p>
            <a:pPr marL="0" indent="0">
              <a:buNone/>
            </a:pPr>
            <a:r>
              <a:rPr lang="cs-CZ" sz="1400" dirty="0"/>
              <a:t>6. Další vzdělávání pedagogických pracovníků</a:t>
            </a:r>
          </a:p>
          <a:p>
            <a:pPr marL="302383" lvl="1" indent="0">
              <a:buNone/>
            </a:pPr>
            <a:r>
              <a:rPr lang="cs-CZ" sz="1400" dirty="0"/>
              <a:t>6.1 ochota k dalšímu vzdělávání</a:t>
            </a:r>
          </a:p>
          <a:p>
            <a:pPr marL="302383" lvl="1" indent="0">
              <a:buNone/>
            </a:pPr>
            <a:r>
              <a:rPr lang="cs-CZ" sz="1400" dirty="0"/>
              <a:t>6.2 formy dalšího vzdělávání</a:t>
            </a:r>
          </a:p>
          <a:p>
            <a:pPr marL="0" indent="0">
              <a:buNone/>
            </a:pPr>
            <a:r>
              <a:rPr lang="cs-CZ" sz="1400" dirty="0"/>
              <a:t>7. Spolupráce8</a:t>
            </a:r>
          </a:p>
          <a:p>
            <a:pPr marL="302383" lvl="1" indent="0">
              <a:buNone/>
            </a:pPr>
            <a:r>
              <a:rPr lang="cs-CZ" sz="1400" dirty="0"/>
              <a:t>7.1 spolupráce v pedagogickém sboru, spolupráce s žáky a rodiči</a:t>
            </a:r>
          </a:p>
          <a:p>
            <a:pPr marL="302383" lvl="1" indent="0">
              <a:buNone/>
            </a:pPr>
            <a:r>
              <a:rPr lang="cs-CZ" sz="1400" dirty="0"/>
              <a:t>7.2 spolupráce s nepedagogickými pracovníky</a:t>
            </a:r>
          </a:p>
          <a:p>
            <a:pPr marL="0" indent="0">
              <a:buNone/>
            </a:pPr>
            <a:r>
              <a:rPr lang="cs-CZ" sz="1400" dirty="0"/>
              <a:t>8. Podpora ze strany školy, vedení školy</a:t>
            </a:r>
          </a:p>
          <a:p>
            <a:pPr marL="0" indent="0">
              <a:buNone/>
            </a:pPr>
            <a:r>
              <a:rPr lang="cs-CZ" sz="1400" dirty="0"/>
              <a:t>9. Vztahy</a:t>
            </a:r>
          </a:p>
          <a:p>
            <a:pPr marL="0" indent="0">
              <a:buNone/>
            </a:pPr>
            <a:r>
              <a:rPr lang="cs-CZ" sz="1400" dirty="0"/>
              <a:t>10. Zázemí a vybavení školy</a:t>
            </a:r>
          </a:p>
          <a:p>
            <a:pPr marL="302383" lvl="1" indent="0">
              <a:buNone/>
            </a:pPr>
            <a:r>
              <a:rPr lang="cs-CZ" sz="1400" dirty="0"/>
              <a:t>10.1 zázemí</a:t>
            </a:r>
          </a:p>
          <a:p>
            <a:pPr marL="302383" lvl="1" indent="0">
              <a:buNone/>
            </a:pPr>
            <a:r>
              <a:rPr lang="cs-CZ" sz="1400" dirty="0"/>
              <a:t>10.2 vybavení pro výuku</a:t>
            </a:r>
          </a:p>
          <a:p>
            <a:pPr marL="302383" lvl="1" indent="0">
              <a:buNone/>
            </a:pPr>
            <a:r>
              <a:rPr lang="cs-CZ" sz="1400" dirty="0"/>
              <a:t>10.3 výpočetní technika</a:t>
            </a:r>
          </a:p>
          <a:p>
            <a:pPr marL="0" indent="0">
              <a:buNone/>
            </a:pPr>
            <a:r>
              <a:rPr lang="cs-CZ" sz="1400" dirty="0"/>
              <a:t>11. Spokojenost s pracovními podmínkami</a:t>
            </a:r>
          </a:p>
          <a:p>
            <a:pPr marL="0" indent="0">
              <a:buNone/>
            </a:pPr>
            <a:r>
              <a:rPr lang="cs-CZ" sz="1400" dirty="0"/>
              <a:t>12. Shrnující otázky, celkové zhodnocení</a:t>
            </a:r>
          </a:p>
          <a:p>
            <a:endParaRPr lang="cs-CZ" sz="1400" dirty="0"/>
          </a:p>
          <a:p>
            <a:endParaRPr lang="cs-CZ" sz="1400" dirty="0"/>
          </a:p>
          <a:p>
            <a:pPr marL="0" indent="0">
              <a:buNone/>
            </a:pPr>
            <a:r>
              <a:rPr lang="cs-CZ" sz="1400" dirty="0"/>
              <a:t>Volitelný modul pro nepedagogické pracovníky: </a:t>
            </a:r>
          </a:p>
          <a:p>
            <a:r>
              <a:rPr lang="cs-CZ" sz="1400" dirty="0"/>
              <a:t>1. Spolupráce s vedením školy, s vyučujícími, s žáky a rodiči</a:t>
            </a:r>
          </a:p>
          <a:p>
            <a:r>
              <a:rPr lang="cs-CZ" sz="1400" dirty="0"/>
              <a:t>2. Spolupráce s dalšími nepedagogickými pracovníky</a:t>
            </a:r>
          </a:p>
          <a:p>
            <a:r>
              <a:rPr lang="cs-CZ" sz="1400" dirty="0"/>
              <a:t>3. Spokojenost s pracovními podmínkami, vedením školy, zázemím a vztahy na škole</a:t>
            </a:r>
          </a:p>
          <a:p>
            <a:r>
              <a:rPr lang="cs-CZ" sz="1400" dirty="0"/>
              <a:t>4. Shrnující otázky, celkové zhodnocení</a:t>
            </a:r>
          </a:p>
        </p:txBody>
      </p:sp>
    </p:spTree>
    <p:extLst>
      <p:ext uri="{BB962C8B-B14F-4D97-AF65-F5344CB8AC3E}">
        <p14:creationId xmlns:p14="http://schemas.microsoft.com/office/powerpoint/2010/main" val="172734478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Anketa pro žáky – Oblasti k výběru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numCol="2"/>
          <a:lstStyle/>
          <a:p>
            <a:r>
              <a:rPr lang="cs-CZ" dirty="0"/>
              <a:t>1. Motivace</a:t>
            </a:r>
          </a:p>
          <a:p>
            <a:r>
              <a:rPr lang="cs-CZ" dirty="0"/>
              <a:t>2. Výuka a vzdělávání</a:t>
            </a:r>
          </a:p>
          <a:p>
            <a:pPr lvl="1"/>
            <a:r>
              <a:rPr lang="cs-CZ" dirty="0"/>
              <a:t>2.1 průběh výuky</a:t>
            </a:r>
          </a:p>
          <a:p>
            <a:pPr lvl="1"/>
            <a:r>
              <a:rPr lang="cs-CZ" dirty="0"/>
              <a:t>2.2 rozdíly ve výuce</a:t>
            </a:r>
          </a:p>
          <a:p>
            <a:pPr lvl="1"/>
            <a:r>
              <a:rPr lang="cs-CZ" dirty="0"/>
              <a:t>2.3 hodnocení</a:t>
            </a:r>
          </a:p>
          <a:p>
            <a:pPr lvl="1"/>
            <a:r>
              <a:rPr lang="cs-CZ" dirty="0"/>
              <a:t>2.4 náročnost</a:t>
            </a:r>
          </a:p>
          <a:p>
            <a:pPr lvl="1"/>
            <a:r>
              <a:rPr lang="cs-CZ" dirty="0"/>
              <a:t>2.5 domácí příprava</a:t>
            </a:r>
          </a:p>
          <a:p>
            <a:pPr lvl="1"/>
            <a:r>
              <a:rPr lang="cs-CZ" dirty="0"/>
              <a:t>2.6 výsledky, překážky</a:t>
            </a:r>
          </a:p>
          <a:p>
            <a:r>
              <a:rPr lang="cs-CZ" dirty="0"/>
              <a:t>3. Atmosféra na škole, vztahy</a:t>
            </a:r>
          </a:p>
          <a:p>
            <a:r>
              <a:rPr lang="cs-CZ" dirty="0"/>
              <a:t>4. Pravidla, problémy</a:t>
            </a:r>
          </a:p>
          <a:p>
            <a:r>
              <a:rPr lang="cs-CZ" dirty="0"/>
              <a:t>5. Zázemí školy</a:t>
            </a:r>
          </a:p>
          <a:p>
            <a:r>
              <a:rPr lang="cs-CZ" dirty="0"/>
              <a:t>6. Další aktivity</a:t>
            </a:r>
          </a:p>
          <a:p>
            <a:r>
              <a:rPr lang="cs-CZ" dirty="0"/>
              <a:t>7. Aktivita, zapojení žáků</a:t>
            </a:r>
          </a:p>
          <a:p>
            <a:r>
              <a:rPr lang="cs-CZ" dirty="0"/>
              <a:t>8. Celkové zhodnocení</a:t>
            </a:r>
          </a:p>
        </p:txBody>
      </p:sp>
    </p:spTree>
    <p:extLst>
      <p:ext uri="{BB962C8B-B14F-4D97-AF65-F5344CB8AC3E}">
        <p14:creationId xmlns:p14="http://schemas.microsoft.com/office/powerpoint/2010/main" val="110884692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Anketa pro rodiče – Oblasti k výběru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numCol="2">
            <a:normAutofit fontScale="70000" lnSpcReduction="20000"/>
          </a:bodyPr>
          <a:lstStyle/>
          <a:p>
            <a:r>
              <a:rPr lang="cs-CZ" dirty="0"/>
              <a:t>1. Informace</a:t>
            </a:r>
          </a:p>
          <a:p>
            <a:pPr lvl="1"/>
            <a:r>
              <a:rPr lang="cs-CZ" dirty="0"/>
              <a:t>1.1 dostatečnost informací</a:t>
            </a:r>
          </a:p>
          <a:p>
            <a:pPr lvl="1"/>
            <a:r>
              <a:rPr lang="cs-CZ" dirty="0"/>
              <a:t>1.2 přínos jednotlivých zdrojů informací</a:t>
            </a:r>
          </a:p>
          <a:p>
            <a:r>
              <a:rPr lang="cs-CZ" dirty="0"/>
              <a:t>2. Zázemí školy</a:t>
            </a:r>
          </a:p>
          <a:p>
            <a:r>
              <a:rPr lang="cs-CZ" dirty="0"/>
              <a:t>3. Výuka</a:t>
            </a:r>
          </a:p>
          <a:p>
            <a:pPr lvl="1"/>
            <a:r>
              <a:rPr lang="cs-CZ" dirty="0"/>
              <a:t>3.1 spokojenost s úrovní výuky</a:t>
            </a:r>
          </a:p>
          <a:p>
            <a:pPr lvl="1"/>
            <a:r>
              <a:rPr lang="cs-CZ" dirty="0"/>
              <a:t>3.2 spokojenost s oblastmi výuky</a:t>
            </a:r>
          </a:p>
          <a:p>
            <a:pPr lvl="1"/>
            <a:r>
              <a:rPr lang="cs-CZ" dirty="0"/>
              <a:t>3.3 náročnost požadavků školy</a:t>
            </a:r>
          </a:p>
          <a:p>
            <a:pPr lvl="1"/>
            <a:r>
              <a:rPr lang="cs-CZ" dirty="0"/>
              <a:t>3.4 rozdíly v kvalitě výuky</a:t>
            </a:r>
          </a:p>
          <a:p>
            <a:pPr lvl="1"/>
            <a:r>
              <a:rPr lang="cs-CZ" dirty="0"/>
              <a:t>3.5 domácí příprava</a:t>
            </a:r>
          </a:p>
          <a:p>
            <a:r>
              <a:rPr lang="cs-CZ" dirty="0"/>
              <a:t>4. Působení školy</a:t>
            </a:r>
          </a:p>
          <a:p>
            <a:pPr lvl="1"/>
            <a:r>
              <a:rPr lang="cs-CZ" dirty="0"/>
              <a:t>4.1 spokojenost s úrovní výchovného působení (pravidla, institucionální podpora, přístup)</a:t>
            </a:r>
          </a:p>
          <a:p>
            <a:pPr lvl="1"/>
            <a:r>
              <a:rPr lang="cs-CZ" dirty="0"/>
              <a:t>4.2 rozvoj hodnot a morálních vlastností</a:t>
            </a:r>
          </a:p>
          <a:p>
            <a:r>
              <a:rPr lang="cs-CZ" dirty="0"/>
              <a:t>5. Další aktivity (doplňkové aktivity, mimoškolní činnost)</a:t>
            </a:r>
          </a:p>
          <a:p>
            <a:r>
              <a:rPr lang="cs-CZ" dirty="0"/>
              <a:t>6. Vztahy (klima školy)</a:t>
            </a:r>
          </a:p>
          <a:p>
            <a:r>
              <a:rPr lang="cs-CZ" dirty="0"/>
              <a:t>7. Spolupráce rodičů (participace rodičů na životě školy, komunikace s dítětem o škole...)</a:t>
            </a:r>
          </a:p>
          <a:p>
            <a:r>
              <a:rPr lang="cs-CZ" dirty="0"/>
              <a:t>8. Spolupráce školy s partnery</a:t>
            </a:r>
          </a:p>
          <a:p>
            <a:r>
              <a:rPr lang="cs-CZ" dirty="0"/>
              <a:t>9. Komunikace mezi rodiči a školou</a:t>
            </a:r>
          </a:p>
          <a:p>
            <a:r>
              <a:rPr lang="cs-CZ" dirty="0"/>
              <a:t>10. Vedení školy</a:t>
            </a:r>
          </a:p>
          <a:p>
            <a:r>
              <a:rPr lang="cs-CZ" dirty="0"/>
              <a:t>11. Shrnující otázky, celkové zhodnocení</a:t>
            </a:r>
          </a:p>
        </p:txBody>
      </p:sp>
    </p:spTree>
    <p:extLst>
      <p:ext uri="{BB962C8B-B14F-4D97-AF65-F5344CB8AC3E}">
        <p14:creationId xmlns:p14="http://schemas.microsoft.com/office/powerpoint/2010/main" val="32767980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357151" indent="-357151">
              <a:lnSpc>
                <a:spcPct val="102000"/>
              </a:lnSpc>
              <a:tabLst>
                <a:tab pos="357151" algn="l"/>
                <a:tab pos="1074627" algn="l"/>
                <a:tab pos="1793689" algn="l"/>
                <a:tab pos="2512752" algn="l"/>
                <a:tab pos="3231815" algn="l"/>
                <a:tab pos="3950878" algn="l"/>
                <a:tab pos="4669941" algn="l"/>
                <a:tab pos="5389005" algn="l"/>
                <a:tab pos="6108067" algn="l"/>
                <a:tab pos="6827130" algn="l"/>
                <a:tab pos="7546193" algn="l"/>
                <a:tab pos="8265256" algn="l"/>
                <a:tab pos="8984318" algn="l"/>
                <a:tab pos="9703382" algn="l"/>
                <a:tab pos="10422445" algn="l"/>
                <a:tab pos="11141508" algn="l"/>
              </a:tabLst>
            </a:pPr>
            <a:r>
              <a:rPr lang="en-GB" dirty="0" err="1"/>
              <a:t>Praktické</a:t>
            </a:r>
            <a:r>
              <a:rPr lang="en-GB" dirty="0"/>
              <a:t> </a:t>
            </a:r>
            <a:r>
              <a:rPr lang="en-GB" dirty="0" err="1"/>
              <a:t>využití</a:t>
            </a:r>
            <a:r>
              <a:rPr lang="en-GB" dirty="0"/>
              <a:t> </a:t>
            </a:r>
            <a:r>
              <a:rPr lang="en-GB" dirty="0" err="1"/>
              <a:t>poznatků</a:t>
            </a:r>
            <a:r>
              <a:rPr lang="cs-CZ" dirty="0"/>
              <a:t> ve škole</a:t>
            </a:r>
            <a:endParaRPr lang="en-GB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/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 fontScale="77500" lnSpcReduction="20000"/>
          </a:bodyPr>
          <a:lstStyle/>
          <a:p>
            <a:pPr>
              <a:lnSpc>
                <a:spcPct val="116000"/>
              </a:lnSpc>
              <a:tabLst>
                <a:tab pos="715889" algn="l"/>
                <a:tab pos="1434951" algn="l"/>
                <a:tab pos="2154014" algn="l"/>
                <a:tab pos="2873077" algn="l"/>
                <a:tab pos="3592141" algn="l"/>
                <a:tab pos="4311203" algn="l"/>
                <a:tab pos="5030267" algn="l"/>
                <a:tab pos="5749329" algn="l"/>
                <a:tab pos="6468392" algn="l"/>
                <a:tab pos="7187455" algn="l"/>
                <a:tab pos="7906518" algn="l"/>
                <a:tab pos="8625580" algn="l"/>
                <a:tab pos="9344645" algn="l"/>
                <a:tab pos="10063707" algn="l"/>
                <a:tab pos="10782770" algn="l"/>
              </a:tabLst>
              <a:defRPr/>
            </a:pPr>
            <a:r>
              <a:rPr lang="cs-CZ" sz="2800" dirty="0"/>
              <a:t>úspěšná práce v prostředí konkrétní školy, předpokládá nejméně tři relativně samostatné činnosti:</a:t>
            </a:r>
          </a:p>
          <a:p>
            <a:pPr lvl="1">
              <a:lnSpc>
                <a:spcPct val="116000"/>
              </a:lnSpc>
              <a:tabLst>
                <a:tab pos="715889" algn="l"/>
                <a:tab pos="1434951" algn="l"/>
                <a:tab pos="2154014" algn="l"/>
                <a:tab pos="2873077" algn="l"/>
                <a:tab pos="3592141" algn="l"/>
                <a:tab pos="4311203" algn="l"/>
                <a:tab pos="5030267" algn="l"/>
                <a:tab pos="5749329" algn="l"/>
                <a:tab pos="6468392" algn="l"/>
                <a:tab pos="7187455" algn="l"/>
                <a:tab pos="7906518" algn="l"/>
                <a:tab pos="8625580" algn="l"/>
                <a:tab pos="9344645" algn="l"/>
                <a:tab pos="10063707" algn="l"/>
                <a:tab pos="10782770" algn="l"/>
              </a:tabLst>
              <a:defRPr/>
            </a:pPr>
            <a:r>
              <a:rPr lang="cs-CZ" sz="2800" dirty="0"/>
              <a:t>získat dostatečné </a:t>
            </a:r>
            <a:r>
              <a:rPr lang="cs-CZ" sz="2800" b="1" dirty="0"/>
              <a:t>teoretické znalosti o sociálně-psychologických jevech</a:t>
            </a:r>
            <a:r>
              <a:rPr lang="cs-CZ" sz="2800" dirty="0"/>
              <a:t>, které se ve školství vyskytují</a:t>
            </a:r>
          </a:p>
          <a:p>
            <a:pPr lvl="2">
              <a:lnSpc>
                <a:spcPct val="116000"/>
              </a:lnSpc>
              <a:tabLst>
                <a:tab pos="715889" algn="l"/>
                <a:tab pos="1434951" algn="l"/>
                <a:tab pos="2154014" algn="l"/>
                <a:tab pos="2873077" algn="l"/>
                <a:tab pos="3592141" algn="l"/>
                <a:tab pos="4311203" algn="l"/>
                <a:tab pos="5030267" algn="l"/>
                <a:tab pos="5749329" algn="l"/>
                <a:tab pos="6468392" algn="l"/>
                <a:tab pos="7187455" algn="l"/>
                <a:tab pos="7906518" algn="l"/>
                <a:tab pos="8625580" algn="l"/>
                <a:tab pos="9344645" algn="l"/>
                <a:tab pos="10063707" algn="l"/>
                <a:tab pos="10782770" algn="l"/>
              </a:tabLst>
              <a:defRPr/>
            </a:pPr>
            <a:r>
              <a:rPr lang="cs-CZ" sz="1400" dirty="0"/>
              <a:t>CO jsem vlastně </a:t>
            </a:r>
            <a:r>
              <a:rPr lang="cs-CZ" sz="1400" cap="all" dirty="0"/>
              <a:t>viděl</a:t>
            </a:r>
            <a:r>
              <a:rPr lang="cs-CZ" sz="1400" dirty="0"/>
              <a:t> nebo </a:t>
            </a:r>
            <a:r>
              <a:rPr lang="cs-CZ" sz="1400" cap="all" dirty="0"/>
              <a:t>zjistil</a:t>
            </a:r>
            <a:r>
              <a:rPr lang="cs-CZ" sz="1400" dirty="0"/>
              <a:t>? </a:t>
            </a:r>
            <a:r>
              <a:rPr lang="cs-CZ" sz="1400" i="1" dirty="0"/>
              <a:t>„Je to divné… nestačí“</a:t>
            </a:r>
          </a:p>
          <a:p>
            <a:pPr lvl="1">
              <a:lnSpc>
                <a:spcPct val="116000"/>
              </a:lnSpc>
              <a:tabLst>
                <a:tab pos="715889" algn="l"/>
                <a:tab pos="1434951" algn="l"/>
                <a:tab pos="2154014" algn="l"/>
                <a:tab pos="2873077" algn="l"/>
                <a:tab pos="3592141" algn="l"/>
                <a:tab pos="4311203" algn="l"/>
                <a:tab pos="5030267" algn="l"/>
                <a:tab pos="5749329" algn="l"/>
                <a:tab pos="6468392" algn="l"/>
                <a:tab pos="7187455" algn="l"/>
                <a:tab pos="7906518" algn="l"/>
                <a:tab pos="8625580" algn="l"/>
                <a:tab pos="9344645" algn="l"/>
                <a:tab pos="10063707" algn="l"/>
                <a:tab pos="10782770" algn="l"/>
              </a:tabLst>
              <a:defRPr/>
            </a:pPr>
            <a:r>
              <a:rPr lang="cs-CZ" sz="2800" b="1" dirty="0"/>
              <a:t>umět diagnostikovat</a:t>
            </a:r>
            <a:r>
              <a:rPr lang="cs-CZ" sz="2800" dirty="0"/>
              <a:t> konkrétní jev</a:t>
            </a:r>
          </a:p>
          <a:p>
            <a:pPr lvl="2">
              <a:lnSpc>
                <a:spcPct val="116000"/>
              </a:lnSpc>
              <a:tabLst>
                <a:tab pos="715889" algn="l"/>
                <a:tab pos="1434951" algn="l"/>
                <a:tab pos="2154014" algn="l"/>
                <a:tab pos="2873077" algn="l"/>
                <a:tab pos="3592141" algn="l"/>
                <a:tab pos="4311203" algn="l"/>
                <a:tab pos="5030267" algn="l"/>
                <a:tab pos="5749329" algn="l"/>
                <a:tab pos="6468392" algn="l"/>
                <a:tab pos="7187455" algn="l"/>
                <a:tab pos="7906518" algn="l"/>
                <a:tab pos="8625580" algn="l"/>
                <a:tab pos="9344645" algn="l"/>
                <a:tab pos="10063707" algn="l"/>
                <a:tab pos="10782770" algn="l"/>
              </a:tabLst>
              <a:defRPr/>
            </a:pPr>
            <a:r>
              <a:rPr lang="cs-CZ" sz="1400" dirty="0"/>
              <a:t>Často chápáno jako jediná součást evaluačního procesu (výsledky dáme do šanonu a ukážeme kontrole)</a:t>
            </a:r>
          </a:p>
          <a:p>
            <a:pPr lvl="2">
              <a:lnSpc>
                <a:spcPct val="116000"/>
              </a:lnSpc>
              <a:tabLst>
                <a:tab pos="715889" algn="l"/>
                <a:tab pos="1434951" algn="l"/>
                <a:tab pos="2154014" algn="l"/>
                <a:tab pos="2873077" algn="l"/>
                <a:tab pos="3592141" algn="l"/>
                <a:tab pos="4311203" algn="l"/>
                <a:tab pos="5030267" algn="l"/>
                <a:tab pos="5749329" algn="l"/>
                <a:tab pos="6468392" algn="l"/>
                <a:tab pos="7187455" algn="l"/>
                <a:tab pos="7906518" algn="l"/>
                <a:tab pos="8625580" algn="l"/>
                <a:tab pos="9344645" algn="l"/>
                <a:tab pos="10063707" algn="l"/>
                <a:tab pos="10782770" algn="l"/>
              </a:tabLst>
              <a:defRPr/>
            </a:pPr>
            <a:r>
              <a:rPr lang="cs-CZ" sz="1400" dirty="0"/>
              <a:t>Výsledky představují převládající hodnocení; je nutné se dívat i na rozptyl odpovědí(!)</a:t>
            </a:r>
          </a:p>
          <a:p>
            <a:pPr lvl="1">
              <a:lnSpc>
                <a:spcPct val="116000"/>
              </a:lnSpc>
              <a:tabLst>
                <a:tab pos="715889" algn="l"/>
                <a:tab pos="1434951" algn="l"/>
                <a:tab pos="2154014" algn="l"/>
                <a:tab pos="2873077" algn="l"/>
                <a:tab pos="3592141" algn="l"/>
                <a:tab pos="4311203" algn="l"/>
                <a:tab pos="5030267" algn="l"/>
                <a:tab pos="5749329" algn="l"/>
                <a:tab pos="6468392" algn="l"/>
                <a:tab pos="7187455" algn="l"/>
                <a:tab pos="7906518" algn="l"/>
                <a:tab pos="8625580" algn="l"/>
                <a:tab pos="9344645" algn="l"/>
                <a:tab pos="10063707" algn="l"/>
                <a:tab pos="10782770" algn="l"/>
              </a:tabLst>
              <a:defRPr/>
            </a:pPr>
            <a:r>
              <a:rPr lang="cs-CZ" sz="2800" dirty="0"/>
              <a:t>umět (na základě zjištěných skutečností) </a:t>
            </a:r>
            <a:r>
              <a:rPr lang="cs-CZ" sz="2800" b="1" dirty="0"/>
              <a:t>navrhnout a provést vhodnou intervenci</a:t>
            </a:r>
            <a:r>
              <a:rPr lang="cs-CZ" sz="2800" dirty="0"/>
              <a:t>, která by pomohla jak žákům, tak učitelům.</a:t>
            </a:r>
          </a:p>
          <a:p>
            <a:pPr lvl="2">
              <a:lnSpc>
                <a:spcPct val="116000"/>
              </a:lnSpc>
              <a:tabLst>
                <a:tab pos="715889" algn="l"/>
                <a:tab pos="1434951" algn="l"/>
                <a:tab pos="2154014" algn="l"/>
                <a:tab pos="2873077" algn="l"/>
                <a:tab pos="3592141" algn="l"/>
                <a:tab pos="4311203" algn="l"/>
                <a:tab pos="5030267" algn="l"/>
                <a:tab pos="5749329" algn="l"/>
                <a:tab pos="6468392" algn="l"/>
                <a:tab pos="7187455" algn="l"/>
                <a:tab pos="7906518" algn="l"/>
                <a:tab pos="8625580" algn="l"/>
                <a:tab pos="9344645" algn="l"/>
                <a:tab pos="10063707" algn="l"/>
                <a:tab pos="10782770" algn="l"/>
              </a:tabLst>
              <a:defRPr/>
            </a:pPr>
            <a:r>
              <a:rPr lang="cs-CZ" sz="1400" dirty="0"/>
              <a:t>CO BUDU S VÝSLEDKY DĚLAT?</a:t>
            </a:r>
          </a:p>
        </p:txBody>
      </p:sp>
      <p:sp>
        <p:nvSpPr>
          <p:cNvPr id="2" name="TextovéPole 1"/>
          <p:cNvSpPr txBox="1"/>
          <p:nvPr/>
        </p:nvSpPr>
        <p:spPr>
          <a:xfrm rot="18654863">
            <a:off x="7951343" y="5291705"/>
            <a:ext cx="17689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dirty="0"/>
              <a:t>Absentuje-li tato úvaha, je lepší se do věcí nepouštět vůbec</a:t>
            </a:r>
          </a:p>
        </p:txBody>
      </p:sp>
    </p:spTree>
    <p:extLst>
      <p:ext uri="{BB962C8B-B14F-4D97-AF65-F5344CB8AC3E}">
        <p14:creationId xmlns:p14="http://schemas.microsoft.com/office/powerpoint/2010/main" val="200752558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Příklad „nedotazníkové“ metody pro žáky prvního stupně ZŠ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20124964"/>
      </p:ext>
    </p:extLst>
  </p:cSld>
  <p:clrMapOvr>
    <a:masterClrMapping/>
  </p:clrMapOvr>
  <p:transition spd="slow" advTm="10000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2800" dirty="0"/>
              <a:t>Společenství prvního stupně. Dotazník pro žáky formou počítačové hry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endParaRPr lang="cs-CZ" dirty="0"/>
          </a:p>
          <a:p>
            <a:r>
              <a:rPr lang="cs-CZ" dirty="0"/>
              <a:t>Autorka: Mgr. D. </a:t>
            </a:r>
            <a:r>
              <a:rPr lang="cs-CZ" dirty="0" err="1"/>
              <a:t>Denglerová</a:t>
            </a:r>
            <a:r>
              <a:rPr lang="cs-CZ" dirty="0"/>
              <a:t>, Ph.D.</a:t>
            </a:r>
          </a:p>
          <a:p>
            <a:endParaRPr lang="cs-CZ" dirty="0"/>
          </a:p>
          <a:p>
            <a:r>
              <a:rPr lang="cs-CZ" dirty="0"/>
              <a:t>Tento nástroj pomůže zodpovědět otázky týkající se toho, jak žák na prvním stupni ZŠ (ve věku cca 6-11 let) vnímá své školní prostředí. Které aspekty školní docházky hodnotí kladně, které negativně? Jaké aspekty formálního i neformálního vzdělávání způsobují, že se dítě do školy těší?</a:t>
            </a:r>
          </a:p>
          <a:p>
            <a:endParaRPr lang="cs-CZ" dirty="0"/>
          </a:p>
          <a:p>
            <a:r>
              <a:rPr lang="cs-CZ" dirty="0"/>
              <a:t>Předkládaný nástroj vychází z principu testů sémantického výběru. Test sémantického výběru sestavil a ve své klinické praxi používal V. Doležal již v 60. letech 20. století. Test sémantického výběru reprezentuje v metodologii tzv. </a:t>
            </a:r>
            <a:r>
              <a:rPr lang="cs-CZ" dirty="0" err="1"/>
              <a:t>psychosémantické</a:t>
            </a:r>
            <a:r>
              <a:rPr lang="cs-CZ" dirty="0"/>
              <a:t> metody, které vycházejí z přesvědčení, že je možné odhalit význam, který daný podnět (slovo) pro konkrétního jedince či skupinu nese. Různými přístupy a pojetími </a:t>
            </a:r>
            <a:r>
              <a:rPr lang="cs-CZ" dirty="0" err="1"/>
              <a:t>psychosémantiky</a:t>
            </a:r>
            <a:r>
              <a:rPr lang="cs-CZ" dirty="0"/>
              <a:t> se zabývá T. Urbánek (2003). </a:t>
            </a:r>
          </a:p>
        </p:txBody>
      </p:sp>
    </p:spTree>
    <p:extLst>
      <p:ext uri="{BB962C8B-B14F-4D97-AF65-F5344CB8AC3E}">
        <p14:creationId xmlns:p14="http://schemas.microsoft.com/office/powerpoint/2010/main" val="3092503911"/>
      </p:ext>
    </p:extLst>
  </p:cSld>
  <p:clrMapOvr>
    <a:masterClrMapping/>
  </p:clrMapOvr>
  <p:transition spd="slow" advTm="10000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Popis nástroje</a:t>
            </a:r>
          </a:p>
        </p:txBody>
      </p:sp>
      <p:sp>
        <p:nvSpPr>
          <p:cNvPr id="75779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cs-CZ" dirty="0"/>
              <a:t>Nástroj zjišťuje postoje dítěte k 18 klíčovým pojmům:</a:t>
            </a:r>
          </a:p>
          <a:p>
            <a:pPr lvl="1"/>
            <a:r>
              <a:rPr lang="cs-CZ" sz="2000" b="1" dirty="0"/>
              <a:t>moje paní učitelka; známky; přestávka; naše třída (místnost); moji spolužáci; kluci; holky; družina; žáci z vyšších tříd (starší žáci); běhání (lítání) ve škole; oběd ve školní jídelně; paní vychovatelka z družiny; školní záchodky (WC); poznámka; tělocvik; počítače; šatna; kroužky ve škole</a:t>
            </a:r>
          </a:p>
          <a:p>
            <a:r>
              <a:rPr lang="cs-CZ" dirty="0"/>
              <a:t>Klíčové pojmy se postupně po jednom zobrazují v horní třetině obrazovky (pojem, obrázek, audio pro </a:t>
            </a:r>
            <a:r>
              <a:rPr lang="cs-CZ" dirty="0" err="1"/>
              <a:t>nečtenáře</a:t>
            </a:r>
            <a:r>
              <a:rPr lang="cs-CZ" dirty="0"/>
              <a:t> a špatné čtenáře)</a:t>
            </a:r>
          </a:p>
          <a:p>
            <a:r>
              <a:rPr lang="cs-CZ" dirty="0"/>
              <a:t>Ke klíčovým pojmům jsou přiřazovány atributy </a:t>
            </a:r>
          </a:p>
          <a:p>
            <a:r>
              <a:rPr lang="cs-CZ" dirty="0"/>
              <a:t>Na konci je dítě požádáno, aby seřadilo všechny atributy podle toho, jak se mu líbí či nelíbí.</a:t>
            </a:r>
          </a:p>
          <a:p>
            <a:r>
              <a:rPr lang="cs-CZ" dirty="0"/>
              <a:t>Sledují se postoje k pojmům prostřednictví vztahu k referenčním pojmům:</a:t>
            </a:r>
          </a:p>
          <a:p>
            <a:pPr lvl="1"/>
            <a:r>
              <a:rPr lang="cs-CZ" dirty="0"/>
              <a:t>Nejoblíbenější pohádková postava, kterou máš rád(a)</a:t>
            </a:r>
          </a:p>
          <a:p>
            <a:pPr lvl="1"/>
            <a:r>
              <a:rPr lang="cs-CZ" dirty="0"/>
              <a:t>Zlá pohádková postava, kterou vůbec nemáš rád(a)</a:t>
            </a:r>
          </a:p>
          <a:p>
            <a:r>
              <a:rPr lang="cs-CZ" dirty="0"/>
              <a:t>Evaluační zpráva je ihned automaticky generována v Excelu</a:t>
            </a:r>
          </a:p>
          <a:p>
            <a:endParaRPr lang="cs-CZ" dirty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83239093"/>
      </p:ext>
    </p:extLst>
  </p:cSld>
  <p:clrMapOvr>
    <a:masterClrMapping/>
  </p:clrMapOvr>
  <p:transition spd="slow" advTm="10000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 to vypadá?</a:t>
            </a:r>
          </a:p>
        </p:txBody>
      </p:sp>
      <p:pic>
        <p:nvPicPr>
          <p:cNvPr id="76803" name="Picture 3"/>
          <p:cNvPicPr>
            <a:picLocks noChangeAspect="1" noChangeArrowheads="1"/>
          </p:cNvPicPr>
          <p:nvPr/>
        </p:nvPicPr>
        <p:blipFill>
          <a:blip r:embed="rId2" cstate="print"/>
          <a:srcRect t="9345"/>
          <a:stretch>
            <a:fillRect/>
          </a:stretch>
        </p:blipFill>
        <p:spPr bwMode="auto">
          <a:xfrm>
            <a:off x="674203" y="1874827"/>
            <a:ext cx="8807077" cy="4513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512280725"/>
      </p:ext>
    </p:extLst>
  </p:cSld>
  <p:clrMapOvr>
    <a:masterClrMapping/>
  </p:clrMapOvr>
  <p:transition spd="slow" advTm="10000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32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06822" y="891576"/>
            <a:ext cx="8145798" cy="6299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52465468"/>
      </p:ext>
    </p:extLst>
  </p:cSld>
  <p:clrMapOvr>
    <a:masterClrMapping/>
  </p:clrMapOvr>
  <p:transition spd="slow" advTm="10000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 vypadají výsledky?</a:t>
            </a:r>
          </a:p>
        </p:txBody>
      </p:sp>
      <p:graphicFrame>
        <p:nvGraphicFramePr>
          <p:cNvPr id="5" name="Graf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7263798"/>
              </p:ext>
            </p:extLst>
          </p:nvPr>
        </p:nvGraphicFramePr>
        <p:xfrm>
          <a:off x="832971" y="1636699"/>
          <a:ext cx="8417325" cy="5759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50467691"/>
      </p:ext>
    </p:extLst>
  </p:cSld>
  <p:clrMapOvr>
    <a:masterClrMapping/>
  </p:clrMapOvr>
  <p:transition spd="slow" advTm="10000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Možnost srovnat výsledky s orientačními normami.</a:t>
            </a:r>
          </a:p>
          <a:p>
            <a:endParaRPr lang="cs-CZ" dirty="0"/>
          </a:p>
          <a:p>
            <a:r>
              <a:rPr lang="cs-CZ" dirty="0"/>
              <a:t>Jeden z velmi populárních nástrojů.</a:t>
            </a:r>
          </a:p>
          <a:p>
            <a:endParaRPr lang="cs-CZ" dirty="0"/>
          </a:p>
          <a:p>
            <a:r>
              <a:rPr lang="cs-CZ" dirty="0"/>
              <a:t>Vhodný i pro malotřídní školy.</a:t>
            </a:r>
          </a:p>
        </p:txBody>
      </p:sp>
    </p:spTree>
    <p:extLst>
      <p:ext uri="{BB962C8B-B14F-4D97-AF65-F5344CB8AC3E}">
        <p14:creationId xmlns:p14="http://schemas.microsoft.com/office/powerpoint/2010/main" val="4195814807"/>
      </p:ext>
    </p:extLst>
  </p:cSld>
  <p:clrMapOvr>
    <a:masterClrMapping/>
  </p:clrMapOvr>
  <p:transition spd="slow" advTm="10000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Příklad screeningového nástroje pro žáky</a:t>
            </a:r>
          </a:p>
        </p:txBody>
      </p:sp>
    </p:spTree>
    <p:extLst>
      <p:ext uri="{BB962C8B-B14F-4D97-AF65-F5344CB8AC3E}">
        <p14:creationId xmlns:p14="http://schemas.microsoft.com/office/powerpoint/2010/main" val="186293242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/>
              <a:t>Předcházení problémům v chování žáků </a:t>
            </a:r>
          </a:p>
        </p:txBody>
      </p:sp>
      <p:sp>
        <p:nvSpPr>
          <p:cNvPr id="4096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dirty="0"/>
              <a:t>Autorkou je </a:t>
            </a:r>
            <a:r>
              <a:rPr lang="cs-CZ" i="1" dirty="0"/>
              <a:t>doc. PhDr. Věra Vojtová, Ph.D.</a:t>
            </a:r>
            <a:endParaRPr lang="cs-CZ" dirty="0"/>
          </a:p>
          <a:p>
            <a:r>
              <a:rPr lang="cs-CZ" dirty="0"/>
              <a:t>Dotazník je použitelný pro žáky 2. stupně základních škol a všechny typy středních škol. </a:t>
            </a:r>
          </a:p>
          <a:p>
            <a:r>
              <a:rPr lang="cs-CZ" dirty="0"/>
              <a:t>35 položkový dotazník pro žáky k vyhodnocení silných a slabých stránek školního života ve faktorech</a:t>
            </a:r>
          </a:p>
          <a:p>
            <a:pPr lvl="1"/>
            <a:r>
              <a:rPr lang="cs-CZ" b="1" dirty="0"/>
              <a:t>Škola je místo, kam/kde zažívám</a:t>
            </a:r>
          </a:p>
          <a:p>
            <a:pPr lvl="2"/>
            <a:r>
              <a:rPr lang="cs-CZ" dirty="0"/>
              <a:t>Úspěch a příležitost  </a:t>
            </a:r>
          </a:p>
          <a:p>
            <a:pPr lvl="2"/>
            <a:r>
              <a:rPr lang="cs-CZ" dirty="0"/>
              <a:t>Negativní prožívání</a:t>
            </a:r>
          </a:p>
          <a:p>
            <a:pPr lvl="2"/>
            <a:r>
              <a:rPr lang="cs-CZ" dirty="0"/>
              <a:t>Vztah učitel – žák </a:t>
            </a:r>
          </a:p>
          <a:p>
            <a:pPr lvl="2"/>
            <a:r>
              <a:rPr lang="cs-CZ" dirty="0"/>
              <a:t>Školní status</a:t>
            </a:r>
          </a:p>
          <a:p>
            <a:pPr lvl="2"/>
            <a:r>
              <a:rPr lang="cs-CZ" dirty="0"/>
              <a:t>Formování (podpora)</a:t>
            </a:r>
          </a:p>
          <a:p>
            <a:pPr lvl="2"/>
            <a:r>
              <a:rPr lang="cs-CZ" dirty="0"/>
              <a:t>Interakce s vrstevníky</a:t>
            </a:r>
          </a:p>
          <a:p>
            <a:r>
              <a:rPr lang="cs-CZ" dirty="0"/>
              <a:t>Škála: rozhodně ano–spíše ano-spíše ne-rozhodně ne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2156736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Ukázka položek dotazníku</a:t>
            </a:r>
            <a:br>
              <a:rPr lang="cs-CZ" dirty="0"/>
            </a:br>
            <a:r>
              <a:rPr lang="cs-CZ" i="1" dirty="0"/>
              <a:t>Škola je místo, kde…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marL="0" indent="0">
              <a:buNone/>
              <a:defRPr/>
            </a:pPr>
            <a:r>
              <a:rPr lang="cs-CZ" sz="1400" dirty="0"/>
              <a:t>Úspěch a příležitost vymezují indikátory: </a:t>
            </a:r>
          </a:p>
          <a:p>
            <a:pPr>
              <a:defRPr/>
            </a:pPr>
            <a:r>
              <a:rPr lang="cs-CZ" sz="1400" b="1" dirty="0"/>
              <a:t>rád se učím, </a:t>
            </a:r>
          </a:p>
          <a:p>
            <a:pPr>
              <a:defRPr/>
            </a:pPr>
            <a:r>
              <a:rPr lang="cs-CZ" sz="1400" b="1" dirty="0"/>
              <a:t>vím, že mohu dosáhnout dobrých výsledků, </a:t>
            </a:r>
          </a:p>
          <a:p>
            <a:pPr>
              <a:defRPr/>
            </a:pPr>
            <a:r>
              <a:rPr lang="cs-CZ" sz="1400" b="1" dirty="0"/>
              <a:t>jsem často zvědavý, </a:t>
            </a:r>
          </a:p>
          <a:p>
            <a:pPr>
              <a:defRPr/>
            </a:pPr>
            <a:r>
              <a:rPr lang="cs-CZ" sz="1400" b="1" dirty="0"/>
              <a:t>hodně se toho naučím, </a:t>
            </a:r>
          </a:p>
          <a:p>
            <a:pPr>
              <a:defRPr/>
            </a:pPr>
            <a:r>
              <a:rPr lang="cs-CZ" sz="1400" b="1" dirty="0"/>
              <a:t>učitelé se zajímají o mé názory.</a:t>
            </a:r>
          </a:p>
          <a:p>
            <a:pPr marL="0" indent="0">
              <a:buNone/>
              <a:defRPr/>
            </a:pPr>
            <a:r>
              <a:rPr lang="cs-CZ" sz="1400" dirty="0"/>
              <a:t>Negativní prožívání vymezují indikátory: </a:t>
            </a:r>
          </a:p>
          <a:p>
            <a:pPr>
              <a:defRPr/>
            </a:pPr>
            <a:r>
              <a:rPr lang="cs-CZ" sz="1400" b="1" dirty="0"/>
              <a:t>cítím se osaměle; </a:t>
            </a:r>
          </a:p>
          <a:p>
            <a:pPr>
              <a:defRPr/>
            </a:pPr>
            <a:r>
              <a:rPr lang="cs-CZ" sz="1400" b="1" dirty="0"/>
              <a:t>učitelé mě nemají rádi;</a:t>
            </a:r>
          </a:p>
          <a:p>
            <a:pPr>
              <a:defRPr/>
            </a:pPr>
            <a:r>
              <a:rPr lang="cs-CZ" sz="1400" b="1" dirty="0"/>
              <a:t>učitelé některé žáky upřednostňují</a:t>
            </a:r>
            <a:r>
              <a:rPr lang="cs-CZ" sz="1400" dirty="0"/>
              <a:t>.</a:t>
            </a:r>
          </a:p>
        </p:txBody>
      </p:sp>
      <p:sp>
        <p:nvSpPr>
          <p:cNvPr id="2" name="Zástupný symbol pro obsah 1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  <a:defRPr/>
            </a:pPr>
            <a:r>
              <a:rPr lang="cs-CZ" sz="2400" dirty="0"/>
              <a:t>Interakci s vrstevníky vymezují indikátory:</a:t>
            </a:r>
          </a:p>
          <a:p>
            <a:pPr>
              <a:defRPr/>
            </a:pPr>
            <a:r>
              <a:rPr lang="cs-CZ" sz="2400" b="1" dirty="0"/>
              <a:t>těším se na přestávku,</a:t>
            </a:r>
          </a:p>
          <a:p>
            <a:pPr>
              <a:defRPr/>
            </a:pPr>
            <a:r>
              <a:rPr lang="cs-CZ" sz="2400" b="1" dirty="0"/>
              <a:t>kde mě spolužáci přibírají k různým hrám,</a:t>
            </a:r>
          </a:p>
          <a:p>
            <a:pPr>
              <a:defRPr/>
            </a:pPr>
            <a:r>
              <a:rPr lang="cs-CZ" sz="2400" b="1" dirty="0"/>
              <a:t>kde je o přestávkách dobrá zábava,</a:t>
            </a:r>
          </a:p>
          <a:p>
            <a:pPr>
              <a:defRPr/>
            </a:pPr>
            <a:r>
              <a:rPr lang="cs-CZ" sz="2400" b="1" dirty="0"/>
              <a:t>se spolužáky si rádi povídáme, </a:t>
            </a:r>
          </a:p>
          <a:p>
            <a:pPr>
              <a:defRPr/>
            </a:pPr>
            <a:r>
              <a:rPr lang="cs-CZ" sz="2400" b="1" dirty="0"/>
              <a:t>s kamarády děláme mnoho zajímavého</a:t>
            </a:r>
            <a:r>
              <a:rPr lang="cs-CZ" sz="2400" dirty="0"/>
              <a:t>.</a:t>
            </a:r>
          </a:p>
          <a:p>
            <a:pPr>
              <a:defRPr/>
            </a:pPr>
            <a:endParaRPr lang="cs-CZ" sz="2400" dirty="0"/>
          </a:p>
          <a:p>
            <a:pPr>
              <a:defRPr/>
            </a:pPr>
            <a:r>
              <a:rPr lang="cs-CZ" sz="2400" dirty="0"/>
              <a:t> </a:t>
            </a:r>
          </a:p>
          <a:p>
            <a:pPr>
              <a:defRPr/>
            </a:pPr>
            <a:endParaRPr lang="cs-CZ" sz="24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095079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3522FE7-5A29-4EF6-B1EF-2CA55748A7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26098"/>
            <a:ext cx="10080625" cy="4526039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2192E09-EBC7-416C-B887-DFF915D7F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753309"/>
            <a:ext cx="10080625" cy="818965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924498D-E084-44BE-A196-CFCE35564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755440"/>
            <a:ext cx="10080625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BBC7667-C352-4842-9AFD-E5C16AD002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999075" y="3889564"/>
            <a:ext cx="714132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1BF0792A-0F2B-4A2E-AB38-0A4F18A307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0080373" cy="75596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57DB18D-C2F1-4C8C-8808-9C01ECE683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26098"/>
            <a:ext cx="10080625" cy="4526039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5D935FA-3336-4941-9214-E250A5727F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95313" y="710251"/>
            <a:ext cx="7689425" cy="5303640"/>
            <a:chOff x="7639235" y="600024"/>
            <a:chExt cx="3898557" cy="6878929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45D9E2ED-FF90-4200-A7EE-6D41D6526F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639235" y="600024"/>
              <a:ext cx="3898557" cy="6878929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3A4BEB8D-68AD-4314-8A2B-F8DC85A530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70263" y="1062693"/>
              <a:ext cx="3635738" cy="59547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977270" y="1753489"/>
            <a:ext cx="6123347" cy="2777847"/>
          </a:xfrm>
          <a:solidFill>
            <a:schemeClr val="bg2"/>
          </a:solidFill>
        </p:spPr>
        <p:txBody>
          <a:bodyPr vert="horz" lIns="91440" tIns="45720" rIns="91440" bIns="0" rtlCol="0" anchor="ctr">
            <a:normAutofit/>
          </a:bodyPr>
          <a:lstStyle/>
          <a:p>
            <a:pPr algn="ctr" defTabSz="914400"/>
            <a:r>
              <a:rPr lang="en-US" sz="5800">
                <a:solidFill>
                  <a:schemeClr val="tx2"/>
                </a:solidFill>
              </a:rPr>
              <a:t>Jak se lidé ve škole cítí a jak o ní uvažují?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>
          <a:xfrm>
            <a:off x="1999075" y="4880149"/>
            <a:ext cx="6101541" cy="576431"/>
          </a:xfrm>
        </p:spPr>
        <p:txBody>
          <a:bodyPr vert="horz" lIns="91440" tIns="91440" rIns="91440" bIns="91440" rtlCol="0">
            <a:normAutofit/>
          </a:bodyPr>
          <a:lstStyle/>
          <a:p>
            <a:pPr algn="ctr" defTabSz="914400">
              <a:spcBef>
                <a:spcPts val="1000"/>
              </a:spcBef>
            </a:pPr>
            <a:endParaRPr lang="en-US" sz="1800" cap="all">
              <a:solidFill>
                <a:srgbClr val="000000"/>
              </a:solidFill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87F797D1-251E-41FE-9FF8-AD487DEF2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977270" y="1561030"/>
            <a:ext cx="61233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09A0CE28-0E59-4F4D-9855-8A8DCE9A8E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977270" y="4723794"/>
            <a:ext cx="61233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30" name="Picture 29">
            <a:extLst>
              <a:ext uri="{FF2B5EF4-FFF2-40B4-BE49-F238E27FC236}">
                <a16:creationId xmlns:a16="http://schemas.microsoft.com/office/drawing/2014/main" id="{75CC23F7-9F20-4C4B-8608-BD4DE9728F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753309"/>
            <a:ext cx="10080625" cy="818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87116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Příklady dalších metod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6117162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Příklady metod – tematické kresby</a:t>
            </a:r>
          </a:p>
        </p:txBody>
      </p:sp>
      <p:pic>
        <p:nvPicPr>
          <p:cNvPr id="36867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36625" y="2051050"/>
            <a:ext cx="3235325" cy="4314825"/>
          </a:xfrm>
        </p:spPr>
      </p:pic>
      <p:pic>
        <p:nvPicPr>
          <p:cNvPr id="36868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5850" y="2124075"/>
            <a:ext cx="4725988" cy="354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9" name="TextovéPole 5"/>
          <p:cNvSpPr txBox="1">
            <a:spLocks noChangeArrowheads="1"/>
          </p:cNvSpPr>
          <p:nvPr/>
        </p:nvSpPr>
        <p:spPr bwMode="auto">
          <a:xfrm>
            <a:off x="4895850" y="6083300"/>
            <a:ext cx="472598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cs-CZ"/>
              <a:t>Např. „Jak si ve škole pomáháme“ – v rámci projektu </a:t>
            </a:r>
            <a:r>
              <a:rPr lang="cs-CZ">
                <a:hlinkClick r:id="rId4"/>
              </a:rPr>
              <a:t>CPIV</a:t>
            </a:r>
            <a:endParaRPr lang="cs-CZ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D24B86B-90EE-5D43-9A7F-ACBC1489E4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Kresby, fotky a další spíše projektivní nástroje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943296C-D54C-BD43-86A7-A7862E5AD5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Nutný </a:t>
            </a:r>
            <a:r>
              <a:rPr lang="cs-CZ" b="1" dirty="0"/>
              <a:t>rozhovor nad produktem</a:t>
            </a:r>
            <a:r>
              <a:rPr lang="cs-CZ" dirty="0"/>
              <a:t> (jak to autor či autorka mysleli)</a:t>
            </a:r>
          </a:p>
          <a:p>
            <a:r>
              <a:rPr lang="cs-CZ" dirty="0"/>
              <a:t>Další příklady metod</a:t>
            </a:r>
          </a:p>
          <a:p>
            <a:pPr lvl="1"/>
            <a:r>
              <a:rPr lang="cs-CZ" dirty="0"/>
              <a:t>Tematické slohové práce „Můj den v naší škole“</a:t>
            </a:r>
          </a:p>
          <a:p>
            <a:pPr lvl="1"/>
            <a:r>
              <a:rPr lang="cs-CZ" dirty="0"/>
              <a:t>Fotografická soutěž (místo, kde se ve škole cítím nejlépe a nejhůře)</a:t>
            </a:r>
          </a:p>
          <a:p>
            <a:pPr lvl="1"/>
            <a:r>
              <a:rPr lang="cs-CZ" dirty="0"/>
              <a:t>Nedokončené věty („Naše paní učitelka je…“) </a:t>
            </a:r>
          </a:p>
          <a:p>
            <a:pPr lvl="1"/>
            <a:r>
              <a:rPr lang="cs-CZ" dirty="0"/>
              <a:t>Reflexe běžných aktivit (jak jsme připravovali… webovou prezentaci, online výuku, kolegiální supervizi, projekt, IVP pro žáka XY…)</a:t>
            </a:r>
          </a:p>
        </p:txBody>
      </p:sp>
    </p:spTree>
    <p:extLst>
      <p:ext uri="{BB962C8B-B14F-4D97-AF65-F5344CB8AC3E}">
        <p14:creationId xmlns:p14="http://schemas.microsoft.com/office/powerpoint/2010/main" val="6315577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"/>
          <p:cNvSpPr>
            <a:spLocks noGrp="1" noChangeArrowheads="1"/>
          </p:cNvSpPr>
          <p:nvPr>
            <p:ph type="title"/>
          </p:nvPr>
        </p:nvSpPr>
        <p:spPr>
          <a:xfrm>
            <a:off x="1591349" y="886835"/>
            <a:ext cx="7244449" cy="2867452"/>
          </a:xfrm>
        </p:spPr>
        <p:txBody>
          <a:bodyPr lIns="0" tIns="0" rIns="0" bIns="0">
            <a:spAutoFit/>
          </a:bodyPr>
          <a:lstStyle/>
          <a:p>
            <a:pPr eaLnBrk="1" hangingPunct="1">
              <a:lnSpc>
                <a:spcPct val="102000"/>
              </a:lnSpc>
              <a:tabLst>
                <a:tab pos="0" algn="l"/>
                <a:tab pos="717550" algn="l"/>
                <a:tab pos="1436688" algn="l"/>
                <a:tab pos="2155825" algn="l"/>
                <a:tab pos="2874963" algn="l"/>
                <a:tab pos="3594100" algn="l"/>
                <a:tab pos="4313238" algn="l"/>
                <a:tab pos="5032375" algn="l"/>
                <a:tab pos="5751513" algn="l"/>
                <a:tab pos="6470650" algn="l"/>
                <a:tab pos="7189788" algn="l"/>
                <a:tab pos="7908925" algn="l"/>
                <a:tab pos="8628063" algn="l"/>
                <a:tab pos="9347200" algn="l"/>
                <a:tab pos="10066338" algn="l"/>
                <a:tab pos="10785475" algn="l"/>
              </a:tabLst>
            </a:pPr>
            <a:r>
              <a:rPr lang="en-GB" sz="4000" dirty="0" err="1"/>
              <a:t>Klasické</a:t>
            </a:r>
            <a:r>
              <a:rPr lang="en-GB" sz="4000" dirty="0"/>
              <a:t> </a:t>
            </a:r>
            <a:r>
              <a:rPr lang="en-GB" sz="4000" dirty="0" err="1"/>
              <a:t>Dotazníky</a:t>
            </a:r>
            <a:r>
              <a:rPr lang="en-GB" sz="4000" dirty="0"/>
              <a:t> </a:t>
            </a:r>
            <a:r>
              <a:rPr lang="cs-CZ" sz="4000" dirty="0"/>
              <a:t>(třída) </a:t>
            </a:r>
            <a:r>
              <a:rPr lang="en-GB" sz="4000" dirty="0"/>
              <a:t>– </a:t>
            </a:r>
            <a:r>
              <a:rPr lang="en-GB" sz="4000" dirty="0" err="1"/>
              <a:t>příklad</a:t>
            </a:r>
            <a:r>
              <a:rPr lang="en-GB" sz="4000" dirty="0"/>
              <a:t> (CES)</a:t>
            </a:r>
            <a:br>
              <a:rPr lang="cs-CZ" sz="4000" dirty="0"/>
            </a:br>
            <a:r>
              <a:rPr lang="cs-CZ" sz="2000" i="1" dirty="0"/>
              <a:t>standardizován v IPPP pro českou populaci; normy z konce 90. let</a:t>
            </a:r>
            <a:br>
              <a:rPr lang="en-GB" sz="2000" i="1" dirty="0"/>
            </a:br>
            <a:r>
              <a:rPr lang="en-GB" sz="2000" u="sng" dirty="0" err="1"/>
              <a:t>Škály</a:t>
            </a:r>
            <a:r>
              <a:rPr lang="en-GB" sz="2000" u="sng" dirty="0"/>
              <a:t>:</a:t>
            </a:r>
            <a:r>
              <a:rPr lang="en-GB" sz="2000" dirty="0"/>
              <a:t> </a:t>
            </a:r>
            <a:r>
              <a:rPr lang="en-GB" sz="2000" i="1" dirty="0" err="1"/>
              <a:t>učitelova</a:t>
            </a:r>
            <a:r>
              <a:rPr lang="en-GB" sz="2000" i="1" dirty="0"/>
              <a:t> </a:t>
            </a:r>
            <a:r>
              <a:rPr lang="en-GB" sz="2000" i="1" dirty="0" err="1"/>
              <a:t>pomoc</a:t>
            </a:r>
            <a:r>
              <a:rPr lang="en-GB" sz="2000" i="1" dirty="0"/>
              <a:t>, </a:t>
            </a:r>
            <a:r>
              <a:rPr lang="en-GB" sz="2000" i="1" dirty="0" err="1"/>
              <a:t>orientace</a:t>
            </a:r>
            <a:r>
              <a:rPr lang="en-GB" sz="2000" i="1" dirty="0"/>
              <a:t> </a:t>
            </a:r>
            <a:r>
              <a:rPr lang="en-GB" sz="2000" i="1" dirty="0" err="1"/>
              <a:t>žáků</a:t>
            </a:r>
            <a:r>
              <a:rPr lang="en-GB" sz="2000" i="1" dirty="0"/>
              <a:t>, </a:t>
            </a:r>
            <a:r>
              <a:rPr lang="en-GB" sz="2000" i="1" dirty="0" err="1"/>
              <a:t>vztahy</a:t>
            </a:r>
            <a:r>
              <a:rPr lang="en-GB" sz="2000" i="1" dirty="0"/>
              <a:t> </a:t>
            </a:r>
            <a:r>
              <a:rPr lang="en-GB" sz="2000" i="1" dirty="0" err="1"/>
              <a:t>mezi</a:t>
            </a:r>
            <a:r>
              <a:rPr lang="en-GB" sz="2000" i="1" dirty="0"/>
              <a:t> </a:t>
            </a:r>
            <a:r>
              <a:rPr lang="en-GB" sz="2000" i="1" dirty="0" err="1"/>
              <a:t>žáky</a:t>
            </a:r>
            <a:r>
              <a:rPr lang="en-GB" sz="2000" i="1" dirty="0"/>
              <a:t>, </a:t>
            </a:r>
            <a:r>
              <a:rPr lang="en-GB" sz="2000" i="1" dirty="0" err="1"/>
              <a:t>zájem</a:t>
            </a:r>
            <a:r>
              <a:rPr lang="en-GB" sz="2000" i="1" dirty="0"/>
              <a:t> o </a:t>
            </a:r>
            <a:r>
              <a:rPr lang="en-GB" sz="2000" i="1" dirty="0" err="1"/>
              <a:t>výuku</a:t>
            </a:r>
            <a:r>
              <a:rPr lang="en-GB" sz="2000" i="1" dirty="0"/>
              <a:t>, </a:t>
            </a:r>
            <a:r>
              <a:rPr lang="en-GB" sz="2000" i="1" dirty="0" err="1"/>
              <a:t>klid</a:t>
            </a:r>
            <a:r>
              <a:rPr lang="en-GB" sz="2000" i="1" dirty="0"/>
              <a:t> a </a:t>
            </a:r>
            <a:r>
              <a:rPr lang="en-GB" sz="2000" i="1" dirty="0" err="1"/>
              <a:t>pořádek</a:t>
            </a:r>
            <a:r>
              <a:rPr lang="en-GB" sz="2000" i="1" dirty="0"/>
              <a:t>, </a:t>
            </a:r>
            <a:r>
              <a:rPr lang="en-GB" sz="2000" i="1" dirty="0" err="1"/>
              <a:t>jasnost</a:t>
            </a:r>
            <a:r>
              <a:rPr lang="en-GB" sz="2000" i="1" dirty="0"/>
              <a:t> </a:t>
            </a:r>
            <a:r>
              <a:rPr lang="en-GB" sz="2000" i="1" dirty="0" err="1"/>
              <a:t>pravidel</a:t>
            </a:r>
            <a:br>
              <a:rPr lang="en-GB" sz="2400" dirty="0"/>
            </a:br>
            <a:endParaRPr lang="en-GB" sz="2400" dirty="0"/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7891" name="AutoShape 2"/>
          <p:cNvSpPr>
            <a:spLocks noChangeArrowheads="1"/>
          </p:cNvSpPr>
          <p:nvPr/>
        </p:nvSpPr>
        <p:spPr bwMode="auto">
          <a:xfrm>
            <a:off x="936625" y="2228850"/>
            <a:ext cx="8601075" cy="5330825"/>
          </a:xfrm>
          <a:prstGeom prst="roundRect">
            <a:avLst>
              <a:gd name="adj" fmla="val 28"/>
            </a:avLst>
          </a:prstGeom>
          <a:solidFill>
            <a:srgbClr val="FFCC99"/>
          </a:solidFill>
          <a:ln w="9398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pic>
        <p:nvPicPr>
          <p:cNvPr id="3789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200" y="2479675"/>
            <a:ext cx="7450138" cy="5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cs-CZ" dirty="0"/>
              <a:t>„Zbyňku, nezlob se“ </a:t>
            </a:r>
            <a:br>
              <a:rPr lang="cs-CZ" dirty="0"/>
            </a:br>
            <a:r>
              <a:rPr lang="cs-CZ" dirty="0"/>
              <a:t>	</a:t>
            </a:r>
            <a:r>
              <a:rPr lang="cs-CZ" sz="3400" dirty="0"/>
              <a:t>aneb</a:t>
            </a:r>
            <a:br>
              <a:rPr lang="cs-CZ" dirty="0"/>
            </a:br>
            <a:r>
              <a:rPr lang="cs-CZ" sz="4000" dirty="0"/>
              <a:t>Možnosti mapování kultury a klimatu na VŠ ústavu pomocí tvorby deskové hry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52573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Cíle projektu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/>
              <a:t>Přiblížit praktické problémy týkající se explorace klimatu a kultury ve výuce VŠ kurzu na FSS MU  </a:t>
            </a:r>
            <a:r>
              <a:rPr lang="cs-CZ" sz="2000" dirty="0"/>
              <a:t>(Pedagogická a školní psychologie – příklad jaro 2009; nyní rutinní seminární projekt v Bc. i Mgr. studiu; na </a:t>
            </a:r>
            <a:r>
              <a:rPr lang="cs-CZ" sz="2000" dirty="0" err="1"/>
              <a:t>PdF</a:t>
            </a:r>
            <a:r>
              <a:rPr lang="cs-CZ" sz="2000" dirty="0"/>
              <a:t> MU v předmětu Aplikovaná sociální psychologie); testováno třídními učiteli i ŠP na řadě škol („zábavná blbina se zajímavými výstupy..“)</a:t>
            </a:r>
            <a:endParaRPr lang="cs-CZ" sz="1600" dirty="0"/>
          </a:p>
          <a:p>
            <a:r>
              <a:rPr lang="cs-CZ" dirty="0"/>
              <a:t>Vyzkoušet příklad formativně diagnostického postupu "in </a:t>
            </a:r>
            <a:r>
              <a:rPr lang="cs-CZ" dirty="0" err="1"/>
              <a:t>vivo</a:t>
            </a:r>
            <a:r>
              <a:rPr lang="cs-CZ" dirty="0"/>
              <a:t>" (psychologie bez dotazníků)</a:t>
            </a:r>
          </a:p>
          <a:p>
            <a:r>
              <a:rPr lang="cs-CZ" dirty="0"/>
              <a:t>Ukázat možnosti explicitního sdílení hodnocení různých aspektů vzdělávací reality (proces i výsledek sdílení)</a:t>
            </a:r>
          </a:p>
          <a:p>
            <a:r>
              <a:rPr lang="cs-CZ" dirty="0"/>
              <a:t>Podpořit diskusi o výuce jako takové v návaznosti na další evaluační aktivity prováděné na FSS i MU jako celku (př. studentské předmětové ankety)</a:t>
            </a:r>
          </a:p>
        </p:txBody>
      </p:sp>
    </p:spTree>
    <p:extLst>
      <p:ext uri="{BB962C8B-B14F-4D97-AF65-F5344CB8AC3E}">
        <p14:creationId xmlns:p14="http://schemas.microsoft.com/office/powerpoint/2010/main" val="344165215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Geneze nápadu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/>
              <a:t>Vnímání a hodnocení výuky studenty jako sociálně konstruovaná realita </a:t>
            </a:r>
          </a:p>
          <a:p>
            <a:pPr lvl="1"/>
            <a:r>
              <a:rPr lang="cs-CZ" dirty="0"/>
              <a:t>sdílené významy, hodnocení, emoce, specifické komunikační projevy…</a:t>
            </a:r>
          </a:p>
          <a:p>
            <a:r>
              <a:rPr lang="cs-CZ" dirty="0"/>
              <a:t>Kultura i klima jako narativní struktura, žánr</a:t>
            </a:r>
          </a:p>
          <a:p>
            <a:pPr lvl="1"/>
            <a:r>
              <a:rPr lang="cs-CZ" dirty="0"/>
              <a:t>proces edukace jako individuální hrdinský epos</a:t>
            </a:r>
          </a:p>
          <a:p>
            <a:pPr lvl="1"/>
            <a:r>
              <a:rPr lang="cs-CZ" dirty="0"/>
              <a:t>(počítačová či desková) hra na hrdiny jako studujícím známý formát</a:t>
            </a:r>
          </a:p>
          <a:p>
            <a:pPr lvl="1"/>
            <a:r>
              <a:rPr lang="cs-CZ" dirty="0"/>
              <a:t>per </a:t>
            </a:r>
            <a:r>
              <a:rPr lang="cs-CZ" dirty="0" err="1"/>
              <a:t>aspera</a:t>
            </a:r>
            <a:r>
              <a:rPr lang="cs-CZ" dirty="0"/>
              <a:t> ad astra - jednotlivé úkoly (</a:t>
            </a:r>
            <a:r>
              <a:rPr lang="cs-CZ" dirty="0" err="1"/>
              <a:t>questy</a:t>
            </a:r>
            <a:r>
              <a:rPr lang="cs-CZ" dirty="0"/>
              <a:t>) vedou dokončení studia (získání diplomu jako vítězství ve hře)</a:t>
            </a:r>
          </a:p>
          <a:p>
            <a:r>
              <a:rPr lang="cs-CZ" dirty="0"/>
              <a:t>Jak to realizovat?</a:t>
            </a:r>
          </a:p>
          <a:p>
            <a:pPr lvl="1"/>
            <a:r>
              <a:rPr lang="cs-CZ" dirty="0"/>
              <a:t>Jednodušší karetní hra (Černý Petr, BANG!) – vhodná spíš pro situace zkoušení ;)</a:t>
            </a:r>
          </a:p>
          <a:p>
            <a:pPr lvl="1"/>
            <a:r>
              <a:rPr lang="cs-CZ" dirty="0"/>
              <a:t>Komplexnější karetní či deskové hry (</a:t>
            </a:r>
            <a:r>
              <a:rPr lang="cs-CZ" dirty="0" err="1"/>
              <a:t>Magic</a:t>
            </a:r>
            <a:r>
              <a:rPr lang="cs-CZ" dirty="0"/>
              <a:t> atp.) – příliš složité pro daný účel; jejich struktura není obecně známá</a:t>
            </a:r>
          </a:p>
          <a:p>
            <a:pPr lvl="1"/>
            <a:r>
              <a:rPr lang="cs-CZ" dirty="0"/>
              <a:t>„Něco jako Monopoly nebo Člověče nezlob se, to zná </a:t>
            </a:r>
            <a:r>
              <a:rPr lang="cs-CZ" dirty="0" err="1"/>
              <a:t>každej</a:t>
            </a:r>
            <a:r>
              <a:rPr lang="cs-CZ" dirty="0"/>
              <a:t>!“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1769033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Praktická realizace (II)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cs-CZ" sz="1400" dirty="0"/>
              <a:t>V semináři na kulturu a klima školy představen návrh variant deskové hry</a:t>
            </a:r>
          </a:p>
          <a:p>
            <a:pPr lvl="1"/>
            <a:r>
              <a:rPr lang="cs-CZ" sz="1400" dirty="0"/>
              <a:t>Úkol skupinový,  zdůrazněna anonymita přispěvatelů (vč. nabídky anonymizovaných forem komunikace - „schránka důvěry“)</a:t>
            </a:r>
          </a:p>
          <a:p>
            <a:pPr lvl="1"/>
            <a:r>
              <a:rPr lang="cs-CZ" sz="1400" dirty="0"/>
              <a:t>Vyhrála možnost „něco jako Člověče nezlob se, s úkoly…“; spontánně je použito křestní jméno vedoucího katedry („Zbyňku, nezlob se!“)</a:t>
            </a:r>
          </a:p>
          <a:p>
            <a:pPr lvl="1"/>
            <a:r>
              <a:rPr lang="cs-CZ" sz="1400" dirty="0"/>
              <a:t>Již v semináři došlo k živé debatě nad jednotlivými úkoly</a:t>
            </a:r>
          </a:p>
          <a:p>
            <a:pPr lvl="1"/>
            <a:r>
              <a:rPr lang="cs-CZ" sz="1400" dirty="0"/>
              <a:t>Jako (sub)téma se objevuje možnost hraní v roli některé „známější“ studentské osobnosti, objevují se „známé historky“</a:t>
            </a:r>
          </a:p>
          <a:p>
            <a:pPr lvl="1"/>
            <a:r>
              <a:rPr lang="cs-CZ" sz="1400" dirty="0"/>
              <a:t>Je vysloven požadavek, aby s výsledkem seminárního cvičení bylo seznámeno vedení katedry; návrh na dárkové balení a předání hry na vánočním setkání katedry jejímu vedoucímu - je většinově přijat</a:t>
            </a:r>
          </a:p>
          <a:p>
            <a:pPr lvl="1"/>
            <a:r>
              <a:rPr lang="cs-CZ" sz="1400" dirty="0"/>
              <a:t>Studenti jsou rozděleni do čtyř pracovních skupin</a:t>
            </a:r>
          </a:p>
          <a:p>
            <a:pPr lvl="2"/>
            <a:r>
              <a:rPr lang="cs-CZ" sz="1400" dirty="0"/>
              <a:t>Přijímací řízení </a:t>
            </a:r>
          </a:p>
          <a:p>
            <a:pPr lvl="2"/>
            <a:r>
              <a:rPr lang="cs-CZ" sz="1400" dirty="0"/>
              <a:t>1.-3. ročník studia</a:t>
            </a:r>
          </a:p>
          <a:p>
            <a:pPr lvl="2"/>
            <a:endParaRPr lang="cs-CZ" sz="700" dirty="0"/>
          </a:p>
          <a:p>
            <a:r>
              <a:rPr lang="cs-CZ" sz="1400" dirty="0"/>
              <a:t>Navzdory organizačním potížím se podařilo odehrát jedno kompletní kolo hry (od přijímaček k SZZ) s menší skupinou studentů místo semináře zrušeného vedením fakulty (potřeba prostor pro konferenci)</a:t>
            </a:r>
          </a:p>
        </p:txBody>
      </p:sp>
    </p:spTree>
    <p:extLst>
      <p:ext uri="{BB962C8B-B14F-4D97-AF65-F5344CB8AC3E}">
        <p14:creationId xmlns:p14="http://schemas.microsoft.com/office/powerpoint/2010/main" val="111497525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Praktická realizace - problémy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V soukromých debatách studenti konzultují „míru anonymity“ a „míru serióznosti“ skupinově předkládaných návrhů</a:t>
            </a:r>
          </a:p>
          <a:p>
            <a:r>
              <a:rPr lang="cs-CZ" dirty="0"/>
              <a:t>S návrhy přicházejí i někteří kolegové</a:t>
            </a:r>
          </a:p>
          <a:p>
            <a:r>
              <a:rPr lang="cs-CZ" dirty="0"/>
              <a:t>V diskusním fóru předmětu se rozbíhá debata nad skupinovou spoluprací (viz ukázka I)</a:t>
            </a:r>
          </a:p>
          <a:p>
            <a:r>
              <a:rPr lang="cs-CZ" dirty="0"/>
              <a:t>Finalizace návrhů a vnitroskupinová debata se přesouvají do „privátních kanálů“ (skupinové maily, osobní setkání „u piva“ atp.)</a:t>
            </a:r>
          </a:p>
          <a:p>
            <a:r>
              <a:rPr lang="cs-CZ" dirty="0"/>
              <a:t>Objevují se individuální obavy z vizualizace některých návrhů i vyjádření nesouhlasu s některými návrhy chystanými zbytkem skupiny</a:t>
            </a:r>
          </a:p>
        </p:txBody>
      </p:sp>
    </p:spTree>
    <p:extLst>
      <p:ext uri="{BB962C8B-B14F-4D97-AF65-F5344CB8AC3E}">
        <p14:creationId xmlns:p14="http://schemas.microsoft.com/office/powerpoint/2010/main" val="172779991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Ukázka III - Výsledky</a:t>
            </a:r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2598894" y="5039793"/>
            <a:ext cx="4466279" cy="1958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7519" y="2283641"/>
            <a:ext cx="3994487" cy="2378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55334" y="2204894"/>
            <a:ext cx="3723050" cy="2598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867160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/>
              <a:t>Klima školy vs. kultura školy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eaLnBrk="1" hangingPunct="1">
              <a:lnSpc>
                <a:spcPct val="97000"/>
              </a:lnSpc>
            </a:pPr>
            <a:r>
              <a:rPr lang="cs-CZ" altLang="en-US" sz="2000" b="1" u="sng" dirty="0"/>
              <a:t>Klima školy</a:t>
            </a:r>
          </a:p>
          <a:p>
            <a:pPr lvl="1" eaLnBrk="1" hangingPunct="1">
              <a:lnSpc>
                <a:spcPct val="97000"/>
              </a:lnSpc>
            </a:pPr>
            <a:r>
              <a:rPr lang="cs-CZ" altLang="en-US" sz="1800" b="1" dirty="0"/>
              <a:t>Tradiční, vychází z kvantitativních postupů a metod</a:t>
            </a:r>
          </a:p>
          <a:p>
            <a:pPr lvl="1" eaLnBrk="1" hangingPunct="1">
              <a:lnSpc>
                <a:spcPct val="97000"/>
              </a:lnSpc>
            </a:pPr>
            <a:r>
              <a:rPr lang="cs-CZ" altLang="en-US" sz="1800" b="1" dirty="0"/>
              <a:t>Zaměřuje se na hodnocení prvků prostředí a interakcí, která jsou agregována do ukazatelů</a:t>
            </a:r>
          </a:p>
          <a:p>
            <a:pPr lvl="1" eaLnBrk="1" hangingPunct="1">
              <a:lnSpc>
                <a:spcPct val="97000"/>
              </a:lnSpc>
            </a:pPr>
            <a:r>
              <a:rPr lang="en-GB" altLang="en-US" sz="1800" b="1" i="1" dirty="0"/>
              <a:t>„</a:t>
            </a:r>
            <a:r>
              <a:rPr lang="en-GB" altLang="en-US" sz="1800" b="1" i="1" dirty="0" err="1"/>
              <a:t>Výzkum</a:t>
            </a:r>
            <a:r>
              <a:rPr lang="en-GB" altLang="en-US" sz="1800" b="1" i="1" dirty="0"/>
              <a:t> </a:t>
            </a:r>
            <a:r>
              <a:rPr lang="en-GB" altLang="en-US" sz="1800" b="1" i="1" dirty="0" err="1"/>
              <a:t>klimatu</a:t>
            </a:r>
            <a:r>
              <a:rPr lang="en-GB" altLang="en-US" sz="1800" b="1" i="1" dirty="0"/>
              <a:t> </a:t>
            </a:r>
            <a:r>
              <a:rPr lang="en-GB" altLang="en-US" sz="1800" b="1" i="1" dirty="0" err="1"/>
              <a:t>školy</a:t>
            </a:r>
            <a:r>
              <a:rPr lang="en-GB" altLang="en-US" sz="1800" b="1" i="1" dirty="0"/>
              <a:t> je </a:t>
            </a:r>
            <a:r>
              <a:rPr lang="en-GB" altLang="en-US" sz="1800" b="1" i="1" dirty="0" err="1"/>
              <a:t>prostě</a:t>
            </a:r>
            <a:r>
              <a:rPr lang="en-GB" altLang="en-US" sz="1800" b="1" i="1" dirty="0"/>
              <a:t> </a:t>
            </a:r>
            <a:r>
              <a:rPr lang="en-GB" altLang="en-US" sz="1800" b="1" i="1" dirty="0" err="1"/>
              <a:t>levobočkem</a:t>
            </a:r>
            <a:r>
              <a:rPr lang="en-GB" altLang="en-US" sz="1800" b="1" i="1" dirty="0"/>
              <a:t> </a:t>
            </a:r>
            <a:r>
              <a:rPr lang="en-GB" altLang="en-US" sz="1800" b="1" i="1" dirty="0" err="1"/>
              <a:t>výzkumu</a:t>
            </a:r>
            <a:r>
              <a:rPr lang="en-GB" altLang="en-US" sz="1800" b="1" i="1" dirty="0"/>
              <a:t> </a:t>
            </a:r>
            <a:r>
              <a:rPr lang="en-GB" altLang="en-US" sz="1800" b="1" i="1" dirty="0" err="1"/>
              <a:t>klimatu</a:t>
            </a:r>
            <a:r>
              <a:rPr lang="en-GB" altLang="en-US" sz="1800" b="1" i="1" dirty="0"/>
              <a:t> </a:t>
            </a:r>
            <a:r>
              <a:rPr lang="en-GB" altLang="en-US" sz="1800" b="1" i="1" dirty="0" err="1"/>
              <a:t>organizace</a:t>
            </a:r>
            <a:r>
              <a:rPr lang="en-GB" altLang="en-US" sz="1800" b="1" i="1" dirty="0"/>
              <a:t> a </a:t>
            </a:r>
            <a:r>
              <a:rPr lang="en-GB" altLang="en-US" sz="1800" b="1" i="1" dirty="0" err="1"/>
              <a:t>výzkumu</a:t>
            </a:r>
            <a:r>
              <a:rPr lang="en-GB" altLang="en-US" sz="1800" b="1" i="1" dirty="0"/>
              <a:t> </a:t>
            </a:r>
            <a:r>
              <a:rPr lang="en-GB" altLang="en-US" sz="1800" b="1" i="1" dirty="0" err="1"/>
              <a:t>efektivity</a:t>
            </a:r>
            <a:r>
              <a:rPr lang="en-GB" altLang="en-US" sz="1800" b="1" i="1" dirty="0"/>
              <a:t> </a:t>
            </a:r>
            <a:r>
              <a:rPr lang="en-GB" altLang="en-US" sz="1800" b="1" i="1" dirty="0" err="1"/>
              <a:t>vzdělávání</a:t>
            </a:r>
            <a:r>
              <a:rPr lang="en-GB" altLang="en-US" sz="1800" b="1" i="1" dirty="0"/>
              <a:t>.“</a:t>
            </a:r>
            <a:r>
              <a:rPr lang="en-GB" altLang="en-US" sz="1800" dirty="0"/>
              <a:t>  (</a:t>
            </a:r>
            <a:r>
              <a:rPr lang="en-GB" altLang="en-US" sz="1800" dirty="0" err="1"/>
              <a:t>Andersonová</a:t>
            </a:r>
            <a:r>
              <a:rPr lang="en-GB" altLang="en-US" sz="1800" dirty="0"/>
              <a:t>, 1982: 368).</a:t>
            </a:r>
          </a:p>
          <a:p>
            <a:pPr lvl="2" eaLnBrk="1" hangingPunct="1">
              <a:lnSpc>
                <a:spcPct val="97000"/>
              </a:lnSpc>
            </a:pPr>
            <a:r>
              <a:rPr lang="en-GB" altLang="en-US" sz="1400" dirty="0" err="1"/>
              <a:t>škola</a:t>
            </a:r>
            <a:r>
              <a:rPr lang="en-GB" altLang="en-US" sz="1400" dirty="0"/>
              <a:t> </a:t>
            </a:r>
            <a:r>
              <a:rPr lang="en-GB" altLang="en-US" sz="1400" dirty="0" err="1"/>
              <a:t>jako</a:t>
            </a:r>
            <a:r>
              <a:rPr lang="en-GB" altLang="en-US" sz="1400" dirty="0"/>
              <a:t> </a:t>
            </a:r>
            <a:r>
              <a:rPr lang="en-GB" altLang="en-US" sz="1400" dirty="0" err="1"/>
              <a:t>součást</a:t>
            </a:r>
            <a:r>
              <a:rPr lang="en-GB" altLang="en-US" sz="1400" dirty="0"/>
              <a:t> </a:t>
            </a:r>
            <a:r>
              <a:rPr lang="en-GB" altLang="en-US" sz="1400" dirty="0" err="1"/>
              <a:t>vzdělávacího</a:t>
            </a:r>
            <a:r>
              <a:rPr lang="en-GB" altLang="en-US" sz="1400" dirty="0"/>
              <a:t> </a:t>
            </a:r>
            <a:r>
              <a:rPr lang="en-GB" altLang="en-US" sz="1400" dirty="0" err="1"/>
              <a:t>systému</a:t>
            </a:r>
            <a:r>
              <a:rPr lang="en-GB" altLang="en-US" sz="1400" dirty="0"/>
              <a:t> je </a:t>
            </a:r>
            <a:r>
              <a:rPr lang="en-GB" altLang="en-US" sz="1400" dirty="0" err="1"/>
              <a:t>především</a:t>
            </a:r>
            <a:r>
              <a:rPr lang="en-GB" altLang="en-US" sz="1400" dirty="0"/>
              <a:t> </a:t>
            </a:r>
            <a:r>
              <a:rPr lang="en-GB" altLang="en-US" sz="1400" dirty="0" err="1"/>
              <a:t>formální</a:t>
            </a:r>
            <a:r>
              <a:rPr lang="en-GB" altLang="en-US" sz="1400" dirty="0"/>
              <a:t> </a:t>
            </a:r>
            <a:r>
              <a:rPr lang="en-GB" altLang="en-US" sz="1400" dirty="0" err="1"/>
              <a:t>organizací</a:t>
            </a:r>
            <a:r>
              <a:rPr lang="en-GB" altLang="en-US" sz="1400" dirty="0"/>
              <a:t>;</a:t>
            </a:r>
          </a:p>
          <a:p>
            <a:pPr lvl="2" eaLnBrk="1" hangingPunct="1">
              <a:lnSpc>
                <a:spcPct val="97000"/>
              </a:lnSpc>
            </a:pPr>
            <a:r>
              <a:rPr lang="en-GB" altLang="en-US" sz="1400" dirty="0" err="1"/>
              <a:t>vnímání</a:t>
            </a:r>
            <a:r>
              <a:rPr lang="en-GB" altLang="en-US" sz="1400" dirty="0"/>
              <a:t> </a:t>
            </a:r>
            <a:r>
              <a:rPr lang="en-GB" altLang="en-US" sz="1400" dirty="0" err="1"/>
              <a:t>ředitele</a:t>
            </a:r>
            <a:r>
              <a:rPr lang="en-GB" altLang="en-US" sz="1400" dirty="0"/>
              <a:t> a </a:t>
            </a:r>
            <a:r>
              <a:rPr lang="en-GB" altLang="en-US" sz="1400" dirty="0" err="1"/>
              <a:t>jeho</a:t>
            </a:r>
            <a:r>
              <a:rPr lang="en-GB" altLang="en-US" sz="1400" dirty="0"/>
              <a:t> </a:t>
            </a:r>
            <a:r>
              <a:rPr lang="en-GB" altLang="en-US" sz="1400" dirty="0" err="1"/>
              <a:t>stylu</a:t>
            </a:r>
            <a:r>
              <a:rPr lang="en-GB" altLang="en-US" sz="1400" dirty="0"/>
              <a:t> </a:t>
            </a:r>
            <a:r>
              <a:rPr lang="en-GB" altLang="en-US" sz="1400" dirty="0" err="1"/>
              <a:t>vedení</a:t>
            </a:r>
            <a:r>
              <a:rPr lang="en-GB" altLang="en-US" sz="1400" dirty="0"/>
              <a:t> </a:t>
            </a:r>
            <a:r>
              <a:rPr lang="en-GB" altLang="en-US" sz="1400" dirty="0" err="1"/>
              <a:t>jako</a:t>
            </a:r>
            <a:r>
              <a:rPr lang="en-GB" altLang="en-US" sz="1400" dirty="0"/>
              <a:t> </a:t>
            </a:r>
            <a:r>
              <a:rPr lang="en-GB" altLang="en-US" sz="1400" dirty="0" err="1"/>
              <a:t>jedné</a:t>
            </a:r>
            <a:r>
              <a:rPr lang="en-GB" altLang="en-US" sz="1400" dirty="0"/>
              <a:t> </a:t>
            </a:r>
            <a:r>
              <a:rPr lang="en-GB" altLang="en-US" sz="1400" dirty="0" err="1"/>
              <a:t>klíčových</a:t>
            </a:r>
            <a:r>
              <a:rPr lang="en-GB" altLang="en-US" sz="1400" dirty="0"/>
              <a:t> </a:t>
            </a:r>
            <a:r>
              <a:rPr lang="en-GB" altLang="en-US" sz="1400" dirty="0" err="1"/>
              <a:t>proměnných</a:t>
            </a:r>
            <a:r>
              <a:rPr lang="en-GB" altLang="en-US" sz="1400" dirty="0"/>
              <a:t> </a:t>
            </a:r>
            <a:r>
              <a:rPr lang="en-GB" altLang="en-US" sz="1400" dirty="0" err="1"/>
              <a:t>sociálního</a:t>
            </a:r>
            <a:r>
              <a:rPr lang="en-GB" altLang="en-US" sz="1400" dirty="0"/>
              <a:t> </a:t>
            </a:r>
            <a:r>
              <a:rPr lang="en-GB" altLang="en-US" sz="1400" dirty="0" err="1"/>
              <a:t>klimatu</a:t>
            </a:r>
            <a:r>
              <a:rPr lang="en-GB" altLang="en-US" sz="1400" dirty="0"/>
              <a:t>;</a:t>
            </a:r>
          </a:p>
          <a:p>
            <a:pPr lvl="2" eaLnBrk="1" hangingPunct="1">
              <a:lnSpc>
                <a:spcPct val="97000"/>
              </a:lnSpc>
            </a:pPr>
            <a:r>
              <a:rPr lang="en-GB" altLang="en-US" sz="1400" dirty="0" err="1"/>
              <a:t>akcent</a:t>
            </a:r>
            <a:r>
              <a:rPr lang="en-GB" altLang="en-US" sz="1400" dirty="0"/>
              <a:t> </a:t>
            </a:r>
            <a:r>
              <a:rPr lang="en-GB" altLang="en-US" sz="1400" dirty="0" err="1"/>
              <a:t>na</a:t>
            </a:r>
            <a:r>
              <a:rPr lang="en-GB" altLang="en-US" sz="1400" dirty="0"/>
              <a:t> </a:t>
            </a:r>
            <a:r>
              <a:rPr lang="en-GB" altLang="en-US" sz="1400" dirty="0" err="1"/>
              <a:t>výkon</a:t>
            </a:r>
            <a:r>
              <a:rPr lang="en-GB" altLang="en-US" sz="1400" dirty="0"/>
              <a:t> </a:t>
            </a:r>
            <a:r>
              <a:rPr lang="en-GB" altLang="en-US" sz="1400" dirty="0" err="1"/>
              <a:t>žáka</a:t>
            </a:r>
            <a:r>
              <a:rPr lang="en-GB" altLang="en-US" sz="1400" dirty="0"/>
              <a:t> </a:t>
            </a:r>
            <a:r>
              <a:rPr lang="en-GB" altLang="en-US" sz="1400" dirty="0" err="1"/>
              <a:t>či</a:t>
            </a:r>
            <a:r>
              <a:rPr lang="en-GB" altLang="en-US" sz="1400" dirty="0"/>
              <a:t> </a:t>
            </a:r>
            <a:r>
              <a:rPr lang="en-GB" altLang="en-US" sz="1400" dirty="0" err="1"/>
              <a:t>studenta</a:t>
            </a:r>
            <a:r>
              <a:rPr lang="en-GB" altLang="en-US" sz="1400" dirty="0"/>
              <a:t>, </a:t>
            </a:r>
            <a:r>
              <a:rPr lang="en-GB" altLang="en-US" sz="1400" dirty="0" err="1"/>
              <a:t>či</a:t>
            </a:r>
            <a:r>
              <a:rPr lang="en-GB" altLang="en-US" sz="1400" dirty="0"/>
              <a:t> </a:t>
            </a:r>
            <a:r>
              <a:rPr lang="en-GB" altLang="en-US" sz="1400" dirty="0" err="1"/>
              <a:t>výkon</a:t>
            </a:r>
            <a:r>
              <a:rPr lang="en-GB" altLang="en-US" sz="1400" dirty="0"/>
              <a:t> </a:t>
            </a:r>
            <a:r>
              <a:rPr lang="en-GB" altLang="en-US" sz="1400" dirty="0" err="1"/>
              <a:t>žáka</a:t>
            </a:r>
            <a:r>
              <a:rPr lang="en-GB" altLang="en-US" sz="1400" dirty="0"/>
              <a:t> a </a:t>
            </a:r>
            <a:r>
              <a:rPr lang="en-GB" altLang="en-US" sz="1400" dirty="0" err="1"/>
              <a:t>jeho</a:t>
            </a:r>
            <a:r>
              <a:rPr lang="en-GB" altLang="en-US" sz="1400" dirty="0"/>
              <a:t> </a:t>
            </a:r>
            <a:r>
              <a:rPr lang="en-GB" altLang="en-US" sz="1400" dirty="0" err="1"/>
              <a:t>ovlivnění</a:t>
            </a:r>
            <a:r>
              <a:rPr lang="en-GB" altLang="en-US" sz="1400" dirty="0"/>
              <a:t> </a:t>
            </a:r>
            <a:r>
              <a:rPr lang="en-GB" altLang="en-US" sz="1400" dirty="0" err="1"/>
              <a:t>efektivitou</a:t>
            </a:r>
            <a:r>
              <a:rPr lang="en-GB" altLang="en-US" sz="1400" dirty="0"/>
              <a:t> </a:t>
            </a:r>
            <a:r>
              <a:rPr lang="en-GB" altLang="en-US" sz="1400" dirty="0" err="1"/>
              <a:t>učitelovy</a:t>
            </a:r>
            <a:r>
              <a:rPr lang="en-GB" altLang="en-US" sz="1400" dirty="0"/>
              <a:t> </a:t>
            </a:r>
            <a:r>
              <a:rPr lang="en-GB" altLang="en-US" sz="1400" dirty="0" err="1"/>
              <a:t>práce</a:t>
            </a:r>
            <a:endParaRPr lang="en-GB" altLang="en-US" sz="1400" dirty="0"/>
          </a:p>
          <a:p>
            <a:pPr lvl="2" eaLnBrk="1" hangingPunct="1">
              <a:lnSpc>
                <a:spcPct val="97000"/>
              </a:lnSpc>
            </a:pPr>
            <a:r>
              <a:rPr lang="en-GB" altLang="en-US" sz="1400" dirty="0" err="1"/>
              <a:t>pozitivní</a:t>
            </a:r>
            <a:r>
              <a:rPr lang="en-GB" altLang="en-US" sz="1400" dirty="0"/>
              <a:t> </a:t>
            </a:r>
            <a:r>
              <a:rPr lang="en-GB" altLang="en-US" sz="1400" dirty="0" err="1"/>
              <a:t>klima</a:t>
            </a:r>
            <a:r>
              <a:rPr lang="en-GB" altLang="en-US" sz="1400" dirty="0"/>
              <a:t> </a:t>
            </a:r>
            <a:r>
              <a:rPr lang="en-GB" altLang="en-US" sz="1400" dirty="0" err="1"/>
              <a:t>školy</a:t>
            </a:r>
            <a:r>
              <a:rPr lang="en-GB" altLang="en-US" sz="1400" dirty="0"/>
              <a:t> </a:t>
            </a:r>
            <a:r>
              <a:rPr lang="en-GB" altLang="en-US" sz="1400" dirty="0" err="1"/>
              <a:t>bylo</a:t>
            </a:r>
            <a:r>
              <a:rPr lang="en-GB" altLang="en-US" sz="1400" dirty="0"/>
              <a:t> </a:t>
            </a:r>
            <a:r>
              <a:rPr lang="en-GB" altLang="en-US" sz="1400" dirty="0" err="1"/>
              <a:t>nakonec</a:t>
            </a:r>
            <a:r>
              <a:rPr lang="en-GB" altLang="en-US" sz="1400" dirty="0"/>
              <a:t> </a:t>
            </a:r>
            <a:r>
              <a:rPr lang="en-GB" altLang="en-US" sz="1400" dirty="0" err="1"/>
              <a:t>potvrzeno</a:t>
            </a:r>
            <a:r>
              <a:rPr lang="en-GB" altLang="en-US" sz="1400" dirty="0"/>
              <a:t> </a:t>
            </a:r>
            <a:r>
              <a:rPr lang="en-GB" altLang="en-US" sz="1400" dirty="0" err="1"/>
              <a:t>jako</a:t>
            </a:r>
            <a:r>
              <a:rPr lang="en-GB" altLang="en-US" sz="1400" dirty="0"/>
              <a:t> </a:t>
            </a:r>
            <a:r>
              <a:rPr lang="en-GB" altLang="en-US" sz="1400" dirty="0" err="1"/>
              <a:t>jedna</a:t>
            </a:r>
            <a:r>
              <a:rPr lang="en-GB" altLang="en-US" sz="1400" dirty="0"/>
              <a:t> z </a:t>
            </a:r>
            <a:r>
              <a:rPr lang="en-GB" altLang="en-US" sz="1400" dirty="0" err="1"/>
              <a:t>charakteristik</a:t>
            </a:r>
            <a:r>
              <a:rPr lang="en-GB" altLang="en-US" sz="1400" dirty="0"/>
              <a:t> </a:t>
            </a:r>
            <a:r>
              <a:rPr lang="cs-CZ" altLang="en-US" sz="1400" dirty="0"/>
              <a:t>„</a:t>
            </a:r>
            <a:r>
              <a:rPr lang="en-GB" altLang="en-US" sz="1400" dirty="0" err="1"/>
              <a:t>efektivních</a:t>
            </a:r>
            <a:r>
              <a:rPr lang="en-GB" altLang="en-US" sz="1400" dirty="0"/>
              <a:t> </a:t>
            </a:r>
            <a:r>
              <a:rPr lang="en-GB" altLang="en-US" sz="1400" dirty="0" err="1"/>
              <a:t>škol</a:t>
            </a:r>
            <a:r>
              <a:rPr lang="cs-CZ" altLang="en-US" sz="1400" dirty="0"/>
              <a:t>“</a:t>
            </a:r>
            <a:endParaRPr lang="cs-CZ" altLang="en-US" sz="1400" b="1" u="sng" dirty="0"/>
          </a:p>
          <a:p>
            <a:pPr>
              <a:lnSpc>
                <a:spcPct val="97000"/>
              </a:lnSpc>
            </a:pPr>
            <a:r>
              <a:rPr lang="cs-CZ" altLang="en-US" sz="1841" b="1" u="sng" dirty="0"/>
              <a:t>Klima školní třídy</a:t>
            </a:r>
          </a:p>
          <a:p>
            <a:pPr lvl="1">
              <a:lnSpc>
                <a:spcPct val="97000"/>
              </a:lnSpc>
            </a:pPr>
            <a:r>
              <a:rPr lang="cs-CZ" altLang="en-US" sz="1400" dirty="0"/>
              <a:t>Vlastní výzkumná tradice, konkrétní, specificky zaměřené nástroje a techniky (viz dále)</a:t>
            </a:r>
            <a:endParaRPr lang="en-GB" altLang="en-US" sz="1400" dirty="0"/>
          </a:p>
          <a:p>
            <a:pPr eaLnBrk="1" hangingPunct="1">
              <a:lnSpc>
                <a:spcPct val="97000"/>
              </a:lnSpc>
            </a:pPr>
            <a:r>
              <a:rPr lang="en-GB" altLang="en-US" sz="2000" b="1" u="sng" dirty="0" err="1"/>
              <a:t>Kultura</a:t>
            </a:r>
            <a:r>
              <a:rPr lang="en-GB" altLang="en-US" sz="2000" u="sng" dirty="0"/>
              <a:t> </a:t>
            </a:r>
            <a:r>
              <a:rPr lang="cs-CZ" altLang="en-US" sz="2000" b="1" u="sng" dirty="0"/>
              <a:t>školy</a:t>
            </a:r>
          </a:p>
          <a:p>
            <a:pPr lvl="1" eaLnBrk="1" hangingPunct="1">
              <a:lnSpc>
                <a:spcPct val="97000"/>
              </a:lnSpc>
            </a:pPr>
            <a:r>
              <a:rPr lang="cs-CZ" altLang="en-US" sz="1800" b="1" dirty="0"/>
              <a:t>Odlišná výzkumná tradice (kvalitativní přístup)</a:t>
            </a:r>
          </a:p>
          <a:p>
            <a:pPr lvl="1" eaLnBrk="1" hangingPunct="1">
              <a:lnSpc>
                <a:spcPct val="97000"/>
              </a:lnSpc>
            </a:pPr>
            <a:r>
              <a:rPr lang="en-GB" altLang="en-US" sz="1800" dirty="0" err="1"/>
              <a:t>etnografický</a:t>
            </a:r>
            <a:r>
              <a:rPr lang="en-GB" altLang="en-US" sz="1800" dirty="0"/>
              <a:t> </a:t>
            </a:r>
            <a:r>
              <a:rPr lang="en-GB" altLang="en-US" sz="1800" dirty="0" err="1"/>
              <a:t>přístup</a:t>
            </a:r>
            <a:r>
              <a:rPr lang="en-GB" altLang="en-US" sz="1800" dirty="0"/>
              <a:t>, </a:t>
            </a:r>
            <a:r>
              <a:rPr lang="en-GB" altLang="en-US" sz="1800" dirty="0" err="1"/>
              <a:t>idiografický</a:t>
            </a:r>
            <a:r>
              <a:rPr lang="en-GB" altLang="en-US" sz="1800" dirty="0"/>
              <a:t> </a:t>
            </a:r>
            <a:r>
              <a:rPr lang="en-GB" altLang="en-US" sz="1800" dirty="0" err="1"/>
              <a:t>přístup</a:t>
            </a:r>
            <a:endParaRPr lang="cs-CZ" altLang="en-US" sz="1800" dirty="0"/>
          </a:p>
          <a:p>
            <a:pPr lvl="1" eaLnBrk="1" hangingPunct="1">
              <a:lnSpc>
                <a:spcPct val="97000"/>
              </a:lnSpc>
            </a:pPr>
            <a:r>
              <a:rPr lang="cs-CZ" altLang="en-US" sz="1800" dirty="0"/>
              <a:t>např. Pražská skupina školní etnografie</a:t>
            </a:r>
          </a:p>
          <a:p>
            <a:pPr lvl="2" eaLnBrk="1" hangingPunct="1">
              <a:lnSpc>
                <a:spcPct val="97000"/>
              </a:lnSpc>
            </a:pPr>
            <a:r>
              <a:rPr lang="en-GB" altLang="en-US" sz="1600" dirty="0">
                <a:hlinkClick r:id="rId3"/>
              </a:rPr>
              <a:t>http://userweb.pedf.cuni.cz/~www_kpsp/etnografie/frame.htm</a:t>
            </a:r>
            <a:r>
              <a:rPr lang="cs-CZ" altLang="en-US" sz="2400" dirty="0"/>
              <a:t> </a:t>
            </a:r>
          </a:p>
          <a:p>
            <a:pPr lvl="1">
              <a:lnSpc>
                <a:spcPct val="97000"/>
              </a:lnSpc>
            </a:pPr>
            <a:r>
              <a:rPr lang="cs-CZ" altLang="en-US" sz="1800" dirty="0"/>
              <a:t>ÚPV FF MU </a:t>
            </a:r>
            <a:r>
              <a:rPr lang="cs-CZ" altLang="en-US" sz="1800"/>
              <a:t>(Pol</a:t>
            </a:r>
            <a:r>
              <a:rPr lang="cs-CZ" altLang="en-US" sz="1800" dirty="0"/>
              <a:t>, Hloušková aj.)</a:t>
            </a:r>
            <a:endParaRPr lang="en-GB" altLang="en-US" sz="1800" dirty="0"/>
          </a:p>
          <a:p>
            <a:pPr eaLnBrk="1" hangingPunct="1">
              <a:lnSpc>
                <a:spcPct val="97000"/>
              </a:lnSpc>
              <a:buFont typeface="Wingdings" charset="2"/>
              <a:buNone/>
            </a:pPr>
            <a:endParaRPr lang="cs-CZ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08871102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Ukázka V – Výsledky: </a:t>
            </a:r>
            <a:br>
              <a:rPr lang="cs-CZ" dirty="0"/>
            </a:br>
            <a:r>
              <a:rPr lang="cs-CZ" dirty="0"/>
              <a:t>Skupina „1. ročník“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1134070" y="2420583"/>
            <a:ext cx="6112324" cy="495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3314852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Ukázka VII. – Výsledky:</a:t>
            </a:r>
            <a:br>
              <a:rPr lang="cs-CZ" dirty="0"/>
            </a:br>
            <a:r>
              <a:rPr lang="cs-CZ" dirty="0"/>
              <a:t>Skupina 3. ročník</a:t>
            </a: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1134070" y="2603888"/>
            <a:ext cx="7003079" cy="495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1767542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Ukázka IV – Výsledky: </a:t>
            </a:r>
            <a:br>
              <a:rPr lang="cs-CZ" dirty="0"/>
            </a:br>
            <a:r>
              <a:rPr lang="cs-CZ" dirty="0"/>
              <a:t>Skupina Přijímačky, SZZ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591349" y="2221973"/>
            <a:ext cx="7244449" cy="5337702"/>
          </a:xfrm>
        </p:spPr>
        <p:txBody>
          <a:bodyPr>
            <a:normAutofit fontScale="25000" lnSpcReduction="20000"/>
          </a:bodyPr>
          <a:lstStyle/>
          <a:p>
            <a:r>
              <a:rPr lang="cs-CZ" sz="6200" dirty="0"/>
              <a:t>Spirálové hrací pole, v něm dobré a špatné značky (např. usměvavý vs. mračící se panáček). Při stoupnutí na ně si hráč vylosuje buď z balíku karet, které mu pomohou, nebo naopak uškodí. </a:t>
            </a:r>
          </a:p>
          <a:p>
            <a:pPr lvl="1"/>
            <a:r>
              <a:rPr lang="cs-CZ" sz="5800" dirty="0"/>
              <a:t>Jednou z „pomáhajících“ karet je i „Kroutilová“ </a:t>
            </a:r>
            <a:r>
              <a:rPr lang="cs-CZ" sz="5800" i="1" dirty="0"/>
              <a:t>(sekretářka katedry),</a:t>
            </a:r>
            <a:r>
              <a:rPr lang="cs-CZ" sz="5800" dirty="0"/>
              <a:t> kterou si hráč nechává u sebe a pomáhá mu v nepříjemných situacích. </a:t>
            </a:r>
          </a:p>
          <a:p>
            <a:pPr lvl="1"/>
            <a:r>
              <a:rPr lang="cs-CZ" sz="5800" dirty="0"/>
              <a:t> Vylosovaná karta obsahuje vždy více úkolů, protože každý semestr je odlišný. </a:t>
            </a:r>
          </a:p>
          <a:p>
            <a:r>
              <a:rPr lang="cs-CZ" sz="6200" b="1" dirty="0"/>
              <a:t>Přijímačky : </a:t>
            </a:r>
            <a:r>
              <a:rPr lang="cs-CZ" sz="6200" dirty="0">
                <a:solidFill>
                  <a:schemeClr val="tx2"/>
                </a:solidFill>
              </a:rPr>
              <a:t>Protože test SCIO je založený na náhodě, hráč hází kostkou, dokud mu nepadne 6 a může začít hrát ;) </a:t>
            </a:r>
          </a:p>
          <a:p>
            <a:r>
              <a:rPr lang="cs-CZ" sz="6200" b="1" dirty="0"/>
              <a:t>Státní závěrečná zkouška</a:t>
            </a:r>
            <a:endParaRPr lang="cs-CZ" sz="6200" dirty="0"/>
          </a:p>
          <a:p>
            <a:pPr lvl="1"/>
            <a:r>
              <a:rPr lang="cs-CZ" sz="6200" dirty="0"/>
              <a:t>Posledních 11 polí je označených jako „státnice“. Při šlápnutí na libovolné z nich se losuje karta ze speciálního balíku (viz níže). Jakmile člověk překoná toto „učení na státnice“, čeká ho samotná zkouška. Vylosuje si z balíku karet zkoušejících 4 zkoušející. Každá karta obsahuje fotku dané osoby (stáhnout z </a:t>
            </a:r>
            <a:r>
              <a:rPr lang="cs-CZ" sz="6200" dirty="0" err="1"/>
              <a:t>ISu</a:t>
            </a:r>
            <a:r>
              <a:rPr lang="cs-CZ" sz="6200" dirty="0"/>
              <a:t>), jméno, tituly, a zejména bodovou hodnotu. Hráč sečte bodovou hodnotu celé zkoušející komise, přičte postihy a odečte bonusy, které získal ve státnicových polích, a následně hodí čtyřmi kostkami. Hodí-li víc, než je součet, státnice udělal a vyhrál. Hodí-li stejně nebo méně, státnice neudělal, a opakuje je příští semestr – vrací se na poslední pole předchozího semestru. </a:t>
            </a:r>
          </a:p>
          <a:p>
            <a:pPr lvl="1"/>
            <a:r>
              <a:rPr lang="cs-CZ" sz="4400" b="1" dirty="0"/>
              <a:t>Seznam učitelů:  </a:t>
            </a:r>
            <a:r>
              <a:rPr lang="cs-CZ" sz="4000" dirty="0"/>
              <a:t>Vybíral 5 Vaculík 5 Ježek 5 Řiháček 3 </a:t>
            </a:r>
            <a:r>
              <a:rPr lang="cs-CZ" sz="4000" dirty="0" err="1"/>
              <a:t>Šipula</a:t>
            </a:r>
            <a:r>
              <a:rPr lang="cs-CZ" sz="4000" dirty="0"/>
              <a:t> 4 Vančura 2 Smékal 1 </a:t>
            </a:r>
            <a:r>
              <a:rPr lang="cs-CZ" sz="4000" dirty="0" err="1"/>
              <a:t>Plaňava</a:t>
            </a:r>
            <a:r>
              <a:rPr lang="cs-CZ" sz="4000" dirty="0"/>
              <a:t> 2 Pavlíková 1 Štěpánková 4 </a:t>
            </a:r>
            <a:r>
              <a:rPr lang="cs-CZ" sz="4000" dirty="0" err="1"/>
              <a:t>Michalčáková</a:t>
            </a:r>
            <a:r>
              <a:rPr lang="cs-CZ" sz="4000" dirty="0"/>
              <a:t> 2 Macek 3 Čermák 3 </a:t>
            </a:r>
            <a:r>
              <a:rPr lang="cs-CZ" sz="4000" dirty="0" err="1"/>
              <a:t>Poledňová</a:t>
            </a:r>
            <a:r>
              <a:rPr lang="cs-CZ" sz="4000" dirty="0"/>
              <a:t> 1 Lacinová 2 Mareš 3</a:t>
            </a:r>
          </a:p>
          <a:p>
            <a:pPr lvl="1"/>
            <a:r>
              <a:rPr lang="cs-CZ" sz="5300" b="1" dirty="0"/>
              <a:t>Seznam úkolů:</a:t>
            </a:r>
          </a:p>
          <a:p>
            <a:pPr lvl="2">
              <a:spcBef>
                <a:spcPts val="0"/>
              </a:spcBef>
            </a:pPr>
            <a:r>
              <a:rPr lang="cs-CZ" sz="5300" dirty="0"/>
              <a:t>1. Nedal jsi poslední zkoušku, místo, aby ses učil na státnice, musíš se učit na ni, místo na státnice. Uber si 2 body. </a:t>
            </a:r>
          </a:p>
          <a:p>
            <a:pPr lvl="2">
              <a:spcBef>
                <a:spcPts val="0"/>
              </a:spcBef>
            </a:pPr>
            <a:r>
              <a:rPr lang="cs-CZ" sz="5300" dirty="0"/>
              <a:t>2. Den před obhajobou bakalářky pořád </a:t>
            </a:r>
            <a:r>
              <a:rPr lang="cs-CZ" sz="5300" b="1" dirty="0"/>
              <a:t>nemáš od svého oponenta posudek</a:t>
            </a:r>
            <a:r>
              <a:rPr lang="cs-CZ" sz="5300" dirty="0"/>
              <a:t>. Umři a vrať se o 5 polí zpět. </a:t>
            </a:r>
          </a:p>
          <a:p>
            <a:pPr lvl="2">
              <a:spcBef>
                <a:spcPts val="0"/>
              </a:spcBef>
            </a:pPr>
            <a:r>
              <a:rPr lang="cs-CZ" sz="5300" dirty="0"/>
              <a:t>3. Jsi pozadu s odevzdáváním bakalářky, nestíháš a přicházíš po termínu odevzdání. Máš-li kartu Kroutilová, je to v suchu, mile se na tebe usmála a převzala si od tebe ten tvůj výtvor. Nemáš-li kartu Kroutilová, je to v pytli, Kroutilová je nemocná a Vybíral se ti vysměje do tváře. Vrať se na start 3. ročníku. </a:t>
            </a:r>
          </a:p>
          <a:p>
            <a:pPr lvl="2">
              <a:spcBef>
                <a:spcPts val="0"/>
              </a:spcBef>
            </a:pPr>
            <a:r>
              <a:rPr lang="cs-CZ" sz="5300" dirty="0"/>
              <a:t>4. </a:t>
            </a:r>
            <a:r>
              <a:rPr lang="cs-CZ" sz="5300" b="1" dirty="0"/>
              <a:t>U obhajoby diplomky tě tak rozhodili</a:t>
            </a:r>
            <a:r>
              <a:rPr lang="cs-CZ" sz="5300" dirty="0"/>
              <a:t>, že druhý den u státnic nevíš, která bije. Odečti si 3 body.</a:t>
            </a:r>
            <a:endParaRPr lang="cs-CZ" sz="5300" i="1" dirty="0"/>
          </a:p>
          <a:p>
            <a:pPr lvl="2">
              <a:spcBef>
                <a:spcPts val="0"/>
              </a:spcBef>
            </a:pPr>
            <a:r>
              <a:rPr lang="cs-CZ" sz="5300" dirty="0"/>
              <a:t>11. Tvoje státnicová komise je složená z těch, co miluješ, a hlavně oni tebe. Přičti si 2 body. </a:t>
            </a:r>
          </a:p>
          <a:p>
            <a:pPr lvl="2">
              <a:spcBef>
                <a:spcPts val="0"/>
              </a:spcBef>
            </a:pPr>
            <a:r>
              <a:rPr lang="cs-CZ" sz="5300" dirty="0"/>
              <a:t>12. </a:t>
            </a:r>
            <a:r>
              <a:rPr lang="cs-CZ" sz="5300" dirty="0" err="1"/>
              <a:t>Šrotil</a:t>
            </a:r>
            <a:r>
              <a:rPr lang="cs-CZ" sz="5300" dirty="0"/>
              <a:t> ses intenzivně, až jsi v den D zaspal a dobíháš s jazykem na vestě v oblečení, co vypadá, jako by ho v noci přežvýkal dobytek. Máš-li Kroutilovou, nic se neděje, jinak si odečti 2 body. </a:t>
            </a:r>
          </a:p>
          <a:p>
            <a:pPr lvl="2">
              <a:spcBef>
                <a:spcPts val="0"/>
              </a:spcBef>
            </a:pPr>
            <a:r>
              <a:rPr lang="cs-CZ" sz="5300" dirty="0"/>
              <a:t>13. V metodologii si vytáhneš </a:t>
            </a:r>
            <a:r>
              <a:rPr lang="cs-CZ" sz="5300" b="1" dirty="0" err="1"/>
              <a:t>diskurzivní</a:t>
            </a:r>
            <a:r>
              <a:rPr lang="cs-CZ" sz="5300" b="1" dirty="0"/>
              <a:t> analýzu nebo jiný nesmysl</a:t>
            </a:r>
            <a:r>
              <a:rPr lang="cs-CZ" sz="5300" dirty="0"/>
              <a:t>, o němž nikdo moc neví, co to je. Vaříš z vody. Odečti si 4 body.</a:t>
            </a:r>
          </a:p>
          <a:p>
            <a:pPr lvl="2">
              <a:spcBef>
                <a:spcPts val="0"/>
              </a:spcBef>
            </a:pPr>
            <a:r>
              <a:rPr lang="cs-CZ" sz="5300" i="1" dirty="0"/>
              <a:t>(… 39 možností celkem)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73315" y="-27898"/>
            <a:ext cx="1483616" cy="1800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 descr="pruh+znak_FSS_15_gray+zeleny_RG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73315" y="-280050"/>
            <a:ext cx="359783" cy="1842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ovéPole 5"/>
          <p:cNvSpPr txBox="1"/>
          <p:nvPr/>
        </p:nvSpPr>
        <p:spPr>
          <a:xfrm>
            <a:off x="8168149" y="753874"/>
            <a:ext cx="551288" cy="1055886"/>
          </a:xfrm>
          <a:prstGeom prst="rect">
            <a:avLst/>
          </a:prstGeom>
          <a:noFill/>
        </p:spPr>
        <p:txBody>
          <a:bodyPr wrap="square" lIns="100794" tIns="50397" rIns="100794" bIns="50397" rtlCol="0">
            <a:spAutoFit/>
          </a:bodyPr>
          <a:lstStyle/>
          <a:p>
            <a:r>
              <a:rPr lang="cs-CZ" sz="31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cs-CZ" sz="3100" dirty="0">
                <a:solidFill>
                  <a:srgbClr val="FF0000"/>
                </a:solidFill>
              </a:rPr>
              <a:t>5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75638" y="-24347"/>
            <a:ext cx="1496353" cy="1793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 descr="pruh+znak_FSS_15_gray+zeleny_RG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18301" y="-266925"/>
            <a:ext cx="359783" cy="1842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ovéPole 8"/>
          <p:cNvSpPr txBox="1"/>
          <p:nvPr/>
        </p:nvSpPr>
        <p:spPr>
          <a:xfrm>
            <a:off x="9661212" y="763507"/>
            <a:ext cx="551288" cy="1055886"/>
          </a:xfrm>
          <a:prstGeom prst="rect">
            <a:avLst/>
          </a:prstGeom>
          <a:noFill/>
        </p:spPr>
        <p:txBody>
          <a:bodyPr wrap="square" lIns="100794" tIns="50397" rIns="100794" bIns="50397" rtlCol="0">
            <a:spAutoFit/>
          </a:bodyPr>
          <a:lstStyle/>
          <a:p>
            <a:r>
              <a:rPr lang="cs-CZ" sz="31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cs-CZ" sz="3100" dirty="0">
                <a:solidFill>
                  <a:srgbClr val="FF0000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4807045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Zjištění (výběr)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/>
              <a:t>Studenti jsou schopni reflektovat jak náročnost kurzů, tak i zvláštnosti učitelských osobností</a:t>
            </a:r>
          </a:p>
          <a:p>
            <a:r>
              <a:rPr lang="cs-CZ" dirty="0"/>
              <a:t>Obsahy úkolů či situací mají reálný, ale i nadsazený základ</a:t>
            </a:r>
          </a:p>
          <a:p>
            <a:r>
              <a:rPr lang="cs-CZ" dirty="0"/>
              <a:t>Reflektují i širší kontext vč. osobního života vyučujících</a:t>
            </a:r>
          </a:p>
          <a:p>
            <a:r>
              <a:rPr lang="cs-CZ" dirty="0"/>
              <a:t>Diskusi navozuje jak příprava herního plánu a pomůcek, tak i reálná herní aktivita</a:t>
            </a:r>
          </a:p>
          <a:p>
            <a:r>
              <a:rPr lang="cs-CZ" dirty="0"/>
              <a:t>Většina zúčastněných vnímá aktivitu jako přínosnou, vč. účastníků méně aktivních v procesu vzniku</a:t>
            </a:r>
          </a:p>
          <a:p>
            <a:r>
              <a:rPr lang="cs-CZ" dirty="0"/>
              <a:t>Problémy reprezentované herními prvky lze se studenty snadno diskutovat </a:t>
            </a:r>
          </a:p>
        </p:txBody>
      </p:sp>
    </p:spTree>
    <p:extLst>
      <p:ext uri="{BB962C8B-B14F-4D97-AF65-F5344CB8AC3E}">
        <p14:creationId xmlns:p14="http://schemas.microsoft.com/office/powerpoint/2010/main" val="416735476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Zjištění (pokračování)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Popsaný postup je následně s úspěchem využit i v jiných edukačních kontextech (2. st. ZŠ, SŠ, VŠ)</a:t>
            </a:r>
          </a:p>
          <a:p>
            <a:pPr lvl="1"/>
            <a:r>
              <a:rPr lang="cs-CZ" dirty="0"/>
              <a:t>princip hry funguje, pravidla a úkoly jsou pochopitelně jiné</a:t>
            </a:r>
          </a:p>
        </p:txBody>
      </p:sp>
    </p:spTree>
    <p:extLst>
      <p:ext uri="{BB962C8B-B14F-4D97-AF65-F5344CB8AC3E}">
        <p14:creationId xmlns:p14="http://schemas.microsoft.com/office/powerpoint/2010/main" val="277079763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F29F560-1126-D249-9F4C-42543EB340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Odborně problematické diagnostické nástroje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D18A340-6DF4-5742-8347-9CA66A3BFD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/>
              <a:t>Sporná teoretická východiska (představa o ideálních vlastnostech školy je nedostupná, problematická, zastaralá či k „doptání u experta“). Nárůst v souvislosti s projekty EU a MŠMT (ekonomický zájem).</a:t>
            </a:r>
          </a:p>
          <a:p>
            <a:pPr lvl="1"/>
            <a:r>
              <a:rPr lang="cs-CZ" dirty="0"/>
              <a:t>Zastaralý překlad zastaralé zahraniční metody (Mám zkopírovaný dotazník i klíč! Heč!) – otázka do pranice – co má společného ideální australská škola 70. let se současnou českou?</a:t>
            </a:r>
          </a:p>
          <a:p>
            <a:pPr lvl="1"/>
            <a:r>
              <a:rPr lang="cs-CZ" dirty="0"/>
              <a:t>Sporné psychometrické parametry (</a:t>
            </a:r>
            <a:r>
              <a:rPr lang="cs-CZ" dirty="0" err="1"/>
              <a:t>Socioklima</a:t>
            </a:r>
            <a:r>
              <a:rPr lang="cs-CZ" dirty="0"/>
              <a:t>, B3 a B4) – </a:t>
            </a:r>
            <a:r>
              <a:rPr lang="cs-CZ" dirty="0" err="1"/>
              <a:t>pužijeme</a:t>
            </a:r>
            <a:r>
              <a:rPr lang="cs-CZ" dirty="0"/>
              <a:t> tu statistiku, která dá „hezčí výsledky“; skór uprav podle zkušeností se třídou</a:t>
            </a:r>
          </a:p>
          <a:p>
            <a:pPr lvl="1"/>
            <a:r>
              <a:rPr lang="cs-CZ" dirty="0"/>
              <a:t>Barvy školy, života  – znáte z televize </a:t>
            </a:r>
            <a:r>
              <a:rPr lang="cs-CZ" dirty="0">
                <a:hlinkClick r:id="rId2"/>
              </a:rPr>
              <a:t>https://www.ceskatelevize.cz/ivysilani/1142743803-reporteri-ct/213452801240010/obsah/248183-projekt-barvy-zivota/</a:t>
            </a:r>
            <a:endParaRPr lang="cs-CZ" dirty="0"/>
          </a:p>
          <a:p>
            <a:pPr lvl="1"/>
            <a:r>
              <a:rPr lang="cs-CZ" dirty="0"/>
              <a:t>A uvítám i Vaše tipy, přibývají rychle :D </a:t>
            </a:r>
          </a:p>
          <a:p>
            <a:pPr lvl="1"/>
            <a:endParaRPr lang="cs-CZ" dirty="0"/>
          </a:p>
          <a:p>
            <a:pPr lvl="1"/>
            <a:endParaRPr 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4165ACAE-62C2-7146-B0F5-36F16F31DA9C}"/>
              </a:ext>
            </a:extLst>
          </p:cNvPr>
          <p:cNvSpPr txBox="1"/>
          <p:nvPr/>
        </p:nvSpPr>
        <p:spPr>
          <a:xfrm rot="21297442">
            <a:off x="4407414" y="5875772"/>
            <a:ext cx="5688385" cy="13849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1200" b="1" dirty="0"/>
              <a:t>Metodologické okénko</a:t>
            </a:r>
          </a:p>
          <a:p>
            <a:r>
              <a:rPr lang="cs-CZ" sz="1200" dirty="0"/>
              <a:t>Někdo chce slyšet hezké zprávy</a:t>
            </a:r>
          </a:p>
          <a:p>
            <a:r>
              <a:rPr lang="cs-CZ" sz="1200" dirty="0">
                <a:hlinkClick r:id="rId3"/>
              </a:rPr>
              <a:t>https://wikisofia.cz/wiki/Forerův_efekt</a:t>
            </a:r>
            <a:endParaRPr lang="cs-CZ" sz="1200" dirty="0"/>
          </a:p>
          <a:p>
            <a:r>
              <a:rPr lang="cs-CZ" sz="1200" dirty="0"/>
              <a:t>Někdo věří ve vlastní neomylnost </a:t>
            </a:r>
          </a:p>
          <a:p>
            <a:r>
              <a:rPr lang="cs-CZ" sz="1200" dirty="0">
                <a:hlinkClick r:id="rId4"/>
              </a:rPr>
              <a:t>https://wikisofia.cz/wiki/Dunning-Krugerův_efekt</a:t>
            </a:r>
            <a:r>
              <a:rPr lang="cs-CZ" sz="1200" dirty="0"/>
              <a:t> </a:t>
            </a:r>
          </a:p>
          <a:p>
            <a:r>
              <a:rPr lang="cs-CZ" sz="1200" dirty="0"/>
              <a:t>My </a:t>
            </a:r>
            <a:r>
              <a:rPr lang="cs-CZ" sz="1200" dirty="0" err="1"/>
              <a:t>dopručujeme</a:t>
            </a:r>
            <a:r>
              <a:rPr lang="cs-CZ" sz="1200" dirty="0"/>
              <a:t> vzdělání Urbánek, T., </a:t>
            </a:r>
            <a:r>
              <a:rPr lang="cs-CZ" sz="1200" dirty="0" err="1"/>
              <a:t>Denglerová</a:t>
            </a:r>
            <a:r>
              <a:rPr lang="cs-CZ" sz="1200" dirty="0"/>
              <a:t>, D., &amp; Širůček, J. (2011). </a:t>
            </a:r>
            <a:r>
              <a:rPr lang="cs-CZ" sz="1200" i="1" dirty="0"/>
              <a:t>Psychometrika: Měření v psychologii.</a:t>
            </a:r>
            <a:r>
              <a:rPr lang="cs-CZ" sz="1200" dirty="0"/>
              <a:t> Praha: Portál.</a:t>
            </a:r>
          </a:p>
        </p:txBody>
      </p:sp>
    </p:spTree>
    <p:extLst>
      <p:ext uri="{BB962C8B-B14F-4D97-AF65-F5344CB8AC3E}">
        <p14:creationId xmlns:p14="http://schemas.microsoft.com/office/powerpoint/2010/main" val="403062634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Literatura - výběr</a:t>
            </a: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dirty="0"/>
              <a:t>Monografie a bulletiny na webu NÚV - </a:t>
            </a:r>
            <a:r>
              <a:rPr lang="cs-CZ" dirty="0">
                <a:hlinkClick r:id="rId2"/>
              </a:rPr>
              <a:t>http://www.nuov.cz/ae/publikace-vytvorene-v-projektu</a:t>
            </a:r>
            <a:endParaRPr lang="cs-CZ" dirty="0">
              <a:hlinkClick r:id="rId3"/>
            </a:endParaRPr>
          </a:p>
          <a:p>
            <a:r>
              <a:rPr lang="cs-CZ" dirty="0"/>
              <a:t>Evaluační nástroje na portálu evaluačních nástrojů </a:t>
            </a:r>
            <a:r>
              <a:rPr lang="cs-CZ" dirty="0">
                <a:hlinkClick r:id="rId3"/>
              </a:rPr>
              <a:t>http://evaluacninastroje.rvp.cz/</a:t>
            </a:r>
            <a:endParaRPr lang="cs-CZ" dirty="0"/>
          </a:p>
          <a:p>
            <a:r>
              <a:rPr lang="cs-CZ" dirty="0"/>
              <a:t>Web a sborníky na </a:t>
            </a:r>
            <a:r>
              <a:rPr lang="cs-CZ" dirty="0">
                <a:hlinkClick r:id="rId4"/>
              </a:rPr>
              <a:t>http://www.klima.pedagogika.cz</a:t>
            </a:r>
            <a:r>
              <a:rPr lang="cs-CZ" dirty="0"/>
              <a:t> </a:t>
            </a:r>
          </a:p>
          <a:p>
            <a:r>
              <a:rPr lang="cs-CZ" dirty="0"/>
              <a:t>RÝDL, Karel. Kvalita a hodnocení ve vzdělávání: Výkladový slovník [online]. Praha: NÚOV [2010] [vid. 18. 7. 2011]. Dostupné z: </a:t>
            </a:r>
            <a:r>
              <a:rPr lang="cs-CZ" dirty="0">
                <a:hlinkClick r:id="rId5"/>
              </a:rPr>
              <a:t>http://slovnik.evaluacninastroje.cz/</a:t>
            </a:r>
            <a:r>
              <a:rPr lang="cs-CZ" dirty="0"/>
              <a:t>  </a:t>
            </a:r>
          </a:p>
          <a:p>
            <a:r>
              <a:rPr lang="cs-CZ" dirty="0"/>
              <a:t>POL, M. a kol. </a:t>
            </a:r>
            <a:r>
              <a:rPr lang="cs-CZ" i="1" dirty="0"/>
              <a:t>Kultura školy</a:t>
            </a:r>
            <a:r>
              <a:rPr lang="cs-CZ" dirty="0"/>
              <a:t>. Brno: Vydavatelství Masarykovy univerzity v Brně, 2005.</a:t>
            </a:r>
          </a:p>
          <a:p>
            <a:endParaRPr lang="cs-CZ" dirty="0"/>
          </a:p>
          <a:p>
            <a:r>
              <a:rPr lang="cs-CZ" dirty="0" err="1"/>
              <a:t>Nedopručené</a:t>
            </a:r>
            <a:r>
              <a:rPr lang="cs-CZ" dirty="0"/>
              <a:t>  a podezřelé metody jako Barvy školy, </a:t>
            </a:r>
            <a:r>
              <a:rPr lang="cs-CZ" dirty="0" err="1"/>
              <a:t>Socioklima</a:t>
            </a:r>
            <a:r>
              <a:rPr lang="cs-CZ" dirty="0"/>
              <a:t> aj. A některé nepodařené </a:t>
            </a:r>
            <a:r>
              <a:rPr lang="cs-CZ" dirty="0" err="1"/>
              <a:t>mnografie</a:t>
            </a:r>
            <a:r>
              <a:rPr lang="cs-CZ" dirty="0"/>
              <a:t>…</a:t>
            </a:r>
          </a:p>
          <a:p>
            <a:r>
              <a:rPr lang="cs-CZ" dirty="0"/>
              <a:t> </a:t>
            </a:r>
            <a:r>
              <a:rPr lang="cs-CZ" dirty="0">
                <a:hlinkClick r:id="rId6"/>
              </a:rPr>
              <a:t>https://www.phil.muni.cz/journals/index.php/studia-paedagogica/article/view/132</a:t>
            </a:r>
            <a:r>
              <a:rPr lang="cs-CZ" dirty="0"/>
              <a:t>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1120198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Na dotazy se těší</a:t>
            </a: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Mgr. et Mgr. Jan Mareš, Ph.D.</a:t>
            </a:r>
          </a:p>
          <a:p>
            <a:pPr lvl="1"/>
            <a:r>
              <a:rPr lang="cs-CZ" i="1" dirty="0"/>
              <a:t>Katedra psychologie </a:t>
            </a:r>
            <a:r>
              <a:rPr lang="cs-CZ" i="1" dirty="0" err="1"/>
              <a:t>PdF</a:t>
            </a:r>
            <a:r>
              <a:rPr lang="cs-CZ" i="1" dirty="0"/>
              <a:t> MU</a:t>
            </a:r>
          </a:p>
          <a:p>
            <a:pPr lvl="1"/>
            <a:r>
              <a:rPr lang="cs-CZ" dirty="0">
                <a:hlinkClick r:id="rId2"/>
              </a:rPr>
              <a:t>mares@ped.muni.cz</a:t>
            </a:r>
            <a:r>
              <a:rPr lang="cs-CZ" dirty="0"/>
              <a:t>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658751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7A0931F-6272-2049-AE1B-C3B95A016F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Názory a postoje na život ve škole… jsou klima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B1F8408-5922-894E-A795-0BE1001507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Různé osoby mají různé (uniformita neexistuje)</a:t>
            </a:r>
          </a:p>
          <a:p>
            <a:r>
              <a:rPr lang="cs-CZ" dirty="0"/>
              <a:t>Role ve třídě, v týmu; školní i sociální úspěšnost; rizikové faktory vedoucí vylučování</a:t>
            </a:r>
          </a:p>
          <a:p>
            <a:r>
              <a:rPr lang="cs-CZ" dirty="0"/>
              <a:t>Problém je velikost rozptylu těchto hodnocení (větší rozptyl je problém)</a:t>
            </a:r>
          </a:p>
          <a:p>
            <a:r>
              <a:rPr lang="cs-CZ" dirty="0"/>
              <a:t>Faktický problém srovnávání tříd a škol (různá sociální zkušenost vede k různým hodnocením, zkušenost je většinově omezena na konkrétní školu či třídu) </a:t>
            </a:r>
          </a:p>
          <a:p>
            <a:pPr lvl="1"/>
            <a:r>
              <a:rPr lang="cs-CZ" dirty="0"/>
              <a:t>Např. jak silná emoce je za souhlasem s tvrzením „ve škole se necítím dobře“ </a:t>
            </a:r>
          </a:p>
        </p:txBody>
      </p:sp>
    </p:spTree>
    <p:extLst>
      <p:ext uri="{BB962C8B-B14F-4D97-AF65-F5344CB8AC3E}">
        <p14:creationId xmlns:p14="http://schemas.microsoft.com/office/powerpoint/2010/main" val="6735007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FD6EDB49-211E-499D-9A08-6C5FF3D06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0080373" cy="75596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38F9F37E-D3CF-4F3D-96C2-25307819DF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26098"/>
            <a:ext cx="10080625" cy="4526039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C5FFF17D-767C-40E7-8C89-962F1F54BC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1920" y="703836"/>
            <a:ext cx="9016785" cy="5338995"/>
          </a:xfrm>
          <a:prstGeom prst="rect">
            <a:avLst/>
          </a:prstGeom>
          <a:gradFill>
            <a:gsLst>
              <a:gs pos="0">
                <a:srgbClr val="000001"/>
              </a:gs>
              <a:gs pos="100000">
                <a:srgbClr val="191919"/>
              </a:gs>
            </a:gsLst>
          </a:gradFill>
          <a:ln w="76200" cmpd="sng">
            <a:noFill/>
            <a:miter lim="800000"/>
          </a:ln>
          <a:effectLst>
            <a:outerShdw blurRad="127000" dist="228600" dir="4740000" sx="98000" sy="98000" algn="tl" rotWithShape="0">
              <a:srgbClr val="000000">
                <a:alpha val="34000"/>
              </a:srgb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E69F39E1-619D-4D9E-8823-8BD8CC3206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9504" y="954237"/>
            <a:ext cx="8641616" cy="4838192"/>
          </a:xfrm>
          <a:prstGeom prst="rect">
            <a:avLst/>
          </a:prstGeom>
          <a:ln w="50800" cmpd="sng">
            <a:solidFill>
              <a:srgbClr val="191919"/>
            </a:solidFill>
            <a:miter lim="800000"/>
          </a:ln>
          <a:effectLst>
            <a:innerShdw blurRad="63500" dist="88900" dir="14100000">
              <a:srgbClr val="000000">
                <a:alpha val="30000"/>
              </a:srgb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1003">
            <a:schemeClr val="l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C8C53F47-DF50-454F-A5A6-6B969748D9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5593" y="1135669"/>
            <a:ext cx="8369438" cy="4475328"/>
          </a:xfrm>
          <a:prstGeom prst="rect">
            <a:avLst/>
          </a:prstGeom>
          <a:noFill/>
          <a:ln>
            <a:solidFill>
              <a:srgbClr val="4545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200198" y="1516843"/>
            <a:ext cx="7777007" cy="1105611"/>
          </a:xfrm>
        </p:spPr>
        <p:txBody>
          <a:bodyPr anchor="ctr">
            <a:normAutofit/>
          </a:bodyPr>
          <a:lstStyle/>
          <a:p>
            <a:pPr eaLnBrk="1" hangingPunct="1"/>
            <a:r>
              <a:rPr lang="cs-CZ" altLang="en-US"/>
              <a:t>Sociální klima v souvislostech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1200198" y="2717196"/>
            <a:ext cx="7777007" cy="2649492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en-US"/>
              <a:t>Historicky je dáváno souvislosti mj. s:</a:t>
            </a:r>
          </a:p>
          <a:p>
            <a:pPr lvl="1" eaLnBrk="1" hangingPunct="1"/>
            <a:r>
              <a:rPr lang="cs-CZ" altLang="en-US"/>
              <a:t>efektivitou a kvalitou výuky, </a:t>
            </a:r>
          </a:p>
          <a:p>
            <a:pPr lvl="1" eaLnBrk="1" hangingPunct="1"/>
            <a:r>
              <a:rPr lang="cs-CZ" altLang="en-US"/>
              <a:t>školní úspěšností žáků, </a:t>
            </a:r>
          </a:p>
          <a:p>
            <a:pPr lvl="1" eaLnBrk="1" hangingPunct="1"/>
            <a:r>
              <a:rPr lang="cs-CZ" altLang="en-US"/>
              <a:t>akademickými aspiracemi žáků, </a:t>
            </a:r>
          </a:p>
          <a:p>
            <a:pPr lvl="1" eaLnBrk="1" hangingPunct="1"/>
            <a:r>
              <a:rPr lang="cs-CZ" altLang="en-US"/>
              <a:t>problémovým chováním…</a:t>
            </a:r>
          </a:p>
        </p:txBody>
      </p:sp>
      <p:pic>
        <p:nvPicPr>
          <p:cNvPr id="82" name="Picture 81">
            <a:extLst>
              <a:ext uri="{FF2B5EF4-FFF2-40B4-BE49-F238E27FC236}">
                <a16:creationId xmlns:a16="http://schemas.microsoft.com/office/drawing/2014/main" id="{6A26901A-BC62-4A3A-A07A-65E1F3DDDE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753309"/>
            <a:ext cx="10080625" cy="818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7117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Klima školy v souvislostech</a:t>
            </a:r>
          </a:p>
        </p:txBody>
      </p:sp>
      <p:pic>
        <p:nvPicPr>
          <p:cNvPr id="4" name="Picture 7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792" y="1619597"/>
            <a:ext cx="9299049" cy="46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BF4751E1-3646-2A4B-A7AC-BF089E9DAA93}"/>
              </a:ext>
            </a:extLst>
          </p:cNvPr>
          <p:cNvSpPr txBox="1"/>
          <p:nvPr/>
        </p:nvSpPr>
        <p:spPr>
          <a:xfrm>
            <a:off x="7560592" y="1619597"/>
            <a:ext cx="209824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/>
              <a:t>Dva póly kontinua škol: </a:t>
            </a:r>
            <a:r>
              <a:rPr lang="cs-CZ" sz="1200" dirty="0"/>
              <a:t>a) elitní výběrová a často soukromá (</a:t>
            </a:r>
            <a:r>
              <a:rPr lang="cs-CZ" sz="1200" dirty="0" err="1"/>
              <a:t>Harry</a:t>
            </a:r>
            <a:r>
              <a:rPr lang="cs-CZ" sz="1200" dirty="0"/>
              <a:t> </a:t>
            </a:r>
            <a:r>
              <a:rPr lang="cs-CZ" sz="1200" dirty="0" err="1"/>
              <a:t>Potter</a:t>
            </a:r>
            <a:r>
              <a:rPr lang="cs-CZ" sz="1200" dirty="0"/>
              <a:t> </a:t>
            </a:r>
            <a:r>
              <a:rPr lang="cs-CZ" sz="1200" dirty="0">
                <a:sym typeface="Wingdings" pitchFamily="2" charset="2"/>
              </a:rPr>
              <a:t> ) a </a:t>
            </a:r>
          </a:p>
          <a:p>
            <a:r>
              <a:rPr lang="cs-CZ" sz="1200" dirty="0">
                <a:sym typeface="Wingdings" pitchFamily="2" charset="2"/>
              </a:rPr>
              <a:t>b) veřejná, masová a podfinancovaná </a:t>
            </a:r>
          </a:p>
          <a:p>
            <a:r>
              <a:rPr lang="cs-CZ" sz="1200" dirty="0">
                <a:sym typeface="Wingdings" pitchFamily="2" charset="2"/>
              </a:rPr>
              <a:t>Konsekvence viz schéma</a:t>
            </a: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771185282"/>
      </p:ext>
    </p:extLst>
  </p:cSld>
  <p:clrMapOvr>
    <a:masterClrMapping/>
  </p:clrMapOvr>
</p:sld>
</file>

<file path=ppt/theme/theme1.xml><?xml version="1.0" encoding="utf-8"?>
<a:theme xmlns:a="http://schemas.openxmlformats.org/drawingml/2006/main" name="Galerie">
  <a:themeElements>
    <a:clrScheme name="Galerie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erie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erie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AE_sablona_prezentace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AE_sablona_prezentace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5373</Words>
  <Application>Microsoft Macintosh PowerPoint</Application>
  <PresentationFormat>Vlastní</PresentationFormat>
  <Paragraphs>528</Paragraphs>
  <Slides>67</Slides>
  <Notes>21</Notes>
  <HiddenSlides>0</HiddenSlides>
  <MMClips>0</MMClips>
  <ScaleCrop>false</ScaleCrop>
  <HeadingPairs>
    <vt:vector size="6" baseType="variant">
      <vt:variant>
        <vt:lpstr>Použitá písma</vt:lpstr>
      </vt:variant>
      <vt:variant>
        <vt:i4>8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67</vt:i4>
      </vt:variant>
    </vt:vector>
  </HeadingPairs>
  <TitlesOfParts>
    <vt:vector size="76" baseType="lpstr">
      <vt:lpstr>Arial</vt:lpstr>
      <vt:lpstr>Calibri</vt:lpstr>
      <vt:lpstr>Century Schoolbook</vt:lpstr>
      <vt:lpstr>Gill Sans MT</vt:lpstr>
      <vt:lpstr>Times New Roman</vt:lpstr>
      <vt:lpstr>Verdana</vt:lpstr>
      <vt:lpstr>Wingdings</vt:lpstr>
      <vt:lpstr>Wingdings 2</vt:lpstr>
      <vt:lpstr>Galerie</vt:lpstr>
      <vt:lpstr>Školní klima, klima třídy</vt:lpstr>
      <vt:lpstr>Jak je to na vaší škole?</vt:lpstr>
      <vt:lpstr>Kvalita školy a (auto)evaluace</vt:lpstr>
      <vt:lpstr>Praktické využití poznatků ve škole</vt:lpstr>
      <vt:lpstr>Jak se lidé ve škole cítí a jak o ní uvažují?</vt:lpstr>
      <vt:lpstr>Klima školy vs. kultura školy</vt:lpstr>
      <vt:lpstr>Názory a postoje na život ve škole… jsou klima</vt:lpstr>
      <vt:lpstr>Sociální klima v souvislostech</vt:lpstr>
      <vt:lpstr>Klima školy v souvislostech</vt:lpstr>
      <vt:lpstr>Klima školy nebo klima třídy?</vt:lpstr>
      <vt:lpstr>Co tedy je klima školy / třídy?</vt:lpstr>
      <vt:lpstr>Prostředí, klima, atmosféra</vt:lpstr>
      <vt:lpstr>Př. 1 - Rozlišuje čtyři hierarchické úrovně  dle Tagiuri (1968) a Anderson (1982) </vt:lpstr>
      <vt:lpstr>Sociální klima</vt:lpstr>
      <vt:lpstr>Jak ke klimatu ve škole přistupujeme?</vt:lpstr>
      <vt:lpstr>Klima školy v diagnostické praxi i teorii</vt:lpstr>
      <vt:lpstr>Různé účely zjišťování klimatu školy</vt:lpstr>
      <vt:lpstr>Prezentace aplikace PowerPoint</vt:lpstr>
      <vt:lpstr>Při diagnostice nutno zvážit kontext a možnosti</vt:lpstr>
      <vt:lpstr>O školním prostředí ale víme spoustu věcí i „bez dotazníků“</vt:lpstr>
      <vt:lpstr>Jak je to s dotazníky?</vt:lpstr>
      <vt:lpstr>Sociometrie</vt:lpstr>
      <vt:lpstr>Zásady sociometrie</vt:lpstr>
      <vt:lpstr>Sociometrický ratingový dotazník (SO-RA-D)</vt:lpstr>
      <vt:lpstr>(…)</vt:lpstr>
      <vt:lpstr>Klima jeho diagnostika ve výzkumu i školní praxi</vt:lpstr>
      <vt:lpstr>Příklad konkrétního řešení problematiky</vt:lpstr>
      <vt:lpstr>Praktický rámec – nabídka řešení</vt:lpstr>
      <vt:lpstr>Prezentace aplikace PowerPoint</vt:lpstr>
      <vt:lpstr>Prezentace aplikace PowerPoint</vt:lpstr>
      <vt:lpstr>Teoretický rámec pro přípravu nástrojů</vt:lpstr>
      <vt:lpstr>Příprava nástrojů I</vt:lpstr>
      <vt:lpstr>Příprava nástrojů II</vt:lpstr>
      <vt:lpstr>Klima učitelského sboru</vt:lpstr>
      <vt:lpstr>Příklad nástroje upravitelného podle požadavků konkrétní školy</vt:lpstr>
      <vt:lpstr>Ankety pro…</vt:lpstr>
      <vt:lpstr>Ankety pro učitele – oblasti k výběru</vt:lpstr>
      <vt:lpstr>Anketa pro žáky – Oblasti k výběru</vt:lpstr>
      <vt:lpstr>Anketa pro rodiče – Oblasti k výběru</vt:lpstr>
      <vt:lpstr>Příklad „nedotazníkové“ metody pro žáky prvního stupně ZŠ</vt:lpstr>
      <vt:lpstr>Společenství prvního stupně. Dotazník pro žáky formou počítačové hry</vt:lpstr>
      <vt:lpstr>Popis nástroje</vt:lpstr>
      <vt:lpstr>Jak to vypadá?</vt:lpstr>
      <vt:lpstr>Prezentace aplikace PowerPoint</vt:lpstr>
      <vt:lpstr>Jak vypadají výsledky?</vt:lpstr>
      <vt:lpstr>Prezentace aplikace PowerPoint</vt:lpstr>
      <vt:lpstr>Příklad screeningového nástroje pro žáky</vt:lpstr>
      <vt:lpstr>Předcházení problémům v chování žáků </vt:lpstr>
      <vt:lpstr>Ukázka položek dotazníku Škola je místo, kde… </vt:lpstr>
      <vt:lpstr>Příklady dalších metod</vt:lpstr>
      <vt:lpstr>Příklady metod – tematické kresby</vt:lpstr>
      <vt:lpstr>Kresby, fotky a další spíše projektivní nástroje</vt:lpstr>
      <vt:lpstr>Klasické Dotazníky (třída) – příklad (CES) standardizován v IPPP pro českou populaci; normy z konce 90. let Škály: učitelova pomoc, orientace žáků, vztahy mezi žáky, zájem o výuku, klid a pořádek, jasnost pravidel </vt:lpstr>
      <vt:lpstr>„Zbyňku, nezlob se“   aneb Možnosti mapování kultury a klimatu na VŠ ústavu pomocí tvorby deskové hry</vt:lpstr>
      <vt:lpstr>Cíle projektu</vt:lpstr>
      <vt:lpstr>Geneze nápadu</vt:lpstr>
      <vt:lpstr>Praktická realizace (II)</vt:lpstr>
      <vt:lpstr>Praktická realizace - problémy</vt:lpstr>
      <vt:lpstr>Ukázka III - Výsledky</vt:lpstr>
      <vt:lpstr>Ukázka V – Výsledky:  Skupina „1. ročník“</vt:lpstr>
      <vt:lpstr>Ukázka VII. – Výsledky: Skupina 3. ročník</vt:lpstr>
      <vt:lpstr>Ukázka IV – Výsledky:  Skupina Přijímačky, SZZ</vt:lpstr>
      <vt:lpstr>Zjištění (výběr)</vt:lpstr>
      <vt:lpstr>Zjištění (pokračování)</vt:lpstr>
      <vt:lpstr>Odborně problematické diagnostické nástroje</vt:lpstr>
      <vt:lpstr>Literatura - výběr</vt:lpstr>
      <vt:lpstr>Na dotazy se těší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Školní klima, klima třídy</dc:title>
  <dc:creator>Jan Mareš</dc:creator>
  <cp:lastModifiedBy>Jan Mareš</cp:lastModifiedBy>
  <cp:revision>5</cp:revision>
  <dcterms:created xsi:type="dcterms:W3CDTF">2020-11-26T13:10:04Z</dcterms:created>
  <dcterms:modified xsi:type="dcterms:W3CDTF">2020-11-26T13:54:12Z</dcterms:modified>
</cp:coreProperties>
</file>