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3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51" d="100"/>
          <a:sy n="51" d="100"/>
        </p:scale>
        <p:origin x="-8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735FC-6AA4-411C-8A89-BCD95E86D9C4}" type="datetimeFigureOut">
              <a:rPr lang="de-DE" smtClean="0"/>
              <a:pPr/>
              <a:t>30.07.2013</a:t>
            </a:fld>
            <a:endParaRPr lang="de-DE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FE65D-062A-439E-B23E-358F7B930CEA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E65D-062A-439E-B23E-358F7B930CEA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E65D-062A-439E-B23E-358F7B930CEA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30.7.2013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Alice </a:t>
            </a:r>
            <a:r>
              <a:rPr lang="cs-CZ" dirty="0" err="1" smtClean="0"/>
              <a:t>Brychová</a:t>
            </a:r>
            <a:endParaRPr lang="cs-CZ" dirty="0" smtClean="0"/>
          </a:p>
          <a:p>
            <a:r>
              <a:rPr lang="de-DE" dirty="0" smtClean="0"/>
              <a:t>Masaryk- Universität Brno, Tschechien </a:t>
            </a:r>
          </a:p>
          <a:p>
            <a:endParaRPr lang="de-DE" dirty="0" smtClean="0"/>
          </a:p>
          <a:p>
            <a:r>
              <a:rPr lang="de-DE" sz="1800" dirty="0" smtClean="0"/>
              <a:t> IDT 2013 Bozen:- Sektion B3: Deutschunterricht in mehrsprachigen Lerngruppen </a:t>
            </a:r>
            <a:r>
              <a:rPr lang="cs-CZ" sz="1800" dirty="0" smtClean="0"/>
              <a:t>:</a:t>
            </a:r>
            <a:endParaRPr lang="de-DE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Tertiärsprachendidaktik</a:t>
            </a:r>
            <a:r>
              <a:rPr lang="cs-CZ" dirty="0" smtClean="0"/>
              <a:t> in der </a:t>
            </a:r>
            <a:r>
              <a:rPr lang="cs-CZ" dirty="0" err="1" smtClean="0"/>
              <a:t>Deutschlehrer</a:t>
            </a:r>
            <a:r>
              <a:rPr lang="cs-CZ" dirty="0" smtClean="0"/>
              <a:t>-/</a:t>
            </a:r>
            <a:r>
              <a:rPr lang="cs-CZ" dirty="0" err="1" smtClean="0"/>
              <a:t>innenausbildung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Fremdsprachenlehrer-/innenausbildung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BIS JETZT</a:t>
            </a:r>
          </a:p>
          <a:p>
            <a:r>
              <a:rPr lang="de-DE" dirty="0" smtClean="0"/>
              <a:t> das Bildungsziel des Studiums: 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Lehrer-/innen einer Fremdsprache</a:t>
            </a:r>
          </a:p>
          <a:p>
            <a:r>
              <a:rPr lang="de-DE" dirty="0" smtClean="0"/>
              <a:t>Der FSU: isoliert von anderen Fächern</a:t>
            </a:r>
          </a:p>
          <a:p>
            <a:pPr>
              <a:buNone/>
            </a:pPr>
            <a:r>
              <a:rPr lang="de-DE" dirty="0" smtClean="0"/>
              <a:t>AB JETZT</a:t>
            </a:r>
          </a:p>
          <a:p>
            <a:r>
              <a:rPr lang="de-DE" dirty="0" smtClean="0"/>
              <a:t>Das Bildungsziel: </a:t>
            </a:r>
          </a:p>
          <a:p>
            <a:pPr algn="ctr">
              <a:buNone/>
            </a:pPr>
            <a:r>
              <a:rPr lang="de-DE" dirty="0" smtClean="0">
                <a:solidFill>
                  <a:srgbClr val="FF0000"/>
                </a:solidFill>
              </a:rPr>
              <a:t>Expertinnen für das Fremdsprachenlernen</a:t>
            </a:r>
          </a:p>
          <a:p>
            <a:r>
              <a:rPr lang="de-DE" dirty="0" smtClean="0"/>
              <a:t>Der FSU: bei Schüler-/innen, die </a:t>
            </a:r>
            <a:r>
              <a:rPr lang="de-DE" i="1" u="sng" dirty="0" smtClean="0"/>
              <a:t>mehrsprachig</a:t>
            </a:r>
            <a:r>
              <a:rPr lang="de-DE" dirty="0" smtClean="0"/>
              <a:t> sind</a:t>
            </a:r>
          </a:p>
          <a:p>
            <a:r>
              <a:rPr lang="de-DE" dirty="0" smtClean="0"/>
              <a:t>Im Falle D</a:t>
            </a:r>
            <a:r>
              <a:rPr lang="cs-CZ" dirty="0" err="1" smtClean="0"/>
              <a:t>aF</a:t>
            </a:r>
            <a:r>
              <a:rPr lang="de-DE" dirty="0" smtClean="0"/>
              <a:t>: Tertiärsprachendidaktik am Beispiel L1 Tschechisch, L2 Englisch, L3 Deutsch</a:t>
            </a:r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Wahlkurs Tertiärsprachendidaktik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de-DE" dirty="0" smtClean="0"/>
              <a:t>Wahlkurs für Studierende des Faches Lehramt für Deutsch als Fremdsprache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Drei Seminarsitzungen pro Semester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Erfahrungen aus dem ersten Jahrgang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 des Wahlkurses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ERSTE  SITZUNG</a:t>
            </a:r>
          </a:p>
          <a:p>
            <a:pPr>
              <a:buNone/>
            </a:pPr>
            <a:r>
              <a:rPr lang="de-DE" dirty="0" smtClean="0"/>
              <a:t>- Mehrsprachigkeit (natürliche und erworbene); </a:t>
            </a:r>
            <a:r>
              <a:rPr lang="de-DE" dirty="0" err="1" smtClean="0"/>
              <a:t>Bilingualism</a:t>
            </a:r>
            <a:r>
              <a:rPr lang="de-DE" dirty="0" smtClean="0"/>
              <a:t>, </a:t>
            </a:r>
          </a:p>
          <a:p>
            <a:pPr>
              <a:buNone/>
            </a:pPr>
            <a:r>
              <a:rPr lang="de-DE" dirty="0" smtClean="0"/>
              <a:t>    Erst-, Zweitspracherwerb und Fremdsprachenlernen </a:t>
            </a:r>
          </a:p>
          <a:p>
            <a:pPr>
              <a:buNone/>
            </a:pPr>
            <a:r>
              <a:rPr lang="de-DE" dirty="0" smtClean="0"/>
              <a:t>- Theorien, Modelle, Methoden des Spracherwerbs: Faktorenmodell (vgl. Hufeisen)</a:t>
            </a:r>
          </a:p>
          <a:p>
            <a:pPr>
              <a:buNone/>
            </a:pPr>
            <a:r>
              <a:rPr lang="de-DE" dirty="0" smtClean="0"/>
              <a:t>- Sprachbewusstheit (deklaratives Wissen) und Sprachlernbewusstheit (prozedurales Wissen)</a:t>
            </a:r>
          </a:p>
          <a:p>
            <a:pPr>
              <a:buNone/>
            </a:pPr>
            <a:r>
              <a:rPr lang="de-DE" dirty="0" smtClean="0"/>
              <a:t>- Lernstrategien, </a:t>
            </a:r>
            <a:r>
              <a:rPr lang="de-DE" dirty="0" err="1" smtClean="0"/>
              <a:t>Lernertypologie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- Lernprozesse und Ziele beim L1, L2 und </a:t>
            </a:r>
            <a:r>
              <a:rPr lang="de-DE" dirty="0" err="1" smtClean="0"/>
              <a:t>Ln</a:t>
            </a:r>
            <a:r>
              <a:rPr lang="de-DE" dirty="0" smtClean="0"/>
              <a:t>-Lernen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 des Wahlkurses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ZWEITE  SITZUNG</a:t>
            </a:r>
          </a:p>
          <a:p>
            <a:pPr>
              <a:buNone/>
            </a:pPr>
            <a:r>
              <a:rPr lang="de-DE" dirty="0" smtClean="0"/>
              <a:t>- Tertiärsprachendidaktik: Spezifika , Prinzipien</a:t>
            </a:r>
          </a:p>
          <a:p>
            <a:pPr>
              <a:buNone/>
            </a:pPr>
            <a:r>
              <a:rPr lang="de-DE" dirty="0" smtClean="0"/>
              <a:t>- Analyse der Lehrmaterialien für </a:t>
            </a:r>
            <a:r>
              <a:rPr lang="de-DE" dirty="0" err="1" smtClean="0"/>
              <a:t>DaF</a:t>
            </a:r>
            <a:r>
              <a:rPr lang="de-DE" dirty="0" smtClean="0"/>
              <a:t> mit dem Fokus auf Elemente der Tertiärsprachendidaktik (Vergleich deutsch.com mit traditionellen Lehrwerken) </a:t>
            </a:r>
          </a:p>
          <a:p>
            <a:pPr>
              <a:buNone/>
            </a:pPr>
            <a:r>
              <a:rPr lang="de-DE" dirty="0" smtClean="0"/>
              <a:t>- Weitere Entwicklung der Idee: Konzepte wie Gesamtsprachencurriculum </a:t>
            </a:r>
            <a:r>
              <a:rPr lang="cs-CZ" dirty="0" smtClean="0"/>
              <a:t>(</a:t>
            </a:r>
            <a:r>
              <a:rPr lang="cs-CZ" dirty="0" err="1" smtClean="0"/>
              <a:t>Sachfachunterricht</a:t>
            </a:r>
            <a:r>
              <a:rPr lang="cs-CZ" dirty="0" smtClean="0"/>
              <a:t>) </a:t>
            </a:r>
            <a:r>
              <a:rPr lang="de-DE" dirty="0" smtClean="0"/>
              <a:t>oder </a:t>
            </a:r>
            <a:r>
              <a:rPr lang="de-DE" dirty="0" err="1" smtClean="0"/>
              <a:t>EuroCom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- Motivation zum Lernen der L3-Ln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 des Wahlkurses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DRITTE SITZUNG</a:t>
            </a:r>
          </a:p>
          <a:p>
            <a:pPr>
              <a:buNone/>
            </a:pPr>
            <a:r>
              <a:rPr lang="de-DE" dirty="0" smtClean="0"/>
              <a:t>- Umsetzung der Prinzipien der Tertiärsprachendidaktik bei der </a:t>
            </a:r>
            <a:r>
              <a:rPr lang="de-DE" dirty="0" err="1" smtClean="0"/>
              <a:t>Herrstellung</a:t>
            </a:r>
            <a:r>
              <a:rPr lang="de-DE" dirty="0" smtClean="0"/>
              <a:t> von eigenen Unterrichtsmaterialien für </a:t>
            </a:r>
            <a:r>
              <a:rPr lang="de-DE" dirty="0" err="1" smtClean="0"/>
              <a:t>DaF</a:t>
            </a:r>
            <a:r>
              <a:rPr lang="de-DE" dirty="0" smtClean="0"/>
              <a:t> nach Englisch und Durchführung einer Miniunterrichtseinheit</a:t>
            </a:r>
          </a:p>
          <a:p>
            <a:pPr>
              <a:buNone/>
            </a:pPr>
            <a:r>
              <a:rPr lang="de-DE" dirty="0" smtClean="0"/>
              <a:t>- Videoaufnahmen von Miniunterrichtseinheiten der Studierenden dienen für die methodisch-didaktische Diskussion</a:t>
            </a:r>
          </a:p>
          <a:p>
            <a:pPr>
              <a:buNone/>
            </a:pPr>
            <a:r>
              <a:rPr lang="de-DE" dirty="0" smtClean="0"/>
              <a:t>- Bewertung der Unterrichtsentwürfe der Kursteilnehmer-/innen</a:t>
            </a:r>
            <a:endParaRPr 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785920" cy="987552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Auswertung der ersten Erfahrungen aus dem Kurs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Mehrere Studierende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Studierende auch anderer Fremdsprachen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Selbststudium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Benutzung der Unterrichtsaufnahmen für </a:t>
            </a:r>
            <a:r>
              <a:rPr lang="de-DE" dirty="0" err="1" smtClean="0"/>
              <a:t>Fachdiskussionnen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Zusammenfassung und Ausblick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r>
              <a:rPr lang="de-DE" dirty="0" smtClean="0"/>
              <a:t>Mehrsprachigkeitsdidaktik nicht nur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de-DE" dirty="0" err="1" smtClean="0"/>
              <a:t>DaF</a:t>
            </a:r>
            <a:r>
              <a:rPr lang="de-DE" dirty="0" smtClean="0"/>
              <a:t>-Lehrer-/innen sondern auch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de-DE" dirty="0" smtClean="0"/>
              <a:t>andere (Fremd)</a:t>
            </a:r>
            <a:r>
              <a:rPr lang="de-DE" dirty="0" err="1" smtClean="0"/>
              <a:t>sprachenlehrer</a:t>
            </a:r>
            <a:r>
              <a:rPr lang="de-DE" dirty="0" smtClean="0"/>
              <a:t>/-innen  in der Aus- und Weiterbildung 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Öffentlichkeit über Ziele und Formen der Mehrsprachigkeit informieren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de-DE" dirty="0" smtClean="0"/>
              <a:t>Vielen Dank für Ihre Aufmerksamkeit</a:t>
            </a:r>
          </a:p>
          <a:p>
            <a:r>
              <a:rPr lang="en-US" dirty="0" smtClean="0"/>
              <a:t>Thank you very much for your attention</a:t>
            </a:r>
          </a:p>
          <a:p>
            <a:r>
              <a:rPr lang="cs-CZ" dirty="0" smtClean="0"/>
              <a:t>Děkuji Vám za pozornost</a:t>
            </a:r>
          </a:p>
          <a:p>
            <a:r>
              <a:rPr lang="it-IT" dirty="0" smtClean="0"/>
              <a:t>Grazie per l´attenzione</a:t>
            </a:r>
            <a:endParaRPr lang="it-IT" dirty="0"/>
          </a:p>
        </p:txBody>
      </p:sp>
      <p:sp>
        <p:nvSpPr>
          <p:cNvPr id="4" name="Veselý obličej 3"/>
          <p:cNvSpPr/>
          <p:nvPr/>
        </p:nvSpPr>
        <p:spPr>
          <a:xfrm>
            <a:off x="5652120" y="4149080"/>
            <a:ext cx="2160240" cy="194421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Bausch</a:t>
            </a:r>
            <a:r>
              <a:rPr lang="cs-CZ" dirty="0" smtClean="0"/>
              <a:t>, </a:t>
            </a:r>
            <a:r>
              <a:rPr lang="cs-CZ" dirty="0" err="1" smtClean="0"/>
              <a:t>Karl</a:t>
            </a:r>
            <a:r>
              <a:rPr lang="cs-CZ" dirty="0" smtClean="0"/>
              <a:t>-Richard /</a:t>
            </a:r>
            <a:r>
              <a:rPr lang="cs-CZ" dirty="0" err="1" smtClean="0"/>
              <a:t>Königs</a:t>
            </a:r>
            <a:r>
              <a:rPr lang="cs-CZ" dirty="0" smtClean="0"/>
              <a:t>, Frank G. / </a:t>
            </a:r>
            <a:r>
              <a:rPr lang="cs-CZ" dirty="0" err="1" smtClean="0"/>
              <a:t>Krumm</a:t>
            </a:r>
            <a:r>
              <a:rPr lang="cs-CZ" dirty="0" smtClean="0"/>
              <a:t>, Hans </a:t>
            </a:r>
            <a:r>
              <a:rPr lang="cs-CZ" dirty="0" err="1" smtClean="0"/>
              <a:t>Jürgen</a:t>
            </a:r>
            <a:r>
              <a:rPr lang="cs-CZ" dirty="0" smtClean="0"/>
              <a:t> (</a:t>
            </a:r>
            <a:r>
              <a:rPr lang="cs-CZ" dirty="0" err="1" smtClean="0"/>
              <a:t>Hrsg</a:t>
            </a:r>
            <a:r>
              <a:rPr lang="cs-CZ" dirty="0" smtClean="0"/>
              <a:t>.) (2004) </a:t>
            </a:r>
            <a:r>
              <a:rPr lang="cs-CZ" i="1" dirty="0" err="1" smtClean="0"/>
              <a:t>Mehrsprachigkeit</a:t>
            </a:r>
            <a:r>
              <a:rPr lang="cs-CZ" i="1" dirty="0" smtClean="0"/>
              <a:t> </a:t>
            </a:r>
            <a:r>
              <a:rPr lang="cs-CZ" i="1" dirty="0" err="1" smtClean="0"/>
              <a:t>im</a:t>
            </a:r>
            <a:r>
              <a:rPr lang="cs-CZ" i="1" dirty="0" smtClean="0"/>
              <a:t> Fokus, </a:t>
            </a:r>
            <a:r>
              <a:rPr lang="cs-CZ" dirty="0" err="1" smtClean="0"/>
              <a:t>Tübingen</a:t>
            </a:r>
            <a:r>
              <a:rPr lang="cs-CZ" dirty="0" smtClean="0"/>
              <a:t>: </a:t>
            </a:r>
            <a:r>
              <a:rPr lang="cs-CZ" dirty="0" err="1" smtClean="0"/>
              <a:t>Narr</a:t>
            </a:r>
            <a:r>
              <a:rPr lang="cs-CZ" dirty="0" smtClean="0"/>
              <a:t> </a:t>
            </a:r>
            <a:r>
              <a:rPr lang="cs-CZ" dirty="0" err="1" smtClean="0"/>
              <a:t>Verlag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Brychová</a:t>
            </a:r>
            <a:r>
              <a:rPr lang="cs-CZ" dirty="0" smtClean="0"/>
              <a:t>, Alice. (2012): </a:t>
            </a:r>
            <a:r>
              <a:rPr lang="cs-CZ" dirty="0" err="1" smtClean="0"/>
              <a:t>Deutsch</a:t>
            </a:r>
            <a:r>
              <a:rPr lang="cs-CZ" dirty="0" smtClean="0"/>
              <a:t> nach </a:t>
            </a:r>
            <a:r>
              <a:rPr lang="cs-CZ" dirty="0" err="1" smtClean="0"/>
              <a:t>Englisch</a:t>
            </a:r>
            <a:r>
              <a:rPr lang="cs-CZ" dirty="0" smtClean="0"/>
              <a:t> (oder </a:t>
            </a:r>
            <a:r>
              <a:rPr lang="cs-CZ" dirty="0" err="1" smtClean="0"/>
              <a:t>parallel</a:t>
            </a:r>
            <a:r>
              <a:rPr lang="cs-CZ" dirty="0" smtClean="0"/>
              <a:t>) in der </a:t>
            </a:r>
            <a:r>
              <a:rPr lang="cs-CZ" dirty="0" err="1" smtClean="0"/>
              <a:t>Realität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tschechischen</a:t>
            </a:r>
            <a:r>
              <a:rPr lang="cs-CZ" dirty="0" smtClean="0"/>
              <a:t> </a:t>
            </a:r>
            <a:r>
              <a:rPr lang="cs-CZ" dirty="0" err="1" smtClean="0"/>
              <a:t>Schule</a:t>
            </a:r>
            <a:r>
              <a:rPr lang="cs-CZ" dirty="0" smtClean="0"/>
              <a:t>. </a:t>
            </a:r>
            <a:r>
              <a:rPr lang="cs-CZ" i="1" dirty="0" err="1" smtClean="0"/>
              <a:t>Brünner</a:t>
            </a:r>
            <a:r>
              <a:rPr lang="cs-CZ" i="1" dirty="0" smtClean="0"/>
              <a:t> Hefte </a:t>
            </a:r>
            <a:r>
              <a:rPr lang="cs-CZ" i="1" dirty="0" err="1" smtClean="0"/>
              <a:t>zu</a:t>
            </a:r>
            <a:r>
              <a:rPr lang="cs-CZ" i="1" dirty="0" smtClean="0"/>
              <a:t>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dirty="0" smtClean="0"/>
              <a:t>, Brno: Pedagogická fakulta MU, 5, 1, od s. 2-12, 11 s. </a:t>
            </a:r>
          </a:p>
          <a:p>
            <a:r>
              <a:rPr lang="es-ES" dirty="0" err="1" smtClean="0"/>
              <a:t>Günther</a:t>
            </a:r>
            <a:r>
              <a:rPr lang="es-ES" dirty="0" smtClean="0"/>
              <a:t>, </a:t>
            </a:r>
            <a:r>
              <a:rPr lang="es-ES" dirty="0" err="1" smtClean="0"/>
              <a:t>Britta</a:t>
            </a:r>
            <a:r>
              <a:rPr lang="es-ES" dirty="0" smtClean="0"/>
              <a:t>/ </a:t>
            </a:r>
            <a:r>
              <a:rPr lang="es-ES" dirty="0" err="1" smtClean="0"/>
              <a:t>Günther</a:t>
            </a:r>
            <a:r>
              <a:rPr lang="es-ES" dirty="0" smtClean="0"/>
              <a:t>, Herbert (2007): </a:t>
            </a:r>
            <a:r>
              <a:rPr lang="es-ES" i="1" dirty="0" err="1" smtClean="0"/>
              <a:t>Erstsprache</a:t>
            </a:r>
            <a:r>
              <a:rPr lang="es-ES" i="1" dirty="0" smtClean="0"/>
              <a:t>, </a:t>
            </a:r>
            <a:r>
              <a:rPr lang="es-ES" i="1" dirty="0" err="1" smtClean="0"/>
              <a:t>Zweitsprache</a:t>
            </a:r>
            <a:r>
              <a:rPr lang="es-ES" i="1" dirty="0" smtClean="0"/>
              <a:t>, </a:t>
            </a:r>
            <a:r>
              <a:rPr lang="es-ES" i="1" dirty="0" err="1" smtClean="0"/>
              <a:t>Fremdsprache</a:t>
            </a:r>
            <a:r>
              <a:rPr lang="es-ES" i="1" dirty="0" smtClean="0"/>
              <a:t>, </a:t>
            </a:r>
            <a:r>
              <a:rPr lang="es-ES" i="1" dirty="0" err="1" smtClean="0"/>
              <a:t>eine</a:t>
            </a:r>
            <a:r>
              <a:rPr lang="es-ES" i="1" dirty="0" smtClean="0"/>
              <a:t> </a:t>
            </a:r>
            <a:r>
              <a:rPr lang="es-ES" i="1" dirty="0" err="1" smtClean="0"/>
              <a:t>Einführung</a:t>
            </a:r>
            <a:r>
              <a:rPr lang="es-ES" i="1" dirty="0" smtClean="0"/>
              <a:t>.</a:t>
            </a:r>
            <a:r>
              <a:rPr lang="es-ES" dirty="0" smtClean="0"/>
              <a:t> </a:t>
            </a:r>
            <a:r>
              <a:rPr lang="es-ES" dirty="0" err="1" smtClean="0"/>
              <a:t>Beltz</a:t>
            </a:r>
            <a:r>
              <a:rPr lang="es-ES" dirty="0" smtClean="0"/>
              <a:t>, </a:t>
            </a:r>
            <a:r>
              <a:rPr lang="es-ES" dirty="0" err="1" smtClean="0"/>
              <a:t>Weinheim</a:t>
            </a:r>
            <a:r>
              <a:rPr lang="es-ES" dirty="0" smtClean="0"/>
              <a:t> </a:t>
            </a:r>
            <a:r>
              <a:rPr lang="es-ES" dirty="0" err="1" smtClean="0"/>
              <a:t>und</a:t>
            </a:r>
            <a:r>
              <a:rPr lang="es-ES" dirty="0" smtClean="0"/>
              <a:t> </a:t>
            </a:r>
            <a:r>
              <a:rPr lang="es-ES" dirty="0" err="1" smtClean="0"/>
              <a:t>Basel</a:t>
            </a:r>
            <a:r>
              <a:rPr lang="es-ES" dirty="0" smtClean="0"/>
              <a:t>.</a:t>
            </a:r>
            <a:endParaRPr lang="cs-CZ" dirty="0" smtClean="0"/>
          </a:p>
          <a:p>
            <a:r>
              <a:rPr lang="cs-CZ" dirty="0" err="1" smtClean="0"/>
              <a:t>Hufeisen</a:t>
            </a:r>
            <a:r>
              <a:rPr lang="cs-CZ" dirty="0" smtClean="0"/>
              <a:t>, </a:t>
            </a:r>
            <a:r>
              <a:rPr lang="cs-CZ" dirty="0" err="1" smtClean="0"/>
              <a:t>Britta</a:t>
            </a:r>
            <a:r>
              <a:rPr lang="cs-CZ" dirty="0" smtClean="0"/>
              <a:t>/</a:t>
            </a:r>
            <a:r>
              <a:rPr lang="cs-CZ" dirty="0" err="1" smtClean="0"/>
              <a:t>Lindemann</a:t>
            </a:r>
            <a:r>
              <a:rPr lang="cs-CZ" dirty="0" smtClean="0"/>
              <a:t> Beate(</a:t>
            </a:r>
            <a:r>
              <a:rPr lang="cs-CZ" dirty="0" err="1" smtClean="0"/>
              <a:t>Hrsg</a:t>
            </a:r>
            <a:r>
              <a:rPr lang="cs-CZ" dirty="0" smtClean="0"/>
              <a:t>.) (1998) </a:t>
            </a:r>
            <a:r>
              <a:rPr lang="cs-CZ" i="1" dirty="0" err="1" smtClean="0"/>
              <a:t>Tertiärsprachen</a:t>
            </a:r>
            <a:r>
              <a:rPr lang="cs-CZ" i="1" dirty="0" smtClean="0"/>
              <a:t>, </a:t>
            </a:r>
            <a:r>
              <a:rPr lang="cs-CZ" i="1" dirty="0" err="1" smtClean="0"/>
              <a:t>Theorien</a:t>
            </a:r>
            <a:r>
              <a:rPr lang="cs-CZ" i="1" dirty="0" smtClean="0"/>
              <a:t>, </a:t>
            </a:r>
            <a:r>
              <a:rPr lang="cs-CZ" i="1" dirty="0" err="1" smtClean="0"/>
              <a:t>Modelle</a:t>
            </a:r>
            <a:r>
              <a:rPr lang="cs-CZ" i="1" dirty="0" smtClean="0"/>
              <a:t>, </a:t>
            </a:r>
            <a:r>
              <a:rPr lang="cs-CZ" i="1" dirty="0" err="1" smtClean="0"/>
              <a:t>Methoden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dirty="0" err="1" smtClean="0"/>
              <a:t>Tübingen</a:t>
            </a:r>
            <a:r>
              <a:rPr lang="cs-CZ" dirty="0" smtClean="0"/>
              <a:t>: </a:t>
            </a:r>
            <a:r>
              <a:rPr lang="cs-CZ" dirty="0" err="1" smtClean="0"/>
              <a:t>Stauffenburg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Kursiša</a:t>
            </a:r>
            <a:r>
              <a:rPr lang="cs-CZ" dirty="0" smtClean="0"/>
              <a:t>/ </a:t>
            </a:r>
            <a:r>
              <a:rPr lang="cs-CZ" dirty="0" err="1" smtClean="0"/>
              <a:t>Neuner</a:t>
            </a:r>
            <a:r>
              <a:rPr lang="cs-CZ" dirty="0" smtClean="0"/>
              <a:t>, </a:t>
            </a:r>
            <a:r>
              <a:rPr lang="cs-CZ" dirty="0" err="1" smtClean="0"/>
              <a:t>Gerhard</a:t>
            </a:r>
            <a:r>
              <a:rPr lang="cs-CZ" dirty="0" smtClean="0"/>
              <a:t> (2006):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ist</a:t>
            </a:r>
            <a:r>
              <a:rPr lang="cs-CZ" i="1" dirty="0" smtClean="0"/>
              <a:t> </a:t>
            </a:r>
            <a:r>
              <a:rPr lang="cs-CZ" i="1" dirty="0" err="1" smtClean="0"/>
              <a:t>easy</a:t>
            </a:r>
            <a:r>
              <a:rPr lang="cs-CZ" i="1" dirty="0" smtClean="0"/>
              <a:t>!</a:t>
            </a:r>
            <a:r>
              <a:rPr lang="cs-CZ" dirty="0" smtClean="0"/>
              <a:t> </a:t>
            </a:r>
            <a:r>
              <a:rPr lang="cs-CZ" dirty="0" err="1" smtClean="0"/>
              <a:t>Ismaning</a:t>
            </a:r>
            <a:r>
              <a:rPr lang="cs-CZ" dirty="0" smtClean="0"/>
              <a:t>: Max </a:t>
            </a:r>
            <a:r>
              <a:rPr lang="cs-CZ" dirty="0" err="1" smtClean="0"/>
              <a:t>Hueber</a:t>
            </a:r>
            <a:r>
              <a:rPr lang="cs-CZ" dirty="0" smtClean="0"/>
              <a:t> </a:t>
            </a:r>
            <a:r>
              <a:rPr lang="cs-CZ" dirty="0" err="1" smtClean="0"/>
              <a:t>Verlag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 </a:t>
            </a:r>
            <a:r>
              <a:rPr lang="es-ES" dirty="0" err="1" smtClean="0"/>
              <a:t>Rosemarie</a:t>
            </a:r>
            <a:r>
              <a:rPr lang="es-ES" dirty="0" smtClean="0"/>
              <a:t> Tracy (2008): </a:t>
            </a:r>
            <a:r>
              <a:rPr lang="es-ES" i="1" dirty="0" err="1" smtClean="0"/>
              <a:t>Wie</a:t>
            </a:r>
            <a:r>
              <a:rPr lang="es-ES" i="1" dirty="0" smtClean="0"/>
              <a:t> </a:t>
            </a:r>
            <a:r>
              <a:rPr lang="es-ES" i="1" dirty="0" err="1" smtClean="0"/>
              <a:t>Kinder</a:t>
            </a:r>
            <a:r>
              <a:rPr lang="es-ES" i="1" dirty="0" smtClean="0"/>
              <a:t> </a:t>
            </a:r>
            <a:r>
              <a:rPr lang="es-ES" i="1" dirty="0" err="1" smtClean="0"/>
              <a:t>Sprachen</a:t>
            </a:r>
            <a:r>
              <a:rPr lang="es-ES" i="1" dirty="0" smtClean="0"/>
              <a:t> </a:t>
            </a:r>
            <a:r>
              <a:rPr lang="es-ES" i="1" dirty="0" err="1" smtClean="0"/>
              <a:t>lernen</a:t>
            </a:r>
            <a:r>
              <a:rPr lang="es-ES" i="1" dirty="0" smtClean="0"/>
              <a:t>, </a:t>
            </a:r>
            <a:r>
              <a:rPr lang="es-ES" i="1" dirty="0" err="1" smtClean="0"/>
              <a:t>und</a:t>
            </a:r>
            <a:r>
              <a:rPr lang="es-ES" i="1" dirty="0" smtClean="0"/>
              <a:t> </a:t>
            </a:r>
            <a:r>
              <a:rPr lang="es-ES" i="1" dirty="0" err="1" smtClean="0"/>
              <a:t>wie</a:t>
            </a:r>
            <a:r>
              <a:rPr lang="es-ES" i="1" dirty="0" smtClean="0"/>
              <a:t> </a:t>
            </a:r>
            <a:r>
              <a:rPr lang="es-ES" i="1" dirty="0" err="1" smtClean="0"/>
              <a:t>wir</a:t>
            </a:r>
            <a:r>
              <a:rPr lang="es-ES" i="1" dirty="0" smtClean="0"/>
              <a:t> </a:t>
            </a:r>
            <a:r>
              <a:rPr lang="es-ES" i="1" dirty="0" err="1" smtClean="0"/>
              <a:t>sie</a:t>
            </a:r>
            <a:r>
              <a:rPr lang="es-ES" i="1" dirty="0" smtClean="0"/>
              <a:t> </a:t>
            </a:r>
            <a:r>
              <a:rPr lang="es-ES" i="1" dirty="0" err="1" smtClean="0"/>
              <a:t>dabei</a:t>
            </a:r>
            <a:r>
              <a:rPr lang="es-ES" i="1" dirty="0" smtClean="0"/>
              <a:t> </a:t>
            </a:r>
            <a:r>
              <a:rPr lang="es-ES" i="1" dirty="0" err="1" smtClean="0"/>
              <a:t>unterstützen</a:t>
            </a:r>
            <a:r>
              <a:rPr lang="es-ES" i="1" dirty="0" smtClean="0"/>
              <a:t> </a:t>
            </a:r>
            <a:r>
              <a:rPr lang="es-ES" i="1" dirty="0" err="1" smtClean="0"/>
              <a:t>können</a:t>
            </a:r>
            <a:r>
              <a:rPr lang="es-ES" i="1" dirty="0" smtClean="0"/>
              <a:t>.</a:t>
            </a:r>
            <a:r>
              <a:rPr lang="es-ES" dirty="0" smtClean="0"/>
              <a:t> </a:t>
            </a:r>
            <a:r>
              <a:rPr lang="es-ES" dirty="0" err="1" smtClean="0"/>
              <a:t>Francke</a:t>
            </a:r>
            <a:r>
              <a:rPr lang="es-ES" dirty="0" smtClean="0"/>
              <a:t> </a:t>
            </a:r>
            <a:r>
              <a:rPr lang="es-ES" dirty="0" err="1" smtClean="0"/>
              <a:t>Verlag</a:t>
            </a:r>
            <a:r>
              <a:rPr lang="es-ES" dirty="0" smtClean="0"/>
              <a:t>, </a:t>
            </a:r>
            <a:r>
              <a:rPr lang="es-ES" dirty="0" err="1" smtClean="0"/>
              <a:t>Tübingen</a:t>
            </a:r>
            <a:r>
              <a:rPr lang="es-ES" dirty="0" smtClean="0"/>
              <a:t>.</a:t>
            </a:r>
            <a:endParaRPr lang="cs-CZ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 des Beitrages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Sprachenpolitik und Bildungsziele in Europa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de-DE" dirty="0" smtClean="0"/>
              <a:t>Ein kurzer Exkurs in die Geschichte der  tschechischen Sprachenbildungspolitik und ihr aktuelle</a:t>
            </a:r>
            <a:r>
              <a:rPr lang="cs-CZ" dirty="0" smtClean="0"/>
              <a:t>r</a:t>
            </a:r>
            <a:r>
              <a:rPr lang="de-DE" dirty="0" smtClean="0"/>
              <a:t> Stand 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Mehrsprachigkeitsdidaktik und ihre Rolle in der Deutschlehrer-/innenausbildung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Europäische Sprachenpolitik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In der EU: eine große Vielfalt von Sprachen</a:t>
            </a:r>
          </a:p>
          <a:p>
            <a:r>
              <a:rPr lang="de-DE" dirty="0" smtClean="0"/>
              <a:t>gegenseitige Verständigung, Sprachbarrieren abbauen, Zusammenwachsen Europas</a:t>
            </a:r>
          </a:p>
          <a:p>
            <a:r>
              <a:rPr lang="de-DE" dirty="0" smtClean="0"/>
              <a:t>Die Union achtet die Vielfalt der Kulturen, Religionen und Sprachen (Artikel 22)</a:t>
            </a:r>
          </a:p>
          <a:p>
            <a:r>
              <a:rPr lang="de-DE" dirty="0" smtClean="0"/>
              <a:t>Charta der Regional- und Minderheitensprachen des Europarates</a:t>
            </a:r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Sprachenpolitik</a:t>
            </a:r>
            <a:r>
              <a:rPr lang="cs-CZ" dirty="0" smtClean="0"/>
              <a:t> </a:t>
            </a:r>
            <a:r>
              <a:rPr lang="de-DE" dirty="0" smtClean="0"/>
              <a:t>und</a:t>
            </a:r>
            <a:r>
              <a:rPr lang="cs-CZ" dirty="0" smtClean="0"/>
              <a:t> </a:t>
            </a:r>
            <a:r>
              <a:rPr lang="de-DE" dirty="0" smtClean="0"/>
              <a:t>Bildungsziele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Das Ziel : Mehrsprachigkeit der EU-Bürger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de-DE" sz="3600" dirty="0" smtClean="0"/>
              <a:t>Empfehlungen vom Europarat (2002):</a:t>
            </a:r>
          </a:p>
          <a:p>
            <a:pPr>
              <a:buNone/>
            </a:pPr>
            <a:r>
              <a:rPr lang="de-DE" sz="3600" dirty="0" smtClean="0"/>
              <a:t>	</a:t>
            </a:r>
            <a:r>
              <a:rPr lang="cs-CZ" sz="3600" dirty="0" smtClean="0"/>
              <a:t>	</a:t>
            </a:r>
            <a:r>
              <a:rPr lang="de-DE" sz="3600" dirty="0" smtClean="0"/>
              <a:t>- bessere Kenntnis moderner </a:t>
            </a:r>
            <a:r>
              <a:rPr lang="cs-CZ" sz="3600" dirty="0" smtClean="0"/>
              <a:t>			      </a:t>
            </a:r>
          </a:p>
          <a:p>
            <a:pPr>
              <a:buNone/>
            </a:pPr>
            <a:r>
              <a:rPr lang="cs-CZ" sz="3600" dirty="0" smtClean="0"/>
              <a:t>              </a:t>
            </a:r>
            <a:r>
              <a:rPr lang="de-DE" sz="3600" dirty="0" smtClean="0"/>
              <a:t>Fremdsprachen</a:t>
            </a:r>
          </a:p>
          <a:p>
            <a:pPr>
              <a:buNone/>
            </a:pPr>
            <a:r>
              <a:rPr lang="de-DE" sz="3600" dirty="0" smtClean="0"/>
              <a:t>	</a:t>
            </a:r>
            <a:r>
              <a:rPr lang="cs-CZ" sz="3600" dirty="0" smtClean="0"/>
              <a:t>	</a:t>
            </a:r>
            <a:r>
              <a:rPr lang="de-DE" sz="3600" dirty="0" smtClean="0"/>
              <a:t>- Vielfalt von Sprachen und Kulturen </a:t>
            </a:r>
            <a:r>
              <a:rPr lang="cs-CZ" sz="3600" dirty="0" smtClean="0"/>
              <a:t>	   	   </a:t>
            </a:r>
            <a:r>
              <a:rPr lang="de-DE" sz="3600" dirty="0" smtClean="0"/>
              <a:t>schützen</a:t>
            </a:r>
          </a:p>
          <a:p>
            <a:pPr>
              <a:buNone/>
            </a:pPr>
            <a:endParaRPr lang="de-DE" dirty="0" smtClean="0"/>
          </a:p>
          <a:p>
            <a:r>
              <a:rPr lang="de-DE" i="1" dirty="0" smtClean="0"/>
              <a:t>	Jeder Bürger Europas sollte neben seiner Muttersprache zwei weitere europäische Sprachen beherrschen.</a:t>
            </a:r>
            <a:endParaRPr lang="cs-CZ" i="1" dirty="0" smtClean="0"/>
          </a:p>
          <a:p>
            <a:pPr>
              <a:buNone/>
            </a:pPr>
            <a:r>
              <a:rPr lang="cs-CZ" sz="2800" i="1" dirty="0" smtClean="0"/>
              <a:t>(</a:t>
            </a:r>
            <a:r>
              <a:rPr lang="de-DE" sz="2800" i="1" dirty="0" smtClean="0"/>
              <a:t>Europäische Kommission 2006)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Bildungsziel Mehrsprachigkeit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	- Mehrsprachigkeit x Vielsprachigkeit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Plurilingvismus </a:t>
            </a:r>
            <a:r>
              <a:rPr lang="cs-CZ" dirty="0" smtClean="0"/>
              <a:t>x  </a:t>
            </a:r>
            <a:r>
              <a:rPr lang="de-DE" dirty="0" smtClean="0"/>
              <a:t>Multilingvismus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cs-CZ" dirty="0" smtClean="0"/>
              <a:t>	- </a:t>
            </a:r>
            <a:r>
              <a:rPr lang="de-DE" dirty="0" smtClean="0"/>
              <a:t>Definition</a:t>
            </a:r>
            <a:r>
              <a:rPr lang="cs-CZ" dirty="0" smtClean="0"/>
              <a:t> der </a:t>
            </a:r>
            <a:r>
              <a:rPr lang="de-DE" dirty="0" smtClean="0"/>
              <a:t>Mehrsprachigkeit: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die Sprachkenntnisse</a:t>
            </a:r>
            <a:r>
              <a:rPr lang="cs-CZ" dirty="0" smtClean="0"/>
              <a:t> </a:t>
            </a:r>
            <a:r>
              <a:rPr lang="de-DE" dirty="0" smtClean="0"/>
              <a:t>sind integrier</a:t>
            </a:r>
            <a:r>
              <a:rPr lang="cs-CZ" dirty="0" smtClean="0"/>
              <a:t>t</a:t>
            </a:r>
            <a:r>
              <a:rPr lang="de-DE" dirty="0" smtClean="0"/>
              <a:t> und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de-DE" dirty="0" smtClean="0"/>
              <a:t>unterstützen sich gegenseitig</a:t>
            </a:r>
            <a:endParaRPr lang="cs-CZ" dirty="0" smtClean="0"/>
          </a:p>
          <a:p>
            <a:pPr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vgl</a:t>
            </a:r>
            <a:r>
              <a:rPr lang="cs-CZ" sz="2400" dirty="0" smtClean="0"/>
              <a:t>. GERR, 2000,s. 17)</a:t>
            </a:r>
            <a:endParaRPr lang="de-DE" sz="2400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24744"/>
          </a:xfrm>
        </p:spPr>
        <p:txBody>
          <a:bodyPr>
            <a:normAutofit/>
          </a:bodyPr>
          <a:lstStyle/>
          <a:p>
            <a:r>
              <a:rPr lang="de-DE" dirty="0" smtClean="0"/>
              <a:t>Mehrsprachigkeit aus der didaktischen Perspektive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MS und 2 FS (internationale Verkehrssprache + Nachbarschaft</a:t>
            </a:r>
            <a:r>
              <a:rPr lang="cs-CZ" dirty="0" smtClean="0"/>
              <a:t>s</a:t>
            </a:r>
            <a:r>
              <a:rPr lang="de-DE" dirty="0" smtClean="0"/>
              <a:t>- oder Kontaktsprachen)</a:t>
            </a:r>
            <a:endParaRPr lang="cs-CZ" dirty="0" smtClean="0"/>
          </a:p>
          <a:p>
            <a:pPr>
              <a:defRPr/>
            </a:pPr>
            <a:endParaRPr lang="de-DE" dirty="0" smtClean="0"/>
          </a:p>
          <a:p>
            <a:pPr>
              <a:defRPr/>
            </a:pPr>
            <a:r>
              <a:rPr lang="de-DE" dirty="0" smtClean="0"/>
              <a:t>Frühbeginn des Fremdsprachenlernens</a:t>
            </a:r>
          </a:p>
          <a:p>
            <a:pPr>
              <a:defRPr/>
            </a:pPr>
            <a:r>
              <a:rPr lang="de-DE" dirty="0" smtClean="0"/>
              <a:t>Lebenslanges Lernen</a:t>
            </a:r>
          </a:p>
          <a:p>
            <a:pPr>
              <a:defRPr/>
            </a:pPr>
            <a:r>
              <a:rPr lang="de-DE" dirty="0" smtClean="0"/>
              <a:t>Sachlernen in der Fremdsprache (CLIL)</a:t>
            </a:r>
          </a:p>
          <a:p>
            <a:pPr>
              <a:defRPr/>
            </a:pPr>
            <a:r>
              <a:rPr lang="de-DE" dirty="0" smtClean="0"/>
              <a:t>Beschränkung auf Teilkompetenzen</a:t>
            </a:r>
          </a:p>
          <a:p>
            <a:pPr>
              <a:defRPr/>
            </a:pPr>
            <a:r>
              <a:rPr lang="de-DE" dirty="0" smtClean="0"/>
              <a:t>Migranten-, Minderheitensprachen (-</a:t>
            </a:r>
            <a:r>
              <a:rPr lang="de-DE" dirty="0" err="1" smtClean="0"/>
              <a:t>kulturen</a:t>
            </a:r>
            <a:r>
              <a:rPr lang="de-DE" dirty="0" smtClean="0"/>
              <a:t> und ihre Werte)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Tschechische</a:t>
            </a:r>
            <a:r>
              <a:rPr lang="cs-CZ" dirty="0" smtClean="0"/>
              <a:t> </a:t>
            </a:r>
            <a:r>
              <a:rPr lang="de-DE" dirty="0" smtClean="0"/>
              <a:t>Sprachenpolitik</a:t>
            </a:r>
            <a:r>
              <a:rPr lang="cs-CZ" dirty="0" smtClean="0"/>
              <a:t> i</a:t>
            </a:r>
            <a:r>
              <a:rPr lang="de-DE" dirty="0" smtClean="0"/>
              <a:t>n</a:t>
            </a:r>
            <a:r>
              <a:rPr lang="cs-CZ" dirty="0" smtClean="0"/>
              <a:t> </a:t>
            </a:r>
            <a:r>
              <a:rPr lang="de-DE" dirty="0" smtClean="0"/>
              <a:t>der</a:t>
            </a:r>
            <a:r>
              <a:rPr lang="cs-CZ" dirty="0" smtClean="0"/>
              <a:t> </a:t>
            </a:r>
            <a:r>
              <a:rPr lang="de-DE" dirty="0" smtClean="0"/>
              <a:t>Entwicklung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Früher </a:t>
            </a:r>
            <a:r>
              <a:rPr lang="cs-CZ" dirty="0" smtClean="0"/>
              <a:t>- </a:t>
            </a:r>
            <a:r>
              <a:rPr lang="de-DE" dirty="0" smtClean="0"/>
              <a:t>natürliche Mehrsprachigkeit</a:t>
            </a:r>
            <a:endParaRPr lang="cs-CZ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Sprachliche Durchläufigkeit (Koexistenz und Kooperation mehrerer Sprachen und Kulturen in einer Region)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Nach 1945 tschechische Kultur </a:t>
            </a:r>
            <a:r>
              <a:rPr lang="cs-CZ" dirty="0" smtClean="0"/>
              <a:t>m</a:t>
            </a:r>
            <a:r>
              <a:rPr lang="de-DE" dirty="0" err="1" smtClean="0"/>
              <a:t>onolin</a:t>
            </a:r>
            <a:r>
              <a:rPr lang="cs-CZ" dirty="0" smtClean="0"/>
              <a:t>q</a:t>
            </a:r>
            <a:r>
              <a:rPr lang="de-DE" dirty="0" err="1" smtClean="0"/>
              <a:t>ual</a:t>
            </a:r>
            <a:endParaRPr lang="de-DE" dirty="0" smtClean="0"/>
          </a:p>
          <a:p>
            <a:r>
              <a:rPr lang="de-DE" dirty="0" smtClean="0"/>
              <a:t>Fremdsprachen nur in der Schule gelernt</a:t>
            </a:r>
            <a:endParaRPr lang="cs-CZ" dirty="0" smtClean="0"/>
          </a:p>
          <a:p>
            <a:endParaRPr lang="de-DE" dirty="0" smtClean="0"/>
          </a:p>
          <a:p>
            <a:r>
              <a:rPr lang="de-DE" dirty="0" smtClean="0"/>
              <a:t>begrenzte Benutzung </a:t>
            </a:r>
            <a:r>
              <a:rPr lang="cs-CZ" dirty="0" smtClean="0"/>
              <a:t>in der Praxis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>
            <a:normAutofit/>
          </a:bodyPr>
          <a:lstStyle/>
          <a:p>
            <a:r>
              <a:rPr lang="de-DE" dirty="0" smtClean="0"/>
              <a:t>Ein Blick in die jüngste Geschichte des Fremdsprachenunterrichts in Tschechien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cs-CZ" dirty="0" smtClean="0"/>
              <a:t>bis 1918: D, </a:t>
            </a:r>
            <a:r>
              <a:rPr lang="cs-CZ" dirty="0" err="1" smtClean="0"/>
              <a:t>Tsch</a:t>
            </a:r>
            <a:r>
              <a:rPr lang="cs-CZ" dirty="0" smtClean="0"/>
              <a:t>. + FS</a:t>
            </a:r>
          </a:p>
          <a:p>
            <a:pPr>
              <a:defRPr/>
            </a:pPr>
            <a:r>
              <a:rPr lang="de-DE" dirty="0" smtClean="0"/>
              <a:t>20er und 30er Jahre des vorigen </a:t>
            </a:r>
            <a:r>
              <a:rPr lang="de-DE" dirty="0" err="1" smtClean="0"/>
              <a:t>Jh</a:t>
            </a:r>
            <a:r>
              <a:rPr lang="cs-CZ" dirty="0" smtClean="0"/>
              <a:t>.: </a:t>
            </a:r>
            <a:r>
              <a:rPr lang="de-DE" dirty="0" smtClean="0"/>
              <a:t>Französisch populär, </a:t>
            </a:r>
          </a:p>
          <a:p>
            <a:pPr>
              <a:defRPr/>
            </a:pPr>
            <a:r>
              <a:rPr lang="de-DE" dirty="0" smtClean="0"/>
              <a:t>im </a:t>
            </a:r>
            <a:r>
              <a:rPr lang="cs-CZ" dirty="0" smtClean="0"/>
              <a:t>2. </a:t>
            </a:r>
            <a:r>
              <a:rPr lang="de-DE" dirty="0" smtClean="0"/>
              <a:t>Weltkrieg</a:t>
            </a:r>
            <a:r>
              <a:rPr lang="cs-CZ" dirty="0" smtClean="0"/>
              <a:t>: </a:t>
            </a:r>
            <a:r>
              <a:rPr lang="de-DE" dirty="0" smtClean="0"/>
              <a:t>Deutsch zum Pflichtfach </a:t>
            </a:r>
            <a:r>
              <a:rPr lang="cs-CZ" dirty="0" smtClean="0"/>
              <a:t> </a:t>
            </a:r>
          </a:p>
          <a:p>
            <a:pPr>
              <a:defRPr/>
            </a:pPr>
            <a:r>
              <a:rPr lang="de-DE" dirty="0" smtClean="0"/>
              <a:t>seit </a:t>
            </a:r>
            <a:r>
              <a:rPr lang="cs-CZ" dirty="0" smtClean="0"/>
              <a:t>der </a:t>
            </a:r>
            <a:r>
              <a:rPr lang="de-DE" dirty="0" smtClean="0"/>
              <a:t>50er bis Anfang der 90er Jahre überwiegt der Russischunterricht</a:t>
            </a:r>
            <a:r>
              <a:rPr lang="cs-CZ" dirty="0" smtClean="0"/>
              <a:t> (</a:t>
            </a:r>
            <a:r>
              <a:rPr lang="de-DE" dirty="0" smtClean="0"/>
              <a:t>Russisch obligatorisch als erste F</a:t>
            </a:r>
            <a:r>
              <a:rPr lang="cs-CZ" dirty="0" smtClean="0"/>
              <a:t>S</a:t>
            </a:r>
            <a:r>
              <a:rPr lang="de-DE" dirty="0" smtClean="0"/>
              <a:t>, die anderen Sprachen</a:t>
            </a:r>
            <a:r>
              <a:rPr lang="cs-CZ" dirty="0" smtClean="0"/>
              <a:t> - </a:t>
            </a:r>
            <a:r>
              <a:rPr lang="de-DE" dirty="0" smtClean="0"/>
              <a:t>wie z.B. D, E, F</a:t>
            </a:r>
            <a:r>
              <a:rPr lang="cs-CZ" dirty="0" smtClean="0"/>
              <a:t> </a:t>
            </a:r>
            <a:r>
              <a:rPr lang="de-DE" dirty="0" smtClean="0"/>
              <a:t>erst an den Mittelschulen und Gymnasien bzw. an den Sprachenschulen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de-DE" dirty="0" smtClean="0"/>
              <a:t>Nach der </a:t>
            </a:r>
            <a:r>
              <a:rPr lang="de-DE" dirty="0" err="1" smtClean="0"/>
              <a:t>polit</a:t>
            </a:r>
            <a:r>
              <a:rPr lang="de-DE" dirty="0" smtClean="0"/>
              <a:t>. Wende </a:t>
            </a:r>
            <a:r>
              <a:rPr lang="cs-CZ" dirty="0" smtClean="0"/>
              <a:t>(1989)</a:t>
            </a:r>
            <a:r>
              <a:rPr lang="de-DE" dirty="0" smtClean="0"/>
              <a:t>-erste Fremdsprache ab der 4. Klasse (</a:t>
            </a:r>
            <a:r>
              <a:rPr lang="de-DE" b="1" dirty="0" smtClean="0"/>
              <a:t>Deutsch und Englisch ausgewogen)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Bildungsstandards </a:t>
            </a:r>
            <a:r>
              <a:rPr lang="de-DE" dirty="0" smtClean="0">
                <a:cs typeface="Arial" charset="0"/>
              </a:rPr>
              <a:t>→ Unterrichtspraxis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de-DE" dirty="0" smtClean="0"/>
              <a:t>Der Rahmenbildungsstandard für</a:t>
            </a:r>
            <a:r>
              <a:rPr lang="cs-CZ" dirty="0" smtClean="0"/>
              <a:t> </a:t>
            </a:r>
            <a:r>
              <a:rPr lang="de-DE" dirty="0" smtClean="0"/>
              <a:t>Grundschulbildung:</a:t>
            </a:r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1. Fremdsprache obligatorisch in der 3. Klasse  (Englisch)</a:t>
            </a:r>
            <a:r>
              <a:rPr lang="cs-CZ" dirty="0" smtClean="0"/>
              <a:t>;</a:t>
            </a:r>
            <a:r>
              <a:rPr lang="de-DE" dirty="0" smtClean="0"/>
              <a:t> 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de-DE" dirty="0" smtClean="0"/>
              <a:t>nach Möglichkeiten mit dem Fremdsprachenunterricht schon in der ersten Klasse anfangen</a:t>
            </a:r>
            <a:r>
              <a:rPr lang="cs-CZ" dirty="0" smtClean="0"/>
              <a:t>;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2. </a:t>
            </a:r>
            <a:r>
              <a:rPr lang="de-DE" dirty="0" smtClean="0"/>
              <a:t>Fremdsprache als Wahlfach </a:t>
            </a:r>
            <a:endParaRPr lang="cs-CZ" dirty="0" smtClean="0"/>
          </a:p>
          <a:p>
            <a:pPr>
              <a:lnSpc>
                <a:spcPct val="80000"/>
              </a:lnSpc>
              <a:buNone/>
              <a:defRPr/>
            </a:pPr>
            <a:r>
              <a:rPr lang="cs-CZ" dirty="0" smtClean="0"/>
              <a:t>   </a:t>
            </a:r>
            <a:r>
              <a:rPr lang="de-DE" dirty="0" smtClean="0"/>
              <a:t>(andere Wahlfächer werden bevorzugt);  </a:t>
            </a:r>
          </a:p>
          <a:p>
            <a:pPr>
              <a:lnSpc>
                <a:spcPct val="80000"/>
              </a:lnSpc>
              <a:defRPr/>
            </a:pPr>
            <a:r>
              <a:rPr lang="de-DE" b="1" dirty="0" smtClean="0"/>
              <a:t>Ausnahmen: </a:t>
            </a:r>
            <a:r>
              <a:rPr lang="de-DE" dirty="0" smtClean="0"/>
              <a:t>die Grundschulen mit erweitertem Fremdsprachenunterricht, zwei Fremdsprachen werden</a:t>
            </a:r>
            <a:r>
              <a:rPr lang="cs-CZ" dirty="0" smtClean="0"/>
              <a:t> </a:t>
            </a:r>
            <a:r>
              <a:rPr lang="de-DE" dirty="0" smtClean="0"/>
              <a:t>obligatorisch unterrichtet</a:t>
            </a:r>
            <a:endParaRPr lang="cs-CZ" dirty="0" smtClean="0"/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Ab </a:t>
            </a:r>
            <a:r>
              <a:rPr lang="de-DE" dirty="0" smtClean="0"/>
              <a:t>2013/2014 ist </a:t>
            </a:r>
            <a:r>
              <a:rPr lang="de-DE" b="1" dirty="0" smtClean="0"/>
              <a:t>die 2. FS obligatorisch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367</TotalTime>
  <Words>841</Words>
  <Application>Microsoft Office PowerPoint</Application>
  <PresentationFormat>Předvádění na obrazovce (4:3)</PresentationFormat>
  <Paragraphs>130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Tertiärsprachendidaktik in der Deutschlehrer-/innenausbildung</vt:lpstr>
      <vt:lpstr>Struktur des Beitrages</vt:lpstr>
      <vt:lpstr>Europäische Sprachenpolitik</vt:lpstr>
      <vt:lpstr>Sprachenpolitik und Bildungsziele</vt:lpstr>
      <vt:lpstr>Bildungsziel Mehrsprachigkeit</vt:lpstr>
      <vt:lpstr>Mehrsprachigkeit aus der didaktischen Perspektive</vt:lpstr>
      <vt:lpstr>Tschechische Sprachenpolitik in der Entwicklung</vt:lpstr>
      <vt:lpstr>Ein Blick in die jüngste Geschichte des Fremdsprachenunterrichts in Tschechien</vt:lpstr>
      <vt:lpstr>Bildungsstandards → Unterrichtspraxis</vt:lpstr>
      <vt:lpstr>Fremdsprachenlehrer-/innenausbildung</vt:lpstr>
      <vt:lpstr>Wahlkurs Tertiärsprachendidaktik</vt:lpstr>
      <vt:lpstr>Konzept des Wahlkurses</vt:lpstr>
      <vt:lpstr>Konzept des Wahlkurses</vt:lpstr>
      <vt:lpstr>Konzept des Wahlkurses</vt:lpstr>
      <vt:lpstr>Auswertung der ersten Erfahrungen aus dem Kurs</vt:lpstr>
      <vt:lpstr>Allgemeine Zusammenfassung und Ausblick</vt:lpstr>
      <vt:lpstr>Snímek 17</vt:lpstr>
      <vt:lpstr>Literatur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45</cp:revision>
  <dcterms:created xsi:type="dcterms:W3CDTF">2013-07-11T06:50:58Z</dcterms:created>
  <dcterms:modified xsi:type="dcterms:W3CDTF">2013-07-30T19:27:32Z</dcterms:modified>
</cp:coreProperties>
</file>