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14.10.2011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vzdelavani/content-and-language-integrated-learning-v-c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lanky.rvp.cz/clanek/s/Z/7787/CLIL-A-JEHO-POUZITI-V-ZAKLADNICH-SKOLACH-V-BELGII.html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CLIL – praktické rozvahy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/>
          <a:lstStyle/>
          <a:p>
            <a:r>
              <a:rPr lang="cs-CZ" sz="2400" b="1" dirty="0" smtClean="0"/>
              <a:t>9. Jaká by měla být </a:t>
            </a:r>
            <a:r>
              <a:rPr lang="cs-CZ" sz="2400" b="1" i="1" dirty="0" smtClean="0"/>
              <a:t>počáteční jazyková úroveň</a:t>
            </a:r>
            <a:r>
              <a:rPr lang="cs-CZ" sz="2400" b="1" dirty="0" smtClean="0"/>
              <a:t> žáků? Slyšela jsem, že by měla být již na vyšší úrovni, alespoň B1, lépe B2. </a:t>
            </a:r>
          </a:p>
          <a:p>
            <a:pPr>
              <a:buNone/>
            </a:pPr>
            <a:endParaRPr lang="cs-CZ" sz="2000" b="1" dirty="0" smtClean="0"/>
          </a:p>
          <a:p>
            <a:r>
              <a:rPr lang="cs-CZ" sz="2400" dirty="0" smtClean="0"/>
              <a:t>Kdo toto stanovil? Je to domněnka učitelů cizích jazyků? Musíme se oprostit od náhledu na CLIL hodinu jako na výuku předmětu prostřednictvím cizího jazyka. </a:t>
            </a:r>
          </a:p>
          <a:p>
            <a:pPr>
              <a:buNone/>
            </a:pPr>
            <a:r>
              <a:rPr lang="cs-CZ" sz="2400" dirty="0" smtClean="0"/>
              <a:t>   </a:t>
            </a:r>
            <a:r>
              <a:rPr lang="cs-CZ" sz="2400" b="1" dirty="0" smtClean="0"/>
              <a:t>Počáteční úroveň žáků může být O!!!</a:t>
            </a:r>
          </a:p>
          <a:p>
            <a:pPr>
              <a:buNone/>
            </a:pPr>
            <a:r>
              <a:rPr lang="cs-CZ" sz="2400" dirty="0" smtClean="0"/>
              <a:t>    Viz článek MŠMT:</a:t>
            </a:r>
          </a:p>
          <a:p>
            <a:pPr>
              <a:buNone/>
            </a:pPr>
            <a:r>
              <a:rPr lang="cs-CZ" sz="2400" dirty="0" smtClean="0">
                <a:hlinkClick r:id="rId2"/>
              </a:rPr>
              <a:t>	</a:t>
            </a:r>
            <a:r>
              <a:rPr lang="cs-CZ" sz="2400" b="1" u="sng" dirty="0" smtClean="0">
                <a:solidFill>
                  <a:srgbClr val="7030A0"/>
                </a:solidFill>
                <a:hlinkClick r:id="rId2"/>
              </a:rPr>
              <a:t>http://www.</a:t>
            </a:r>
            <a:r>
              <a:rPr lang="cs-CZ" sz="2400" b="1" u="sng" dirty="0" err="1" smtClean="0">
                <a:solidFill>
                  <a:srgbClr val="7030A0"/>
                </a:solidFill>
                <a:hlinkClick r:id="rId2"/>
              </a:rPr>
              <a:t>msmt.cz</a:t>
            </a:r>
            <a:r>
              <a:rPr lang="cs-CZ" sz="2400" b="1" u="sng" dirty="0" smtClean="0">
                <a:solidFill>
                  <a:srgbClr val="7030A0"/>
                </a:solidFill>
                <a:hlinkClick r:id="rId2"/>
              </a:rPr>
              <a:t>/</a:t>
            </a:r>
            <a:r>
              <a:rPr lang="cs-CZ" sz="2400" b="1" u="sng" dirty="0" err="1" smtClean="0">
                <a:solidFill>
                  <a:srgbClr val="7030A0"/>
                </a:solidFill>
                <a:hlinkClick r:id="rId2"/>
              </a:rPr>
              <a:t>vzdelavani</a:t>
            </a:r>
            <a:r>
              <a:rPr lang="cs-CZ" sz="2400" b="1" u="sng" dirty="0" smtClean="0">
                <a:solidFill>
                  <a:srgbClr val="7030A0"/>
                </a:solidFill>
                <a:hlinkClick r:id="rId2"/>
              </a:rPr>
              <a:t>/</a:t>
            </a:r>
            <a:r>
              <a:rPr lang="cs-CZ" sz="2400" b="1" u="sng" dirty="0" err="1" smtClean="0">
                <a:solidFill>
                  <a:srgbClr val="7030A0"/>
                </a:solidFill>
                <a:hlinkClick r:id="rId2"/>
              </a:rPr>
              <a:t>content</a:t>
            </a:r>
            <a:r>
              <a:rPr lang="cs-CZ" sz="2400" b="1" u="sng" dirty="0" smtClean="0">
                <a:solidFill>
                  <a:srgbClr val="7030A0"/>
                </a:solidFill>
                <a:hlinkClick r:id="rId2"/>
              </a:rPr>
              <a:t>-</a:t>
            </a:r>
            <a:r>
              <a:rPr lang="cs-CZ" sz="2400" b="1" u="sng" dirty="0" err="1" smtClean="0">
                <a:solidFill>
                  <a:srgbClr val="7030A0"/>
                </a:solidFill>
                <a:hlinkClick r:id="rId2"/>
              </a:rPr>
              <a:t>and</a:t>
            </a:r>
            <a:r>
              <a:rPr lang="cs-CZ" sz="2400" b="1" u="sng" dirty="0" smtClean="0">
                <a:solidFill>
                  <a:srgbClr val="7030A0"/>
                </a:solidFill>
                <a:hlinkClick r:id="rId2"/>
              </a:rPr>
              <a:t>-</a:t>
            </a:r>
            <a:r>
              <a:rPr lang="cs-CZ" sz="2400" b="1" u="sng" dirty="0" err="1" smtClean="0">
                <a:solidFill>
                  <a:srgbClr val="7030A0"/>
                </a:solidFill>
                <a:hlinkClick r:id="rId2"/>
              </a:rPr>
              <a:t>language</a:t>
            </a:r>
            <a:r>
              <a:rPr lang="cs-CZ" sz="2400" b="1" u="sng" dirty="0" smtClean="0">
                <a:solidFill>
                  <a:srgbClr val="7030A0"/>
                </a:solidFill>
                <a:hlinkClick r:id="rId2"/>
              </a:rPr>
              <a:t>-</a:t>
            </a:r>
            <a:r>
              <a:rPr lang="cs-CZ" sz="2400" b="1" u="sng" dirty="0" err="1" smtClean="0">
                <a:solidFill>
                  <a:srgbClr val="7030A0"/>
                </a:solidFill>
                <a:hlinkClick r:id="rId2"/>
              </a:rPr>
              <a:t>integrated</a:t>
            </a:r>
            <a:r>
              <a:rPr lang="cs-CZ" sz="2400" b="1" u="sng" dirty="0" smtClean="0">
                <a:solidFill>
                  <a:srgbClr val="7030A0"/>
                </a:solidFill>
                <a:hlinkClick r:id="rId2"/>
              </a:rPr>
              <a:t>-</a:t>
            </a:r>
            <a:r>
              <a:rPr lang="cs-CZ" sz="2400" b="1" u="sng" dirty="0" err="1" smtClean="0">
                <a:solidFill>
                  <a:srgbClr val="7030A0"/>
                </a:solidFill>
                <a:hlinkClick r:id="rId2"/>
              </a:rPr>
              <a:t>learning</a:t>
            </a:r>
            <a:r>
              <a:rPr lang="cs-CZ" sz="2400" b="1" u="sng" dirty="0" smtClean="0">
                <a:solidFill>
                  <a:srgbClr val="7030A0"/>
                </a:solidFill>
                <a:hlinkClick r:id="rId2"/>
              </a:rPr>
              <a:t>-v-</a:t>
            </a:r>
            <a:r>
              <a:rPr lang="cs-CZ" sz="2400" b="1" u="sng" dirty="0" err="1" smtClean="0">
                <a:solidFill>
                  <a:srgbClr val="7030A0"/>
                </a:solidFill>
                <a:hlinkClick r:id="rId2"/>
              </a:rPr>
              <a:t>cr</a:t>
            </a:r>
            <a:endParaRPr lang="cs-CZ" sz="2400" b="1" u="sng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ea typeface="Times New Roman"/>
              </a:rPr>
              <a:t>10. Němčinu mají žáci na ZŠ nejdéle až od 8., </a:t>
            </a:r>
            <a:r>
              <a:rPr lang="cs-CZ" sz="2000" b="1" dirty="0" smtClean="0"/>
              <a:t>občas 7. třídy. Tam vidím CLIL jako nereálný. </a:t>
            </a:r>
          </a:p>
          <a:p>
            <a:r>
              <a:rPr lang="cs-CZ" sz="2000" dirty="0" smtClean="0"/>
              <a:t> V současné době se připravuje koncepce, kdy DCJ bude od nižších let, nejprve volitelně, pak povinně. Více viz předcházející dotazy.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b="1" dirty="0" smtClean="0"/>
              <a:t>11. Proč jsou z projektu vyloučeny SŠ?</a:t>
            </a:r>
          </a:p>
          <a:p>
            <a:r>
              <a:rPr lang="cs-CZ" sz="2000" dirty="0" smtClean="0"/>
              <a:t>VUP vydalo příručku pro 1.st. ZŠ, nyní se tedy zaciluje na 2. st. ZŠ a až pak nastane projekt pro gymnázia/SŠ. Jinak existuje projekt Vysočina </a:t>
            </a:r>
            <a:r>
              <a:rPr lang="cs-CZ" sz="2000" dirty="0" err="1" smtClean="0"/>
              <a:t>Education</a:t>
            </a:r>
            <a:r>
              <a:rPr lang="cs-CZ" sz="2000" dirty="0" smtClean="0"/>
              <a:t>, který zahrnuje SOŠ.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b="1" dirty="0" smtClean="0"/>
              <a:t>12. Můžete uvést nějaké zkušenosti s výukou CLIL v zahraničí?</a:t>
            </a:r>
          </a:p>
          <a:p>
            <a:r>
              <a:rPr lang="cs-CZ" sz="2000" dirty="0" smtClean="0"/>
              <a:t>Viz CLIL v Belgii</a:t>
            </a:r>
            <a:r>
              <a:rPr lang="cs-CZ" sz="2000" b="1" dirty="0" smtClean="0"/>
              <a:t> </a:t>
            </a:r>
            <a:r>
              <a:rPr lang="cs-CZ" sz="2000" b="1" u="sng" dirty="0" smtClean="0">
                <a:hlinkClick r:id="rId2"/>
              </a:rPr>
              <a:t>http://clanky.rvp.cz/clanek/s/Z/7787/CLIL-A-JEHO-POUZITI-V-ZAKLADNICH-SKOLACH-V-BELGII.html/</a:t>
            </a:r>
            <a:endParaRPr lang="cs-CZ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13. My </a:t>
            </a:r>
            <a:r>
              <a:rPr lang="cs-CZ" sz="2400" b="1" dirty="0" err="1" smtClean="0"/>
              <a:t>jazykáři</a:t>
            </a:r>
            <a:r>
              <a:rPr lang="cs-CZ" sz="2400" b="1" dirty="0" smtClean="0"/>
              <a:t> ale v podstatě už dávno prvky či části </a:t>
            </a:r>
            <a:r>
              <a:rPr lang="cs-CZ" sz="2400" b="1" dirty="0" err="1" smtClean="0"/>
              <a:t>CLILu</a:t>
            </a:r>
            <a:r>
              <a:rPr lang="cs-CZ" sz="2400" b="1" dirty="0" smtClean="0"/>
              <a:t>  ve své výuce děláme, když učíme reálie či písničky apod. , tak to pro nás nebude nic nového, nebo  ano?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ANO. Když učíme reálie, hodnotíme žákův pokrok v zeměpisných znalostech a zkoušíme z toho žáky? </a:t>
            </a:r>
          </a:p>
          <a:p>
            <a:pPr>
              <a:buNone/>
            </a:pPr>
            <a:r>
              <a:rPr lang="cs-CZ" sz="2400" dirty="0" smtClean="0"/>
              <a:t>    My totiž stále učíme jenom jazyk prostřednictvím zeměpisu… </a:t>
            </a:r>
            <a:r>
              <a:rPr lang="cs-CZ" sz="2400" b="1" dirty="0" smtClean="0"/>
              <a:t>a to není CLIL!!!</a:t>
            </a:r>
          </a:p>
          <a:p>
            <a:r>
              <a:rPr lang="cs-CZ" sz="2400" dirty="0" smtClean="0"/>
              <a:t>K pojetí výuky CLIL - to nejsou jen písničky a reálie, ale </a:t>
            </a:r>
            <a:r>
              <a:rPr lang="cs-CZ" sz="2400" b="1" dirty="0" smtClean="0"/>
              <a:t>způsob výuky</a:t>
            </a:r>
            <a:r>
              <a:rPr lang="cs-CZ" sz="2400" dirty="0" smtClean="0"/>
              <a:t>, který rozvíjí myšlení a ne naučení se nových slovíček.</a:t>
            </a:r>
            <a:endParaRPr lang="cs-CZ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CLIL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naší</a:t>
            </a:r>
            <a:r>
              <a:rPr lang="en-US" b="1" dirty="0" smtClean="0"/>
              <a:t> </a:t>
            </a:r>
            <a:r>
              <a:rPr lang="en-US" b="1" dirty="0" err="1" smtClean="0"/>
              <a:t>škole</a:t>
            </a:r>
            <a:r>
              <a:rPr lang="en-US" b="1" dirty="0" smtClean="0"/>
              <a:t> (ČJ)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err="1" smtClean="0"/>
              <a:t>Úvod</a:t>
            </a:r>
            <a:r>
              <a:rPr lang="en-US" b="1" i="1" dirty="0" smtClean="0"/>
              <a:t> (</a:t>
            </a:r>
            <a:r>
              <a:rPr lang="en-US" b="1" i="1" dirty="0" err="1" smtClean="0"/>
              <a:t>aktivita</a:t>
            </a:r>
            <a:r>
              <a:rPr lang="en-US" b="1" i="1" dirty="0" smtClean="0"/>
              <a:t> z </a:t>
            </a:r>
            <a:r>
              <a:rPr lang="en-US" b="1" i="1" dirty="0" err="1" smtClean="0"/>
              <a:t>dramatické</a:t>
            </a:r>
            <a:r>
              <a:rPr lang="en-US" b="1" i="1" dirty="0" smtClean="0"/>
              <a:t> </a:t>
            </a:r>
            <a:r>
              <a:rPr lang="en-US" b="1" i="1" dirty="0" err="1" smtClean="0"/>
              <a:t>výchovy</a:t>
            </a:r>
            <a:r>
              <a:rPr lang="en-US" b="1" i="1" dirty="0" smtClean="0"/>
              <a:t>)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err="1" smtClean="0"/>
              <a:t>Práce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dvojicích</a:t>
            </a:r>
            <a:r>
              <a:rPr lang="en-US" dirty="0" smtClean="0"/>
              <a:t>: </a:t>
            </a:r>
            <a:r>
              <a:rPr lang="en-US" b="1" dirty="0" err="1" smtClean="0"/>
              <a:t>Jeden</a:t>
            </a:r>
            <a:r>
              <a:rPr lang="en-US" b="1" dirty="0" smtClean="0"/>
              <a:t> </a:t>
            </a:r>
            <a:r>
              <a:rPr lang="en-US" b="1" dirty="0" err="1" smtClean="0"/>
              <a:t>bude</a:t>
            </a:r>
            <a:r>
              <a:rPr lang="en-US" b="1" dirty="0" smtClean="0"/>
              <a:t> </a:t>
            </a:r>
            <a:r>
              <a:rPr lang="en-US" b="1" dirty="0" err="1" smtClean="0"/>
              <a:t>učitel-inovátor</a:t>
            </a:r>
            <a:r>
              <a:rPr lang="en-US" b="1" dirty="0" smtClean="0"/>
              <a:t> </a:t>
            </a:r>
            <a:r>
              <a:rPr lang="cs-CZ" b="1" dirty="0" smtClean="0"/>
              <a:t> </a:t>
            </a:r>
            <a:r>
              <a:rPr lang="en-US" b="1" dirty="0" smtClean="0"/>
              <a:t>a </a:t>
            </a:r>
            <a:r>
              <a:rPr lang="en-US" b="1" dirty="0" err="1" smtClean="0"/>
              <a:t>druhý</a:t>
            </a:r>
            <a:r>
              <a:rPr lang="en-US" b="1" dirty="0" smtClean="0"/>
              <a:t> </a:t>
            </a:r>
            <a:r>
              <a:rPr lang="en-US" b="1" dirty="0" err="1" smtClean="0"/>
              <a:t>učitel</a:t>
            </a:r>
            <a:r>
              <a:rPr lang="cs-CZ" b="1" dirty="0" smtClean="0"/>
              <a:t> </a:t>
            </a:r>
            <a:r>
              <a:rPr lang="en-US" b="1" dirty="0" smtClean="0"/>
              <a:t>-</a:t>
            </a:r>
            <a:r>
              <a:rPr lang="cs-CZ" b="1" dirty="0" smtClean="0"/>
              <a:t> </a:t>
            </a:r>
            <a:r>
              <a:rPr lang="en-US" b="1" dirty="0" err="1" smtClean="0"/>
              <a:t>tradicionalista</a:t>
            </a:r>
            <a:r>
              <a:rPr lang="en-US" b="1" dirty="0" smtClean="0"/>
              <a:t>.</a:t>
            </a: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r>
              <a:rPr lang="en-US" i="1" dirty="0" err="1" smtClean="0"/>
              <a:t>Inovátor</a:t>
            </a:r>
            <a:r>
              <a:rPr lang="en-US" i="1" dirty="0" smtClean="0"/>
              <a:t> se </a:t>
            </a:r>
            <a:r>
              <a:rPr lang="en-US" i="1" dirty="0" err="1" smtClean="0"/>
              <a:t>právě</a:t>
            </a:r>
            <a:r>
              <a:rPr lang="en-US" i="1" dirty="0" smtClean="0"/>
              <a:t> </a:t>
            </a:r>
            <a:r>
              <a:rPr lang="en-US" i="1" dirty="0" err="1" smtClean="0"/>
              <a:t>vrátil</a:t>
            </a:r>
            <a:r>
              <a:rPr lang="en-US" i="1" dirty="0" smtClean="0"/>
              <a:t> z </a:t>
            </a:r>
            <a:r>
              <a:rPr lang="en-US" i="1" dirty="0" err="1" smtClean="0"/>
              <a:t>kurzu</a:t>
            </a:r>
            <a:r>
              <a:rPr lang="en-US" i="1" dirty="0" smtClean="0"/>
              <a:t> CLIL a </a:t>
            </a:r>
            <a:r>
              <a:rPr lang="en-US" i="1" dirty="0" err="1" smtClean="0"/>
              <a:t>chce</a:t>
            </a:r>
            <a:r>
              <a:rPr lang="en-US" i="1" dirty="0" smtClean="0"/>
              <a:t> </a:t>
            </a:r>
            <a:r>
              <a:rPr lang="en-US" i="1" dirty="0" err="1" smtClean="0"/>
              <a:t>přesvědčit</a:t>
            </a:r>
            <a:r>
              <a:rPr lang="en-US" i="1" dirty="0" smtClean="0"/>
              <a:t> </a:t>
            </a:r>
            <a:r>
              <a:rPr lang="en-US" i="1" dirty="0" err="1" smtClean="0"/>
              <a:t>tradicionalistu</a:t>
            </a:r>
            <a:r>
              <a:rPr lang="en-US" i="1" dirty="0" smtClean="0"/>
              <a:t> o tom, </a:t>
            </a:r>
            <a:r>
              <a:rPr lang="en-US" i="1" dirty="0" err="1" smtClean="0"/>
              <a:t>jak</a:t>
            </a:r>
            <a:r>
              <a:rPr lang="en-US" i="1" dirty="0" smtClean="0"/>
              <a:t> </a:t>
            </a:r>
            <a:r>
              <a:rPr lang="en-US" i="1" dirty="0" err="1" smtClean="0"/>
              <a:t>skvělé</a:t>
            </a:r>
            <a:r>
              <a:rPr lang="en-US" i="1" dirty="0" smtClean="0"/>
              <a:t> </a:t>
            </a:r>
            <a:r>
              <a:rPr lang="en-US" i="1" dirty="0" err="1" smtClean="0"/>
              <a:t>bude</a:t>
            </a:r>
            <a:r>
              <a:rPr lang="en-US" i="1" dirty="0" smtClean="0"/>
              <a:t> </a:t>
            </a:r>
            <a:r>
              <a:rPr lang="en-US" i="1" dirty="0" err="1" smtClean="0"/>
              <a:t>zavést</a:t>
            </a:r>
            <a:r>
              <a:rPr lang="en-US" i="1" dirty="0" smtClean="0"/>
              <a:t> CLIL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jejich</a:t>
            </a:r>
            <a:r>
              <a:rPr lang="en-US" i="1" dirty="0" smtClean="0"/>
              <a:t> </a:t>
            </a:r>
            <a:r>
              <a:rPr lang="en-US" i="1" dirty="0" err="1" smtClean="0"/>
              <a:t>škole</a:t>
            </a:r>
            <a:r>
              <a:rPr lang="en-US" i="1" dirty="0" smtClean="0"/>
              <a:t>. </a:t>
            </a:r>
            <a:r>
              <a:rPr lang="en-US" i="1" dirty="0" err="1" smtClean="0"/>
              <a:t>Tradicionalista</a:t>
            </a:r>
            <a:r>
              <a:rPr lang="en-US" i="1" dirty="0" smtClean="0"/>
              <a:t> se </a:t>
            </a:r>
            <a:r>
              <a:rPr lang="en-US" i="1" dirty="0" err="1" smtClean="0"/>
              <a:t>snaží</a:t>
            </a:r>
            <a:r>
              <a:rPr lang="en-US" i="1" dirty="0" smtClean="0"/>
              <a:t> </a:t>
            </a:r>
            <a:r>
              <a:rPr lang="en-US" i="1" dirty="0" err="1" smtClean="0"/>
              <a:t>najít</a:t>
            </a:r>
            <a:r>
              <a:rPr lang="en-US" i="1" dirty="0" smtClean="0"/>
              <a:t> </a:t>
            </a:r>
            <a:r>
              <a:rPr lang="en-US" i="1" dirty="0" err="1" smtClean="0"/>
              <a:t>argumenty</a:t>
            </a:r>
            <a:r>
              <a:rPr lang="en-US" i="1" dirty="0" smtClean="0"/>
              <a:t> </a:t>
            </a:r>
            <a:r>
              <a:rPr lang="en-US" i="1" dirty="0" err="1" smtClean="0"/>
              <a:t>proti</a:t>
            </a:r>
            <a:r>
              <a:rPr lang="en-US" i="1" dirty="0" smtClean="0"/>
              <a:t>.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en-US" dirty="0" smtClean="0"/>
              <a:t>5 </a:t>
            </a:r>
            <a:r>
              <a:rPr lang="en-US" dirty="0" err="1" smtClean="0"/>
              <a:t>minut</a:t>
            </a:r>
            <a:r>
              <a:rPr lang="en-US" dirty="0" smtClean="0"/>
              <a:t> – </a:t>
            </a:r>
            <a:r>
              <a:rPr lang="en-US" dirty="0" err="1" smtClean="0"/>
              <a:t>hraní</a:t>
            </a:r>
            <a:r>
              <a:rPr lang="en-US" dirty="0" smtClean="0"/>
              <a:t> </a:t>
            </a:r>
            <a:r>
              <a:rPr lang="en-US" dirty="0" err="1" smtClean="0"/>
              <a:t>rolí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dvojicích</a:t>
            </a:r>
            <a:r>
              <a:rPr lang="en-US" dirty="0" smtClean="0"/>
              <a:t>)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1. Co je to CLIL?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propojení jazykové výuky a odborného předmětu</a:t>
            </a:r>
          </a:p>
          <a:p>
            <a:pPr lvl="0"/>
            <a:r>
              <a:rPr lang="cs-CZ" dirty="0" smtClean="0"/>
              <a:t>dvousložkové vzdělání (na rozdíl od </a:t>
            </a:r>
            <a:r>
              <a:rPr lang="cs-CZ" dirty="0" err="1" smtClean="0"/>
              <a:t>bilingvilního</a:t>
            </a:r>
            <a:r>
              <a:rPr lang="cs-CZ" dirty="0" smtClean="0"/>
              <a:t>) </a:t>
            </a:r>
          </a:p>
          <a:p>
            <a:pPr lvl="0"/>
            <a:r>
              <a:rPr lang="cs-CZ" dirty="0" smtClean="0"/>
              <a:t>výuka má dva cíle – jeden se vztahuje k tématu, druhý k jazyku</a:t>
            </a:r>
          </a:p>
          <a:p>
            <a:pPr lvl="0"/>
            <a:r>
              <a:rPr lang="cs-CZ" dirty="0" smtClean="0"/>
              <a:t>různé formy podle věkové kategorie (od </a:t>
            </a:r>
            <a:r>
              <a:rPr lang="cs-CZ" dirty="0" err="1" smtClean="0"/>
              <a:t>jaz</a:t>
            </a:r>
            <a:r>
              <a:rPr lang="cs-CZ" dirty="0" smtClean="0"/>
              <a:t>. sprchy až po celou vyuč. hodinu)</a:t>
            </a:r>
          </a:p>
          <a:p>
            <a:pPr lvl="0"/>
            <a:r>
              <a:rPr lang="cs-CZ" dirty="0" smtClean="0"/>
              <a:t>není nic nového (v minulosti byly časté plurilingvní schopnosti)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     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2. Proč praktikovat CLIL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důležité pro formování postojů, sebedůvěru a pro motivaci k učení</a:t>
            </a:r>
          </a:p>
          <a:p>
            <a:pPr lvl="0"/>
            <a:r>
              <a:rPr lang="cs-CZ" dirty="0" smtClean="0"/>
              <a:t>vyšší efektivita výuky (čas k procvičování jazykových dovedností při učení se jiným předmětům)</a:t>
            </a:r>
          </a:p>
          <a:p>
            <a:pPr lvl="0"/>
            <a:r>
              <a:rPr lang="cs-CZ" dirty="0" smtClean="0"/>
              <a:t>komplexnost jazyka – použití jazyka v různých situacích a pro různé účely</a:t>
            </a:r>
          </a:p>
          <a:p>
            <a:pPr lvl="0"/>
            <a:r>
              <a:rPr lang="cs-CZ" dirty="0" smtClean="0"/>
              <a:t>rozvíjí myšlení lidí</a:t>
            </a:r>
          </a:p>
          <a:p>
            <a:pPr lvl="0"/>
            <a:r>
              <a:rPr lang="cs-CZ" dirty="0" smtClean="0"/>
              <a:t>nabízí situace, kdy je hlavním cílem učení myslet v cizím jazyce</a:t>
            </a:r>
          </a:p>
          <a:p>
            <a:pPr lvl="0"/>
            <a:r>
              <a:rPr lang="cs-CZ" dirty="0" smtClean="0"/>
              <a:t>připravuje na reálný život, kde se informace a dovednosti vzájemně propojují</a:t>
            </a:r>
          </a:p>
          <a:p>
            <a:pPr lvl="0"/>
            <a:r>
              <a:rPr lang="cs-CZ" dirty="0" smtClean="0"/>
              <a:t>mobilita studentů i pracovních sil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3. Jak praktikovat CLIL – náměty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Jazykové sprchy (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showers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Zařazení jednotlivých modulů v cizím jazyce  do výuky vybraného předmětu</a:t>
            </a:r>
          </a:p>
          <a:p>
            <a:pPr lvl="0"/>
            <a:r>
              <a:rPr lang="cs-CZ" dirty="0" smtClean="0"/>
              <a:t>Zařazení obsahu do jazykové výuky</a:t>
            </a:r>
          </a:p>
          <a:p>
            <a:pPr lvl="0"/>
            <a:r>
              <a:rPr lang="cs-CZ" dirty="0" smtClean="0"/>
              <a:t>Integrované předměty (1 – 2 vyuč. hodiny týdně vedené částečně v cizím jazyce – jazyk i předmět v téže vyuč. hodině)</a:t>
            </a:r>
          </a:p>
          <a:p>
            <a:pPr lvl="0"/>
            <a:r>
              <a:rPr lang="cs-CZ" dirty="0" smtClean="0"/>
              <a:t>Projektové dny</a:t>
            </a:r>
          </a:p>
          <a:p>
            <a:pPr lvl="0"/>
            <a:r>
              <a:rPr lang="cs-CZ" dirty="0" smtClean="0"/>
              <a:t>Škola v přírodě</a:t>
            </a:r>
          </a:p>
          <a:p>
            <a:pPr lvl="0"/>
            <a:r>
              <a:rPr lang="cs-CZ" smtClean="0"/>
              <a:t>Mezinárodní projekty (např. E-Twinning)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4. Otázky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1. Naučí se žák odbornému předmětu stejně dobře jako ve svém mateřském jazyce?</a:t>
            </a:r>
            <a:endParaRPr lang="cs-CZ" dirty="0" smtClean="0"/>
          </a:p>
          <a:p>
            <a:r>
              <a:rPr lang="cs-CZ" dirty="0" smtClean="0"/>
              <a:t>ANO  Žák pracuje v cizím jazyce usilovněji, snaží se porozumět a zdůrazňují se mu neustále hlavní myšlenky.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b="1" dirty="0" smtClean="0"/>
              <a:t>2. Musí žák umět dobře cizí jazyk?</a:t>
            </a:r>
            <a:endParaRPr lang="cs-CZ" dirty="0" smtClean="0"/>
          </a:p>
          <a:p>
            <a:r>
              <a:rPr lang="cs-CZ" dirty="0" smtClean="0"/>
              <a:t>NE  S programem CLIL se začíná na takové úrovni, která vyhovuje žákům ve třídě. Znalost cizího jazyka může pomoci, není však požadavkem.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b="1" dirty="0" smtClean="0"/>
              <a:t>3. Musí někdo z rodičů ovládat jazyk programu CLIL?</a:t>
            </a:r>
            <a:endParaRPr lang="cs-CZ" dirty="0" smtClean="0"/>
          </a:p>
          <a:p>
            <a:r>
              <a:rPr lang="cs-CZ" dirty="0" smtClean="0"/>
              <a:t>NE  Rodič by měl projevit zájem, někdy žáci v roli učitele učí své rodiče.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b="1" dirty="0" smtClean="0"/>
              <a:t>4. Bude učitel mluvit v mateřštině, když mu žáci nebudou v cizím jazyce rozumět (když bude učivo příliš obtížné)?</a:t>
            </a:r>
            <a:endParaRPr lang="cs-CZ" dirty="0" smtClean="0"/>
          </a:p>
          <a:p>
            <a:r>
              <a:rPr lang="cs-CZ" dirty="0" smtClean="0"/>
              <a:t>ANO  Jde o integraci dvou jazyků: mateřštiny a cizího jazyka. Často se hlavní otázky vyloží nejprve v mateřštině a pak probíhají další činnosti v cizím jazyce.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endParaRPr lang="cs-CZ" sz="2000" b="1" dirty="0" smtClean="0"/>
          </a:p>
          <a:p>
            <a:r>
              <a:rPr lang="cs-CZ" sz="2000" b="1" dirty="0" smtClean="0"/>
              <a:t>5. Jak řešit nízkou jazykovou zdatnost učitelů? I když má někdo </a:t>
            </a:r>
          </a:p>
          <a:p>
            <a:pPr>
              <a:buNone/>
            </a:pPr>
            <a:r>
              <a:rPr lang="cs-CZ" sz="2000" b="1" dirty="0" smtClean="0"/>
              <a:t>     v aprobaci odborný předmět a jazyk, nemusí být jazyková vybavenost dostačující. </a:t>
            </a:r>
          </a:p>
          <a:p>
            <a:r>
              <a:rPr lang="cs-CZ" sz="2000" b="1" dirty="0" smtClean="0"/>
              <a:t> </a:t>
            </a:r>
            <a:r>
              <a:rPr lang="cs-CZ" sz="2000" dirty="0" smtClean="0"/>
              <a:t>Ano, vše závisí na DVPP a systému uchopení přístupu CLILU – </a:t>
            </a:r>
            <a:r>
              <a:rPr lang="cs-CZ" sz="2000" dirty="0" err="1" smtClean="0"/>
              <a:t>jazykář</a:t>
            </a:r>
            <a:r>
              <a:rPr lang="cs-CZ" sz="2000" dirty="0" smtClean="0"/>
              <a:t> i </a:t>
            </a:r>
            <a:r>
              <a:rPr lang="cs-CZ" sz="2000" dirty="0" err="1" smtClean="0"/>
              <a:t>nejazykář</a:t>
            </a:r>
            <a:r>
              <a:rPr lang="cs-CZ" sz="2000" dirty="0" smtClean="0"/>
              <a:t> mohou mít neznalosti z předmětu kolegy, a proto je dobré si rozdělit, co mohu ještě já jako </a:t>
            </a:r>
            <a:r>
              <a:rPr lang="cs-CZ" sz="2000" dirty="0" err="1" smtClean="0"/>
              <a:t>nejazykář</a:t>
            </a:r>
            <a:r>
              <a:rPr lang="cs-CZ" sz="2000" dirty="0" smtClean="0"/>
              <a:t>, jež učím fyziku, žákům předat z NJ, a co můžu já jako němčinář naučit žáky z F (fyzikář může mít certifikát z jazyka na vysoké úrovni a nemusí mít aprobaci z VŠ). Pokud si oba dva učitelé vymyslí modul, který je zaměřený tematicky a pokrývá několik hodin v měsíci v délce půlroku, tak se musí dohodnout na způsobu vedení žáků i na systému hodnocení, tedy že </a:t>
            </a:r>
            <a:r>
              <a:rPr lang="cs-CZ" sz="2000" dirty="0" err="1" smtClean="0"/>
              <a:t>jazykář</a:t>
            </a:r>
            <a:r>
              <a:rPr lang="cs-CZ" sz="2000" dirty="0" smtClean="0"/>
              <a:t> bude asi omezeně hodnotit žákův postup ve fyzice a naopak.</a:t>
            </a:r>
          </a:p>
          <a:p>
            <a:pPr>
              <a:buNone/>
            </a:pPr>
            <a:r>
              <a:rPr lang="cs-CZ" sz="2000" dirty="0" smtClean="0"/>
              <a:t>    Je to hodně individuální.</a:t>
            </a:r>
          </a:p>
          <a:p>
            <a:pPr>
              <a:buNone/>
            </a:pPr>
            <a:endParaRPr lang="cs-CZ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857784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/>
              <a:t>6. Jaké má být minimální jazyková úroveň učitelů používajících metodu CLIL?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b="1" dirty="0" smtClean="0"/>
              <a:t>Min. úroveň B1 </a:t>
            </a:r>
            <a:r>
              <a:rPr lang="cs-CZ" sz="2400" dirty="0" smtClean="0"/>
              <a:t>je dostačující, kdybychom dali </a:t>
            </a:r>
            <a:r>
              <a:rPr lang="cs-CZ" sz="2400" b="1" dirty="0" smtClean="0"/>
              <a:t>C1</a:t>
            </a:r>
            <a:r>
              <a:rPr lang="cs-CZ" sz="2400" dirty="0" smtClean="0"/>
              <a:t>, jedná se </a:t>
            </a:r>
          </a:p>
          <a:p>
            <a:pPr>
              <a:buNone/>
            </a:pPr>
            <a:r>
              <a:rPr lang="cs-CZ" sz="2400" dirty="0" smtClean="0"/>
              <a:t>    o bilingvní výuku, školy by na to nepřistoupily a CLIL by v ČR naprosto vymřel.</a:t>
            </a:r>
          </a:p>
          <a:p>
            <a:r>
              <a:rPr lang="cs-CZ" sz="2400" b="1" dirty="0" smtClean="0"/>
              <a:t>Příklad:</a:t>
            </a:r>
          </a:p>
          <a:p>
            <a:pPr>
              <a:buNone/>
            </a:pPr>
            <a:r>
              <a:rPr lang="cs-CZ" sz="2400" dirty="0" smtClean="0"/>
              <a:t>    Pokud chceme, aby biolog část hodiny učil němčinu i biologii, neznamená to, že v polovině hodiny „přepne“ do němčiny a za 10 min. bude pokračovat v mateřštině. Takhle CLIL nefunguje. Pokud učitel s </a:t>
            </a:r>
            <a:r>
              <a:rPr lang="cs-CZ" sz="2400" dirty="0" err="1" smtClean="0"/>
              <a:t>CLILem</a:t>
            </a:r>
            <a:r>
              <a:rPr lang="cs-CZ" sz="2400" dirty="0" smtClean="0"/>
              <a:t> začíná, připraví si </a:t>
            </a:r>
            <a:r>
              <a:rPr lang="cs-CZ" sz="2400" b="1" dirty="0" smtClean="0"/>
              <a:t>pouze jednu aktivitu</a:t>
            </a:r>
            <a:r>
              <a:rPr lang="cs-CZ" sz="2400" dirty="0" smtClean="0"/>
              <a:t>, na kterou se dobře připraví. CLIL totiž klade </a:t>
            </a:r>
            <a:r>
              <a:rPr lang="cs-CZ" sz="2400" b="1" dirty="0" smtClean="0"/>
              <a:t>zvýšené nároky na přípravu obou učitelů. </a:t>
            </a:r>
          </a:p>
          <a:p>
            <a:pPr>
              <a:buNone/>
            </a:pPr>
            <a:endParaRPr lang="cs-CZ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7. Který je nejlepší učitel pro CLIL z hlediska kvalifikovanosti? Mluvíme o tzv. </a:t>
            </a:r>
            <a:r>
              <a:rPr lang="cs-CZ" sz="2400" b="1" dirty="0" err="1" smtClean="0"/>
              <a:t>Ideal</a:t>
            </a:r>
            <a:r>
              <a:rPr lang="cs-CZ" sz="2400" b="1" dirty="0" smtClean="0"/>
              <a:t> CLIL </a:t>
            </a:r>
            <a:r>
              <a:rPr lang="cs-CZ" sz="2400" b="1" dirty="0" err="1" smtClean="0"/>
              <a:t>teacher</a:t>
            </a:r>
            <a:r>
              <a:rPr lang="cs-CZ" sz="2400" b="1" dirty="0" smtClean="0"/>
              <a:t>, který má </a:t>
            </a:r>
            <a:r>
              <a:rPr lang="cs-CZ" sz="2400" b="1" dirty="0" err="1" smtClean="0"/>
              <a:t>aprobovanost</a:t>
            </a:r>
            <a:r>
              <a:rPr lang="cs-CZ" sz="2400" b="1" dirty="0" smtClean="0"/>
              <a:t> např. na biologii – němčinu. </a:t>
            </a:r>
          </a:p>
          <a:p>
            <a:pPr>
              <a:buNone/>
            </a:pPr>
            <a:endParaRPr lang="cs-CZ" sz="2400" b="1" dirty="0" smtClean="0"/>
          </a:p>
          <a:p>
            <a:r>
              <a:rPr lang="cs-CZ" sz="2400" dirty="0" smtClean="0"/>
              <a:t>Osobně si nedovedu představit lépe vybaveného učitele do výuky, ten by měl být opravdu nejlepší, i když se také musí připravit způsoby, jak bude rozvíjet učební strategie CLIL u svých žáků, když např. poslouchají novou látku a dělají si poznámky, tj. jak rozvíjet aktivní poslechové dovednosti.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lnSpcReduction="10000"/>
          </a:bodyPr>
          <a:lstStyle/>
          <a:p>
            <a:r>
              <a:rPr lang="cs-CZ" sz="2200" b="1" dirty="0" smtClean="0"/>
              <a:t>8. Snižují se výukou CLIL odborné znalosti žáků </a:t>
            </a:r>
          </a:p>
          <a:p>
            <a:pPr>
              <a:buNone/>
            </a:pPr>
            <a:r>
              <a:rPr lang="cs-CZ" sz="2200" b="1" dirty="0" smtClean="0"/>
              <a:t>        z daného předmětu?</a:t>
            </a:r>
          </a:p>
          <a:p>
            <a:r>
              <a:rPr lang="cs-CZ" sz="2200" dirty="0" smtClean="0"/>
              <a:t>Všechny výzkumy dokladovaly zlepšení schopností a dovedností, jednak v jazyce a jednak po prvotním poklesu v předmětu pak dochází k vyrovnání.</a:t>
            </a:r>
          </a:p>
          <a:p>
            <a:r>
              <a:rPr lang="cs-CZ" sz="2200" dirty="0" smtClean="0"/>
              <a:t>Musí se organizačně zajistit, </a:t>
            </a:r>
            <a:r>
              <a:rPr lang="cs-CZ" sz="2200" b="1" dirty="0" smtClean="0"/>
              <a:t>kolik a co se z daného předmětu odučí v mateřském jazyce a kolik se odučí v CLIL jazyce </a:t>
            </a:r>
            <a:r>
              <a:rPr lang="cs-CZ" sz="2200" dirty="0" smtClean="0"/>
              <a:t>(tj. matematika a angličtina nebo němčina aj.). </a:t>
            </a:r>
          </a:p>
          <a:p>
            <a:r>
              <a:rPr lang="cs-CZ" sz="2200" dirty="0" smtClean="0"/>
              <a:t>Takže např. 70 % obsahu matematiky se odučí v mateřském jazyce. Zbytek však žáci musí ovládat terminologicky i v ČJ (kvůli přijímacím zkouškám), což se dá doplnit dvěma přístupy: </a:t>
            </a:r>
          </a:p>
          <a:p>
            <a:r>
              <a:rPr lang="cs-CZ" sz="2200" dirty="0" smtClean="0"/>
              <a:t>a) v dané hodině visí plakát klíčových pojmů, např. při výuce </a:t>
            </a:r>
            <a:r>
              <a:rPr lang="cs-CZ" sz="2200" dirty="0" err="1" smtClean="0"/>
              <a:t>Pythágorovy</a:t>
            </a:r>
            <a:r>
              <a:rPr lang="cs-CZ" sz="2200" dirty="0" smtClean="0"/>
              <a:t> věty (</a:t>
            </a:r>
            <a:r>
              <a:rPr lang="cs-CZ" sz="2200" dirty="0" err="1" smtClean="0"/>
              <a:t>Pythagorean</a:t>
            </a:r>
            <a:r>
              <a:rPr lang="cs-CZ" sz="2200" dirty="0" smtClean="0"/>
              <a:t> </a:t>
            </a:r>
            <a:r>
              <a:rPr lang="cs-CZ" sz="2200" dirty="0" err="1" smtClean="0"/>
              <a:t>theorem</a:t>
            </a:r>
            <a:r>
              <a:rPr lang="cs-CZ" sz="2200" dirty="0" smtClean="0"/>
              <a:t>, </a:t>
            </a:r>
            <a:r>
              <a:rPr lang="cs-CZ" sz="2200" dirty="0" err="1" smtClean="0"/>
              <a:t>angle</a:t>
            </a:r>
            <a:r>
              <a:rPr lang="cs-CZ" sz="2200" dirty="0" smtClean="0"/>
              <a:t>, </a:t>
            </a:r>
            <a:r>
              <a:rPr lang="cs-CZ" sz="2200" dirty="0" err="1" smtClean="0"/>
              <a:t>congruent</a:t>
            </a:r>
            <a:r>
              <a:rPr lang="cs-CZ" sz="2200" dirty="0" smtClean="0"/>
              <a:t>, </a:t>
            </a:r>
            <a:r>
              <a:rPr lang="cs-CZ" sz="2200" dirty="0" err="1" smtClean="0"/>
              <a:t>right</a:t>
            </a:r>
            <a:r>
              <a:rPr lang="cs-CZ" sz="2200" dirty="0" smtClean="0"/>
              <a:t> </a:t>
            </a:r>
            <a:r>
              <a:rPr lang="cs-CZ" sz="2200" dirty="0" err="1" smtClean="0"/>
              <a:t>angle</a:t>
            </a:r>
            <a:r>
              <a:rPr lang="cs-CZ" sz="2200" dirty="0" smtClean="0"/>
              <a:t>, square </a:t>
            </a:r>
            <a:r>
              <a:rPr lang="cs-CZ" sz="2200" dirty="0" err="1" smtClean="0"/>
              <a:t>root</a:t>
            </a:r>
            <a:r>
              <a:rPr lang="cs-CZ" sz="2200" dirty="0" smtClean="0"/>
              <a:t> apod.) s českým překladem  a </a:t>
            </a:r>
          </a:p>
          <a:p>
            <a:r>
              <a:rPr lang="cs-CZ" sz="2200" dirty="0" smtClean="0"/>
              <a:t>b) v pracovních listech i testech pod čarou je umístěn glosář - vysvětlení termínů.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410</Words>
  <Application>Microsoft Office PowerPoint</Application>
  <PresentationFormat>Předvádění na obrazovce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CLIL – praktické rozvahy</vt:lpstr>
      <vt:lpstr>1. Co je to CLIL?</vt:lpstr>
      <vt:lpstr>             2. Proč praktikovat CLIL        </vt:lpstr>
      <vt:lpstr>         3. Jak praktikovat CLIL – náměty         </vt:lpstr>
      <vt:lpstr>4. Otázky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CLIL na naší škole (ČJ)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CLIL – praktické rozvahy</dc:title>
  <dc:creator>User</dc:creator>
  <cp:lastModifiedBy>User</cp:lastModifiedBy>
  <cp:revision>3</cp:revision>
  <dcterms:created xsi:type="dcterms:W3CDTF">2011-10-14T06:49:43Z</dcterms:created>
  <dcterms:modified xsi:type="dcterms:W3CDTF">2011-10-14T07:04:51Z</dcterms:modified>
</cp:coreProperties>
</file>