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76"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80" r:id="rId25"/>
    <p:sldId id="279" r:id="rId26"/>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1" d="100"/>
          <a:sy n="91" d="100"/>
        </p:scale>
        <p:origin x="-7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18A2481B-5154-415F-B752-558547769AA3}" type="datetimeFigureOut">
              <a:rPr lang="cs-CZ" smtClean="0"/>
              <a:pPr/>
              <a:t>4.5.2016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18A2481B-5154-415F-B752-558547769AA3}" type="datetimeFigureOut">
              <a:rPr lang="cs-CZ" smtClean="0"/>
              <a:pPr/>
              <a:t>4.5.2016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18A2481B-5154-415F-B752-558547769AA3}" type="datetimeFigureOut">
              <a:rPr lang="cs-CZ" smtClean="0"/>
              <a:pPr/>
              <a:t>4.5.2016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A2481B-5154-415F-B752-558547769AA3}" type="datetimeFigureOut">
              <a:rPr lang="cs-CZ" smtClean="0"/>
              <a:pPr/>
              <a:t>4.5.2016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18A2481B-5154-415F-B752-558547769AA3}" type="datetimeFigureOut">
              <a:rPr lang="cs-CZ" smtClean="0"/>
              <a:pPr/>
              <a:t>4.5.2016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A2481B-5154-415F-B752-558547769AA3}" type="datetimeFigureOut">
              <a:rPr lang="cs-CZ" smtClean="0"/>
              <a:pPr/>
              <a:t>4.5.2016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18A2481B-5154-415F-B752-558547769AA3}" type="datetimeFigureOut">
              <a:rPr lang="cs-CZ" smtClean="0"/>
              <a:pPr/>
              <a:t>4.5.2016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0264769-77EF-4CD0-90DE-F7D7F2D423C4}" type="slidenum">
              <a:rPr lang="cs-CZ" smtClean="0"/>
              <a:pPr/>
              <a:t>‹#›</a:t>
            </a:fld>
            <a:endParaRPr lang="cs-CZ"/>
          </a:p>
        </p:txBody>
      </p:sp>
      <p:sp>
        <p:nvSpPr>
          <p:cNvPr id="10" name="Title 9"/>
          <p:cNvSpPr>
            <a:spLocks noGrp="1"/>
          </p:cNvSpPr>
          <p:nvPr>
            <p:ph type="title"/>
          </p:nvPr>
        </p:nvSpPr>
        <p:spPr/>
        <p:txBody>
          <a:body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18A2481B-5154-415F-B752-558547769AA3}" type="datetimeFigureOut">
              <a:rPr lang="cs-CZ" smtClean="0"/>
              <a:pPr/>
              <a:t>4.5.2016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A2481B-5154-415F-B752-558547769AA3}" type="datetimeFigureOut">
              <a:rPr lang="cs-CZ" smtClean="0"/>
              <a:pPr/>
              <a:t>4.5.2016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8A2481B-5154-415F-B752-558547769AA3}" type="datetimeFigureOut">
              <a:rPr lang="cs-CZ" smtClean="0"/>
              <a:pPr/>
              <a:t>4.5.2016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18A2481B-5154-415F-B752-558547769AA3}" type="datetimeFigureOut">
              <a:rPr lang="cs-CZ" smtClean="0"/>
              <a:pPr/>
              <a:t>4.5.2016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0264769-77EF-4CD0-90DE-F7D7F2D423C4}" type="slidenum">
              <a:rPr lang="cs-CZ" smtClean="0"/>
              <a:pPr/>
              <a:t>‹#›</a:t>
            </a:fld>
            <a:endParaRPr lang="cs-CZ"/>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8A2481B-5154-415F-B752-558547769AA3}" type="datetimeFigureOut">
              <a:rPr lang="cs-CZ" smtClean="0"/>
              <a:pPr/>
              <a:t>4.5.2016</a:t>
            </a:fld>
            <a:endParaRPr lang="cs-CZ"/>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eacea.ec.europa.eu/education/Eurydice/thematic_studies_de.php"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Alice Brychová</a:t>
            </a:r>
          </a:p>
          <a:p>
            <a:r>
              <a:rPr lang="cs-CZ" dirty="0" smtClean="0"/>
              <a:t>Gabriela Slobodová</a:t>
            </a:r>
            <a:endParaRPr lang="de-DE" dirty="0"/>
          </a:p>
        </p:txBody>
      </p:sp>
      <p:sp>
        <p:nvSpPr>
          <p:cNvPr id="2" name="Nadpis 1"/>
          <p:cNvSpPr>
            <a:spLocks noGrp="1"/>
          </p:cNvSpPr>
          <p:nvPr>
            <p:ph type="ctrTitle"/>
          </p:nvPr>
        </p:nvSpPr>
        <p:spPr>
          <a:xfrm>
            <a:off x="539552" y="1268760"/>
            <a:ext cx="7175351" cy="1793167"/>
          </a:xfrm>
        </p:spPr>
        <p:txBody>
          <a:bodyPr>
            <a:normAutofit fontScale="90000"/>
          </a:bodyPr>
          <a:lstStyle/>
          <a:p>
            <a:r>
              <a:rPr lang="cs-CZ" dirty="0" smtClean="0"/>
              <a:t>METHODE CLIL</a:t>
            </a:r>
            <a:br>
              <a:rPr lang="cs-CZ" dirty="0" smtClean="0"/>
            </a:br>
            <a:r>
              <a:rPr lang="cs-CZ" dirty="0" smtClean="0"/>
              <a:t>in </a:t>
            </a:r>
            <a:r>
              <a:rPr lang="cs-CZ" dirty="0" err="1" smtClean="0"/>
              <a:t>lebensechten</a:t>
            </a:r>
            <a:r>
              <a:rPr lang="cs-CZ" dirty="0" smtClean="0"/>
              <a:t> </a:t>
            </a:r>
            <a:r>
              <a:rPr lang="cs-CZ" dirty="0" err="1" smtClean="0"/>
              <a:t>Situationen</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a:t>
            </a:r>
            <a:r>
              <a:rPr lang="de-DE" dirty="0" err="1" smtClean="0"/>
              <a:t>ögliche</a:t>
            </a:r>
            <a:r>
              <a:rPr lang="de-DE" dirty="0" smtClean="0"/>
              <a:t> Phasen</a:t>
            </a:r>
            <a:endParaRPr lang="sk-SK" dirty="0"/>
          </a:p>
        </p:txBody>
      </p:sp>
      <p:sp>
        <p:nvSpPr>
          <p:cNvPr id="3" name="Zástupný symbol obsahu 2"/>
          <p:cNvSpPr>
            <a:spLocks noGrp="1"/>
          </p:cNvSpPr>
          <p:nvPr>
            <p:ph sz="quarter" idx="13"/>
          </p:nvPr>
        </p:nvSpPr>
        <p:spPr/>
        <p:txBody>
          <a:bodyPr/>
          <a:lstStyle/>
          <a:p>
            <a:r>
              <a:rPr lang="de-DE" dirty="0" smtClean="0"/>
              <a:t>Einstieg (in das Thema) in der MS</a:t>
            </a:r>
          </a:p>
          <a:p>
            <a:r>
              <a:rPr lang="de-DE" dirty="0" smtClean="0"/>
              <a:t>CLIL Hauptteil – Aufgaben in der FS</a:t>
            </a:r>
          </a:p>
          <a:p>
            <a:pPr lvl="1"/>
            <a:r>
              <a:rPr lang="de-DE" dirty="0" smtClean="0"/>
              <a:t>vielfältig, interessant, problemlösend, unterschiedliche Sozialformen, situativer Kontext, Schwerpunkt liegt auf der Kommunikation nicht grammatischer Richtigkeit </a:t>
            </a:r>
          </a:p>
          <a:p>
            <a:r>
              <a:rPr lang="de-DE" dirty="0" smtClean="0"/>
              <a:t>Ende (Zusammenfassung, Weiterführung vom Thema) in der FS und MS</a:t>
            </a:r>
            <a:endParaRPr lang="sk-SK" dirty="0" smtClean="0"/>
          </a:p>
          <a:p>
            <a:endParaRPr lang="sk-S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Dauer</a:t>
            </a:r>
            <a:r>
              <a:rPr lang="cs-CZ" dirty="0" smtClean="0"/>
              <a:t> der </a:t>
            </a:r>
            <a:r>
              <a:rPr lang="cs-CZ" dirty="0" err="1" smtClean="0"/>
              <a:t>Benutzung</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normAutofit fontScale="92500" lnSpcReduction="20000"/>
          </a:bodyPr>
          <a:lstStyle/>
          <a:p>
            <a:r>
              <a:rPr lang="cs-CZ" dirty="0" err="1" smtClean="0"/>
              <a:t>Langzeitiges</a:t>
            </a:r>
            <a:r>
              <a:rPr lang="cs-CZ" dirty="0" smtClean="0"/>
              <a:t>-CLIL </a:t>
            </a:r>
          </a:p>
          <a:p>
            <a:r>
              <a:rPr lang="cs-CZ" dirty="0" err="1" smtClean="0"/>
              <a:t>modulares</a:t>
            </a:r>
            <a:r>
              <a:rPr lang="cs-CZ" dirty="0" smtClean="0"/>
              <a:t> CLIL</a:t>
            </a:r>
          </a:p>
          <a:p>
            <a:r>
              <a:rPr lang="cs-CZ" dirty="0" err="1" smtClean="0"/>
              <a:t>Sprachduschen</a:t>
            </a:r>
            <a:r>
              <a:rPr lang="cs-CZ" dirty="0" smtClean="0"/>
              <a:t>:</a:t>
            </a:r>
          </a:p>
          <a:p>
            <a:pPr>
              <a:buNone/>
            </a:pPr>
            <a:r>
              <a:rPr lang="cs-CZ" dirty="0" smtClean="0"/>
              <a:t>- </a:t>
            </a:r>
            <a:r>
              <a:rPr lang="de-DE" dirty="0" smtClean="0"/>
              <a:t>visuelle Unterstützung in der Klasse (Inschriften, Plakate, Arbeitsecke etc.) </a:t>
            </a:r>
            <a:endParaRPr lang="cs-CZ" dirty="0" smtClean="0"/>
          </a:p>
          <a:p>
            <a:pPr>
              <a:buFontTx/>
              <a:buChar char="-"/>
            </a:pPr>
            <a:r>
              <a:rPr lang="de-DE" dirty="0" smtClean="0"/>
              <a:t>Routineaktivitäten (festgelegte Ausdrücke und Phrasen z.B. bei Übergangsphasen, Bitten, Anliegen etc.) </a:t>
            </a:r>
            <a:endParaRPr lang="cs-CZ" dirty="0" smtClean="0"/>
          </a:p>
          <a:p>
            <a:pPr>
              <a:buFontTx/>
              <a:buChar char="-"/>
            </a:pPr>
            <a:r>
              <a:rPr lang="cs-CZ" dirty="0" smtClean="0"/>
              <a:t>-</a:t>
            </a:r>
            <a:r>
              <a:rPr lang="de-DE" dirty="0" smtClean="0"/>
              <a:t>Einführung ins Thema am Anfang und/oder Zusammenfassung am Ende der Unterrichtseinheit </a:t>
            </a:r>
            <a:endParaRPr lang="cs-CZ" dirty="0" smtClean="0"/>
          </a:p>
          <a:p>
            <a:pPr>
              <a:buFontTx/>
              <a:buChar char="-"/>
            </a:pPr>
            <a:r>
              <a:rPr lang="cs-CZ" dirty="0" smtClean="0"/>
              <a:t>-</a:t>
            </a:r>
            <a:r>
              <a:rPr lang="de-DE" dirty="0" smtClean="0"/>
              <a:t> Instruktionen zur Aufgaben (Anweisungen) </a:t>
            </a:r>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CLIL - </a:t>
            </a:r>
            <a:r>
              <a:rPr lang="cs-CZ" dirty="0" err="1" smtClean="0"/>
              <a:t>Ziele</a:t>
            </a:r>
            <a:endParaRPr lang="de-DE" dirty="0"/>
          </a:p>
        </p:txBody>
      </p:sp>
      <p:sp>
        <p:nvSpPr>
          <p:cNvPr id="3" name="Zástupný symbol pro obsah 2"/>
          <p:cNvSpPr>
            <a:spLocks noGrp="1"/>
          </p:cNvSpPr>
          <p:nvPr>
            <p:ph sz="quarter" idx="13"/>
          </p:nvPr>
        </p:nvSpPr>
        <p:spPr/>
        <p:txBody>
          <a:bodyPr>
            <a:normAutofit fontScale="92500" lnSpcReduction="10000"/>
          </a:bodyPr>
          <a:lstStyle/>
          <a:p>
            <a:r>
              <a:rPr lang="cs-CZ" dirty="0" err="1" smtClean="0"/>
              <a:t>die</a:t>
            </a:r>
            <a:r>
              <a:rPr lang="cs-CZ" dirty="0" smtClean="0"/>
              <a:t> </a:t>
            </a:r>
            <a:r>
              <a:rPr lang="cs-CZ" dirty="0" err="1" smtClean="0"/>
              <a:t>Dualität</a:t>
            </a:r>
            <a:r>
              <a:rPr lang="cs-CZ" dirty="0" smtClean="0"/>
              <a:t> der </a:t>
            </a:r>
            <a:r>
              <a:rPr lang="cs-CZ" dirty="0" err="1" smtClean="0"/>
              <a:t>Ziele</a:t>
            </a:r>
            <a:r>
              <a:rPr lang="cs-CZ" dirty="0" smtClean="0"/>
              <a:t>  (</a:t>
            </a:r>
            <a:r>
              <a:rPr lang="cs-CZ" dirty="0" err="1" smtClean="0"/>
              <a:t>aber</a:t>
            </a:r>
            <a:r>
              <a:rPr lang="cs-CZ" dirty="0" smtClean="0"/>
              <a:t> </a:t>
            </a:r>
            <a:r>
              <a:rPr lang="de-DE" dirty="0" smtClean="0"/>
              <a:t>nicht die Listen von Fachtermini,</a:t>
            </a:r>
            <a:r>
              <a:rPr lang="sk-SK" dirty="0" smtClean="0"/>
              <a:t> </a:t>
            </a:r>
            <a:r>
              <a:rPr lang="sk-SK" dirty="0" err="1" smtClean="0"/>
              <a:t>was</a:t>
            </a:r>
            <a:r>
              <a:rPr lang="de-DE" dirty="0" smtClean="0"/>
              <a:t> spezifisch für den Fachsprachenunterricht</a:t>
            </a:r>
            <a:r>
              <a:rPr lang="sk-SK" dirty="0" smtClean="0"/>
              <a:t> </a:t>
            </a:r>
            <a:r>
              <a:rPr lang="sk-SK" dirty="0" err="1" smtClean="0"/>
              <a:t>ist</a:t>
            </a:r>
            <a:r>
              <a:rPr lang="sk-SK" dirty="0" smtClean="0"/>
              <a:t>)</a:t>
            </a:r>
            <a:endParaRPr lang="cs-CZ" dirty="0" smtClean="0"/>
          </a:p>
          <a:p>
            <a:r>
              <a:rPr lang="cs-CZ" dirty="0" err="1" smtClean="0"/>
              <a:t>Im</a:t>
            </a:r>
            <a:r>
              <a:rPr lang="cs-CZ" dirty="0" smtClean="0"/>
              <a:t> </a:t>
            </a:r>
            <a:r>
              <a:rPr lang="cs-CZ" dirty="0" err="1" smtClean="0"/>
              <a:t>Idealfall</a:t>
            </a:r>
            <a:r>
              <a:rPr lang="cs-CZ" dirty="0" smtClean="0"/>
              <a:t> </a:t>
            </a:r>
            <a:r>
              <a:rPr lang="cs-CZ" dirty="0" err="1" smtClean="0"/>
              <a:t>im</a:t>
            </a:r>
            <a:r>
              <a:rPr lang="cs-CZ" dirty="0" smtClean="0"/>
              <a:t> </a:t>
            </a:r>
            <a:r>
              <a:rPr lang="cs-CZ" dirty="0" err="1" smtClean="0"/>
              <a:t>Gleichgewicht</a:t>
            </a:r>
            <a:endParaRPr lang="cs-CZ" dirty="0" smtClean="0"/>
          </a:p>
          <a:p>
            <a:r>
              <a:rPr lang="de-DE" dirty="0" smtClean="0"/>
              <a:t>Sprachlich zielt der CLIL-Unterricht auf eine höhere sprachliche Kompetenz</a:t>
            </a:r>
            <a:endParaRPr lang="cs-CZ" dirty="0" smtClean="0"/>
          </a:p>
          <a:p>
            <a:r>
              <a:rPr lang="de-DE" dirty="0" smtClean="0"/>
              <a:t>Inhalte des Sachfaches als Gerüst für den Sprachlernprozess </a:t>
            </a:r>
            <a:endParaRPr lang="cs-CZ" dirty="0" smtClean="0"/>
          </a:p>
          <a:p>
            <a:r>
              <a:rPr lang="de-DE" dirty="0" smtClean="0"/>
              <a:t>Lernstrategien, als drittes Hauptziel</a:t>
            </a:r>
            <a:r>
              <a:rPr lang="sk-SK" dirty="0" smtClean="0"/>
              <a:t> (</a:t>
            </a:r>
            <a:r>
              <a:rPr lang="sk-SK" dirty="0" err="1" smtClean="0"/>
              <a:t>hauptsächlich</a:t>
            </a:r>
            <a:r>
              <a:rPr lang="sk-SK" dirty="0" smtClean="0"/>
              <a:t> </a:t>
            </a:r>
            <a:r>
              <a:rPr lang="sk-SK" dirty="0" err="1" smtClean="0"/>
              <a:t>als</a:t>
            </a:r>
            <a:r>
              <a:rPr lang="sk-SK" dirty="0" smtClean="0"/>
              <a:t> </a:t>
            </a:r>
            <a:r>
              <a:rPr lang="sk-SK" dirty="0" err="1" smtClean="0"/>
              <a:t>richtige</a:t>
            </a:r>
            <a:r>
              <a:rPr lang="sk-SK" dirty="0" smtClean="0"/>
              <a:t> </a:t>
            </a:r>
            <a:r>
              <a:rPr lang="sk-SK" dirty="0" err="1" smtClean="0"/>
              <a:t>Strategien</a:t>
            </a:r>
            <a:r>
              <a:rPr lang="sk-SK" dirty="0" smtClean="0"/>
              <a:t> </a:t>
            </a:r>
            <a:r>
              <a:rPr lang="sk-SK" dirty="0" err="1" smtClean="0"/>
              <a:t>beim</a:t>
            </a:r>
            <a:r>
              <a:rPr lang="sk-SK" dirty="0" smtClean="0"/>
              <a:t> </a:t>
            </a:r>
            <a:r>
              <a:rPr lang="de-DE" dirty="0" smtClean="0"/>
              <a:t>Lösen der Aufgaben</a:t>
            </a:r>
            <a:r>
              <a:rPr lang="sk-SK" dirty="0" smtClean="0"/>
              <a:t>)</a:t>
            </a:r>
            <a:endParaRPr lang="de-DE" dirty="0" smtClean="0"/>
          </a:p>
          <a:p>
            <a:endParaRPr lang="de-DE"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CLIL - </a:t>
            </a:r>
            <a:r>
              <a:rPr lang="cs-CZ" dirty="0" err="1" smtClean="0"/>
              <a:t>Prinzipien</a:t>
            </a:r>
            <a:endParaRPr lang="de-DE" dirty="0"/>
          </a:p>
        </p:txBody>
      </p:sp>
      <p:sp>
        <p:nvSpPr>
          <p:cNvPr id="3" name="Zástupný symbol pro obsah 2"/>
          <p:cNvSpPr>
            <a:spLocks noGrp="1"/>
          </p:cNvSpPr>
          <p:nvPr>
            <p:ph sz="quarter" idx="13"/>
          </p:nvPr>
        </p:nvSpPr>
        <p:spPr/>
        <p:txBody>
          <a:bodyPr>
            <a:normAutofit fontScale="92500"/>
          </a:bodyPr>
          <a:lstStyle/>
          <a:p>
            <a:r>
              <a:rPr lang="de-DE" dirty="0" smtClean="0"/>
              <a:t>Gleichzeitige Förderung von Sachfachwissen und Sprachwissen</a:t>
            </a:r>
            <a:endParaRPr lang="cs-CZ" dirty="0" smtClean="0"/>
          </a:p>
          <a:p>
            <a:r>
              <a:rPr lang="cs-CZ" dirty="0" err="1" smtClean="0"/>
              <a:t>Sichere</a:t>
            </a:r>
            <a:r>
              <a:rPr lang="cs-CZ" dirty="0" smtClean="0"/>
              <a:t> </a:t>
            </a:r>
            <a:r>
              <a:rPr lang="cs-CZ" dirty="0" err="1" smtClean="0"/>
              <a:t>und</a:t>
            </a:r>
            <a:r>
              <a:rPr lang="cs-CZ" dirty="0" smtClean="0"/>
              <a:t> </a:t>
            </a:r>
            <a:r>
              <a:rPr lang="cs-CZ" dirty="0" err="1" smtClean="0"/>
              <a:t>bereichernde</a:t>
            </a:r>
            <a:r>
              <a:rPr lang="cs-CZ" dirty="0" smtClean="0"/>
              <a:t> </a:t>
            </a:r>
            <a:r>
              <a:rPr lang="cs-CZ" dirty="0" err="1" smtClean="0"/>
              <a:t>Lernumgebung</a:t>
            </a:r>
            <a:r>
              <a:rPr lang="cs-CZ" dirty="0" smtClean="0"/>
              <a:t> </a:t>
            </a:r>
          </a:p>
          <a:p>
            <a:r>
              <a:rPr lang="cs-CZ" dirty="0" err="1" smtClean="0"/>
              <a:t>Authentizität</a:t>
            </a:r>
            <a:r>
              <a:rPr lang="cs-CZ" dirty="0" smtClean="0"/>
              <a:t> </a:t>
            </a:r>
          </a:p>
          <a:p>
            <a:r>
              <a:rPr lang="cs-CZ" dirty="0" err="1" smtClean="0"/>
              <a:t>Aktives</a:t>
            </a:r>
            <a:r>
              <a:rPr lang="cs-CZ" dirty="0" smtClean="0"/>
              <a:t> </a:t>
            </a:r>
            <a:r>
              <a:rPr lang="cs-CZ" dirty="0" err="1" smtClean="0"/>
              <a:t>Lernen</a:t>
            </a:r>
            <a:r>
              <a:rPr lang="cs-CZ" dirty="0" smtClean="0"/>
              <a:t> </a:t>
            </a:r>
          </a:p>
          <a:p>
            <a:r>
              <a:rPr lang="cs-CZ" dirty="0" err="1" smtClean="0"/>
              <a:t>Scaffolding</a:t>
            </a:r>
            <a:r>
              <a:rPr lang="cs-CZ" dirty="0" smtClean="0"/>
              <a:t> </a:t>
            </a:r>
            <a:r>
              <a:rPr lang="cs-CZ" dirty="0" err="1" smtClean="0"/>
              <a:t>als</a:t>
            </a:r>
            <a:r>
              <a:rPr lang="cs-CZ" dirty="0" smtClean="0"/>
              <a:t> „</a:t>
            </a:r>
            <a:r>
              <a:rPr lang="cs-CZ" dirty="0" err="1" smtClean="0"/>
              <a:t>Unterstützungsstrategie</a:t>
            </a:r>
            <a:r>
              <a:rPr lang="cs-CZ" dirty="0" smtClean="0"/>
              <a:t>“</a:t>
            </a:r>
          </a:p>
          <a:p>
            <a:r>
              <a:rPr lang="cs-CZ" dirty="0" err="1" smtClean="0"/>
              <a:t>Kooperation</a:t>
            </a:r>
            <a:r>
              <a:rPr lang="cs-CZ" dirty="0" smtClean="0"/>
              <a:t> </a:t>
            </a:r>
            <a:endParaRPr lang="de-DE" dirty="0" smtClean="0"/>
          </a:p>
          <a:p>
            <a:r>
              <a:rPr lang="de-DE" dirty="0" smtClean="0"/>
              <a:t>in der Planung wird die Wichtigkeit des Lernprozesses statt des Produktes unterstrichen.  </a:t>
            </a:r>
          </a:p>
          <a:p>
            <a:endParaRPr lang="de-DE"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CLIL - </a:t>
            </a:r>
            <a:r>
              <a:rPr lang="cs-CZ" dirty="0" err="1" smtClean="0"/>
              <a:t>Aktivitäten</a:t>
            </a:r>
            <a:endParaRPr lang="de-DE" dirty="0"/>
          </a:p>
        </p:txBody>
      </p:sp>
      <p:sp>
        <p:nvSpPr>
          <p:cNvPr id="3" name="Zástupný symbol pro obsah 2"/>
          <p:cNvSpPr>
            <a:spLocks noGrp="1"/>
          </p:cNvSpPr>
          <p:nvPr>
            <p:ph sz="quarter" idx="13"/>
          </p:nvPr>
        </p:nvSpPr>
        <p:spPr/>
        <p:txBody>
          <a:bodyPr>
            <a:normAutofit/>
          </a:bodyPr>
          <a:lstStyle/>
          <a:p>
            <a:r>
              <a:rPr lang="cs-CZ" dirty="0" err="1" smtClean="0"/>
              <a:t>Zuordnung</a:t>
            </a:r>
            <a:r>
              <a:rPr lang="cs-CZ" dirty="0" smtClean="0"/>
              <a:t> </a:t>
            </a:r>
            <a:r>
              <a:rPr lang="cs-CZ" dirty="0" err="1" smtClean="0"/>
              <a:t>von</a:t>
            </a:r>
            <a:r>
              <a:rPr lang="cs-CZ" dirty="0" smtClean="0"/>
              <a:t> </a:t>
            </a:r>
            <a:r>
              <a:rPr lang="cs-CZ" dirty="0" err="1" smtClean="0"/>
              <a:t>Bildern</a:t>
            </a:r>
            <a:r>
              <a:rPr lang="cs-CZ" dirty="0" smtClean="0"/>
              <a:t> </a:t>
            </a:r>
          </a:p>
          <a:p>
            <a:r>
              <a:rPr lang="cs-CZ" dirty="0" err="1" smtClean="0"/>
              <a:t>Maldiktate</a:t>
            </a:r>
            <a:r>
              <a:rPr lang="cs-CZ" dirty="0" smtClean="0"/>
              <a:t>, </a:t>
            </a:r>
            <a:r>
              <a:rPr lang="cs-CZ" dirty="0" err="1" smtClean="0"/>
              <a:t>Laufdiktate</a:t>
            </a:r>
            <a:r>
              <a:rPr lang="cs-CZ" dirty="0" smtClean="0"/>
              <a:t> </a:t>
            </a:r>
          </a:p>
          <a:p>
            <a:r>
              <a:rPr lang="cs-CZ" dirty="0" err="1" smtClean="0"/>
              <a:t>Graphiken</a:t>
            </a:r>
            <a:r>
              <a:rPr lang="cs-CZ" dirty="0" smtClean="0"/>
              <a:t> </a:t>
            </a:r>
            <a:r>
              <a:rPr lang="cs-CZ" dirty="0" err="1" smtClean="0"/>
              <a:t>erarbeiten</a:t>
            </a:r>
            <a:endParaRPr lang="cs-CZ" dirty="0" smtClean="0"/>
          </a:p>
          <a:p>
            <a:r>
              <a:rPr lang="cs-CZ" dirty="0" err="1" smtClean="0"/>
              <a:t>Zuordnungs</a:t>
            </a:r>
            <a:r>
              <a:rPr lang="cs-CZ" dirty="0" smtClean="0"/>
              <a:t>-, </a:t>
            </a:r>
            <a:r>
              <a:rPr lang="cs-CZ" dirty="0" err="1" smtClean="0"/>
              <a:t>Ergänzungs</a:t>
            </a:r>
            <a:r>
              <a:rPr lang="cs-CZ" dirty="0" smtClean="0"/>
              <a:t>-, </a:t>
            </a:r>
            <a:r>
              <a:rPr lang="cs-CZ" dirty="0" err="1" smtClean="0"/>
              <a:t>Verbindungsübungen</a:t>
            </a:r>
            <a:endParaRPr lang="cs-CZ" dirty="0" smtClean="0"/>
          </a:p>
          <a:p>
            <a:r>
              <a:rPr lang="cs-CZ" dirty="0" err="1" smtClean="0"/>
              <a:t>Auswahl</a:t>
            </a:r>
            <a:r>
              <a:rPr lang="cs-CZ" dirty="0" smtClean="0"/>
              <a:t> </a:t>
            </a:r>
            <a:r>
              <a:rPr lang="cs-CZ" dirty="0" err="1" smtClean="0"/>
              <a:t>von</a:t>
            </a:r>
            <a:r>
              <a:rPr lang="cs-CZ" dirty="0" smtClean="0"/>
              <a:t> </a:t>
            </a:r>
            <a:r>
              <a:rPr lang="cs-CZ" dirty="0" err="1" smtClean="0"/>
              <a:t>Möglichkeiten</a:t>
            </a:r>
            <a:endParaRPr lang="cs-CZ" dirty="0" smtClean="0"/>
          </a:p>
          <a:p>
            <a:r>
              <a:rPr lang="cs-CZ" dirty="0" err="1" smtClean="0"/>
              <a:t>Finde</a:t>
            </a:r>
            <a:r>
              <a:rPr lang="cs-CZ" dirty="0" smtClean="0"/>
              <a:t> den </a:t>
            </a:r>
            <a:r>
              <a:rPr lang="cs-CZ" dirty="0" err="1" smtClean="0"/>
              <a:t>Unterschied</a:t>
            </a:r>
            <a:r>
              <a:rPr lang="cs-CZ" dirty="0" smtClean="0"/>
              <a:t> </a:t>
            </a:r>
          </a:p>
          <a:p>
            <a:r>
              <a:rPr lang="cs-CZ" dirty="0" err="1" smtClean="0"/>
              <a:t>Lernplakate</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CLIL - </a:t>
            </a:r>
            <a:r>
              <a:rPr lang="cs-CZ" dirty="0" err="1" smtClean="0"/>
              <a:t>Aktivitäten</a:t>
            </a:r>
            <a:endParaRPr lang="de-DE" dirty="0"/>
          </a:p>
        </p:txBody>
      </p:sp>
      <p:sp>
        <p:nvSpPr>
          <p:cNvPr id="3" name="Zástupný symbol pro obsah 2"/>
          <p:cNvSpPr>
            <a:spLocks noGrp="1"/>
          </p:cNvSpPr>
          <p:nvPr>
            <p:ph sz="quarter" idx="13"/>
          </p:nvPr>
        </p:nvSpPr>
        <p:spPr/>
        <p:txBody>
          <a:bodyPr/>
          <a:lstStyle/>
          <a:p>
            <a:r>
              <a:rPr lang="de-DE" dirty="0" smtClean="0"/>
              <a:t>Aufgaben, die nicht auf Sprachfertigkeit gebunden sind (zeige auf de</a:t>
            </a:r>
            <a:r>
              <a:rPr lang="cs-CZ" dirty="0" smtClean="0"/>
              <a:t>m</a:t>
            </a:r>
            <a:r>
              <a:rPr lang="de-DE" dirty="0" smtClean="0"/>
              <a:t> </a:t>
            </a:r>
            <a:r>
              <a:rPr lang="cs-CZ" dirty="0" err="1" smtClean="0"/>
              <a:t>Bild</a:t>
            </a:r>
            <a:r>
              <a:rPr lang="de-DE" dirty="0" smtClean="0"/>
              <a:t>, demonstriere, wähle aus, reagiere nach den Anweisungen) </a:t>
            </a:r>
            <a:endParaRPr lang="cs-CZ" dirty="0" smtClean="0"/>
          </a:p>
          <a:p>
            <a:r>
              <a:rPr lang="cs-CZ" dirty="0" err="1" smtClean="0"/>
              <a:t>Dramatisierung</a:t>
            </a:r>
            <a:endParaRPr lang="cs-CZ" dirty="0" smtClean="0"/>
          </a:p>
          <a:p>
            <a:r>
              <a:rPr lang="cs-CZ" dirty="0" err="1" smtClean="0"/>
              <a:t>Lieder</a:t>
            </a:r>
            <a:r>
              <a:rPr lang="cs-CZ" dirty="0" smtClean="0"/>
              <a:t>, </a:t>
            </a:r>
            <a:r>
              <a:rPr lang="cs-CZ" dirty="0" err="1" smtClean="0"/>
              <a:t>Reime</a:t>
            </a:r>
            <a:endParaRPr lang="cs-CZ" dirty="0" smtClean="0"/>
          </a:p>
          <a:p>
            <a:r>
              <a:rPr lang="cs-CZ" dirty="0" err="1" smtClean="0"/>
              <a:t>Bewegungsübungen</a:t>
            </a:r>
            <a:endParaRPr lang="de-DE"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Mehrwert</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lstStyle/>
          <a:p>
            <a:r>
              <a:rPr lang="de-DE" dirty="0" smtClean="0"/>
              <a:t>Die Schlussfolgerung der Studie von </a:t>
            </a:r>
            <a:r>
              <a:rPr lang="de-DE" dirty="0" err="1" smtClean="0"/>
              <a:t>Lamfuß</a:t>
            </a:r>
            <a:r>
              <a:rPr lang="de-DE" dirty="0" smtClean="0"/>
              <a:t>-Schenk </a:t>
            </a:r>
            <a:r>
              <a:rPr lang="cs-CZ" dirty="0" smtClean="0"/>
              <a:t>(2008) </a:t>
            </a:r>
            <a:r>
              <a:rPr lang="de-DE" dirty="0" smtClean="0"/>
              <a:t>lautet , „dass im muttersprachlichen Sachfachunterricht eine oberflächliche inhaltliche Verarbeitung stattfindet, während der bilinguale Sachfachunterricht eine tiefere Verarbeitung sichert.“</a:t>
            </a:r>
          </a:p>
          <a:p>
            <a:endParaRPr lang="de-DE"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Mehrwert</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normAutofit fontScale="77500" lnSpcReduction="20000"/>
          </a:bodyPr>
          <a:lstStyle/>
          <a:p>
            <a:r>
              <a:rPr lang="de-DE" dirty="0" smtClean="0"/>
              <a:t>CLIL erhöhet das Selbstbewusstsein. </a:t>
            </a:r>
            <a:endParaRPr lang="cs-CZ" dirty="0" smtClean="0"/>
          </a:p>
          <a:p>
            <a:r>
              <a:rPr lang="de-DE" dirty="0" smtClean="0"/>
              <a:t>- CLIL entwickelt das kognitive Denken. </a:t>
            </a:r>
            <a:endParaRPr lang="cs-CZ" dirty="0" smtClean="0"/>
          </a:p>
          <a:p>
            <a:r>
              <a:rPr lang="de-DE" dirty="0" smtClean="0"/>
              <a:t>- CLIL bereitet </a:t>
            </a:r>
            <a:r>
              <a:rPr lang="cs-CZ" dirty="0" err="1" smtClean="0"/>
              <a:t>auf</a:t>
            </a:r>
            <a:r>
              <a:rPr lang="de-DE" dirty="0" smtClean="0"/>
              <a:t> das reale Lernen</a:t>
            </a:r>
            <a:r>
              <a:rPr lang="cs-CZ" dirty="0" smtClean="0"/>
              <a:t> </a:t>
            </a:r>
            <a:r>
              <a:rPr lang="de-DE" dirty="0" smtClean="0"/>
              <a:t>vor</a:t>
            </a:r>
            <a:r>
              <a:rPr lang="cs-CZ" dirty="0" smtClean="0"/>
              <a:t> </a:t>
            </a:r>
            <a:r>
              <a:rPr lang="de-DE" dirty="0" smtClean="0"/>
              <a:t>, in dem sich Informationen und Fertigkeiten miteinander verknüpfen. </a:t>
            </a:r>
            <a:endParaRPr lang="cs-CZ" dirty="0" smtClean="0"/>
          </a:p>
          <a:p>
            <a:r>
              <a:rPr lang="de-DE" dirty="0" smtClean="0"/>
              <a:t>- CLIL ermöglicht die Mobilität von </a:t>
            </a:r>
            <a:r>
              <a:rPr lang="cs-CZ" dirty="0" err="1" smtClean="0"/>
              <a:t>Lernend</a:t>
            </a:r>
            <a:r>
              <a:rPr lang="de-DE" dirty="0" smtClean="0"/>
              <a:t>en </a:t>
            </a:r>
            <a:r>
              <a:rPr lang="cs-CZ" dirty="0" err="1" smtClean="0"/>
              <a:t>und</a:t>
            </a:r>
            <a:r>
              <a:rPr lang="cs-CZ" dirty="0" smtClean="0"/>
              <a:t> </a:t>
            </a:r>
            <a:r>
              <a:rPr lang="de-DE" dirty="0" smtClean="0"/>
              <a:t>auch Arbeitskräften</a:t>
            </a:r>
            <a:r>
              <a:rPr lang="cs-CZ" dirty="0" smtClean="0"/>
              <a:t>.</a:t>
            </a:r>
            <a:r>
              <a:rPr lang="de-DE" dirty="0" smtClean="0"/>
              <a:t> </a:t>
            </a:r>
          </a:p>
          <a:p>
            <a:r>
              <a:rPr lang="de-DE" dirty="0" smtClean="0"/>
              <a:t>Die sprachliche Verlangsamung beim CLIL = Möglichkeit einer Vertiefung des Fachinhaltes</a:t>
            </a:r>
          </a:p>
          <a:p>
            <a:r>
              <a:rPr lang="de-DE" dirty="0" smtClean="0"/>
              <a:t>Die Kinder kommunizieren von Anfang an in der Fremdsprache</a:t>
            </a:r>
          </a:p>
          <a:p>
            <a:r>
              <a:rPr lang="de-DE" dirty="0" smtClean="0"/>
              <a:t>Den Kindern wird die Möglichkeit geboten, in einer anderen Sprache zu denken und nicht nur, diese Sprache zu lernen</a:t>
            </a:r>
          </a:p>
          <a:p>
            <a:endParaRPr lang="de-DE"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Sprachenpolitik Österreichs</a:t>
            </a:r>
            <a:endParaRPr lang="de-DE" dirty="0"/>
          </a:p>
        </p:txBody>
      </p:sp>
      <p:sp>
        <p:nvSpPr>
          <p:cNvPr id="3" name="Zástupný symbol pro obsah 2"/>
          <p:cNvSpPr>
            <a:spLocks noGrp="1"/>
          </p:cNvSpPr>
          <p:nvPr>
            <p:ph sz="quarter" idx="13"/>
          </p:nvPr>
        </p:nvSpPr>
        <p:spPr>
          <a:xfrm>
            <a:off x="457200" y="1600200"/>
            <a:ext cx="8229600" cy="5257800"/>
          </a:xfrm>
        </p:spPr>
        <p:txBody>
          <a:bodyPr>
            <a:normAutofit/>
          </a:bodyPr>
          <a:lstStyle/>
          <a:p>
            <a:r>
              <a:rPr lang="cs-CZ" dirty="0" smtClean="0"/>
              <a:t>„</a:t>
            </a:r>
            <a:r>
              <a:rPr lang="cs-CZ" dirty="0" err="1" smtClean="0"/>
              <a:t>Fremdsprache</a:t>
            </a:r>
            <a:r>
              <a:rPr lang="cs-CZ" dirty="0" smtClean="0"/>
              <a:t> </a:t>
            </a:r>
            <a:r>
              <a:rPr lang="cs-CZ" dirty="0" err="1" smtClean="0"/>
              <a:t>als</a:t>
            </a:r>
            <a:r>
              <a:rPr lang="cs-CZ" dirty="0" smtClean="0"/>
              <a:t> </a:t>
            </a:r>
            <a:r>
              <a:rPr lang="cs-CZ" dirty="0" err="1" smtClean="0"/>
              <a:t>Arbeitssprache</a:t>
            </a:r>
            <a:r>
              <a:rPr lang="cs-CZ" dirty="0" smtClean="0"/>
              <a:t>“ (</a:t>
            </a:r>
            <a:r>
              <a:rPr lang="cs-CZ" dirty="0" err="1" smtClean="0"/>
              <a:t>FSaA</a:t>
            </a:r>
            <a:r>
              <a:rPr lang="cs-CZ" dirty="0" smtClean="0"/>
              <a:t>) </a:t>
            </a:r>
          </a:p>
          <a:p>
            <a:r>
              <a:rPr lang="de-DE" dirty="0" smtClean="0"/>
              <a:t>Englisch nicht als verpflichtende erste Fremdsprache</a:t>
            </a:r>
            <a:endParaRPr lang="cs-CZ" dirty="0" smtClean="0"/>
          </a:p>
          <a:p>
            <a:r>
              <a:rPr lang="de-DE" dirty="0" smtClean="0"/>
              <a:t>Das Sprachangebot umfasst seit dem Schuljahr 1993/1994 (auch in den Volksschulen) neben Englisch und Französisch auch Italienisch, Kroatisch, Slowakisch, Slowenisch, Tschechisch und Ungarisch (Sprachen der österr. Nachbarländer und Minderheitssprachen).</a:t>
            </a:r>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Tschechisch</a:t>
            </a:r>
            <a:r>
              <a:rPr lang="cs-CZ" dirty="0" smtClean="0"/>
              <a:t> / </a:t>
            </a:r>
            <a:r>
              <a:rPr lang="cs-CZ" dirty="0" err="1" smtClean="0"/>
              <a:t>Slowakisch</a:t>
            </a:r>
            <a:r>
              <a:rPr lang="cs-CZ" dirty="0" smtClean="0"/>
              <a:t> </a:t>
            </a:r>
            <a:r>
              <a:rPr lang="cs-CZ" dirty="0" err="1" smtClean="0"/>
              <a:t>und</a:t>
            </a:r>
            <a:r>
              <a:rPr lang="cs-CZ" dirty="0" smtClean="0"/>
              <a:t> CLIL</a:t>
            </a:r>
            <a:endParaRPr lang="de-DE" dirty="0"/>
          </a:p>
        </p:txBody>
      </p:sp>
      <p:sp>
        <p:nvSpPr>
          <p:cNvPr id="3" name="Zástupný symbol pro obsah 2"/>
          <p:cNvSpPr>
            <a:spLocks noGrp="1"/>
          </p:cNvSpPr>
          <p:nvPr>
            <p:ph sz="quarter" idx="13"/>
          </p:nvPr>
        </p:nvSpPr>
        <p:spPr/>
        <p:txBody>
          <a:bodyPr/>
          <a:lstStyle/>
          <a:p>
            <a:endParaRPr lang="cs-CZ" dirty="0" smtClean="0"/>
          </a:p>
          <a:p>
            <a:endParaRPr lang="cs-CZ" dirty="0" smtClean="0"/>
          </a:p>
          <a:p>
            <a:r>
              <a:rPr lang="de-DE" dirty="0" smtClean="0"/>
              <a:t>Sage mir etwas und ich werde es vergessen. Zeige mir etwas und ich erinnere mich daran. Beziehe mich ein und ich werde es mir merken. </a:t>
            </a:r>
            <a:endParaRPr lang="cs-CZ" dirty="0" smtClean="0"/>
          </a:p>
          <a:p>
            <a:pPr>
              <a:buNone/>
            </a:pPr>
            <a:r>
              <a:rPr lang="de-DE" dirty="0" smtClean="0"/>
              <a:t>Konfuzius </a:t>
            </a:r>
            <a:endParaRPr lang="de-D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de-DE" dirty="0" smtClean="0"/>
              <a:t>Entstehung der Methode</a:t>
            </a:r>
            <a:endParaRPr lang="de-DE" dirty="0"/>
          </a:p>
        </p:txBody>
      </p:sp>
      <p:sp>
        <p:nvSpPr>
          <p:cNvPr id="3" name="Zástupný symbol pro obsah 2"/>
          <p:cNvSpPr>
            <a:spLocks noGrp="1"/>
          </p:cNvSpPr>
          <p:nvPr>
            <p:ph sz="quarter" idx="13"/>
          </p:nvPr>
        </p:nvSpPr>
        <p:spPr/>
        <p:txBody>
          <a:bodyPr>
            <a:normAutofit fontScale="92500" lnSpcReduction="20000"/>
          </a:bodyPr>
          <a:lstStyle/>
          <a:p>
            <a:r>
              <a:rPr lang="cs-CZ" dirty="0" err="1" smtClean="0"/>
              <a:t>Resolution</a:t>
            </a:r>
            <a:r>
              <a:rPr lang="cs-CZ" dirty="0" smtClean="0"/>
              <a:t> des </a:t>
            </a:r>
            <a:r>
              <a:rPr lang="cs-CZ" dirty="0" err="1" smtClean="0"/>
              <a:t>Ministerrats</a:t>
            </a:r>
            <a:r>
              <a:rPr lang="cs-CZ" dirty="0" smtClean="0"/>
              <a:t> 1995:</a:t>
            </a:r>
          </a:p>
          <a:p>
            <a:pPr>
              <a:buNone/>
            </a:pPr>
            <a:r>
              <a:rPr lang="cs-CZ" i="1" dirty="0" smtClean="0"/>
              <a:t> …</a:t>
            </a:r>
            <a:r>
              <a:rPr lang="en-US" i="1" dirty="0" smtClean="0"/>
              <a:t>the teaching of </a:t>
            </a:r>
            <a:r>
              <a:rPr lang="en-US" i="1" dirty="0" err="1" smtClean="0"/>
              <a:t>clases</a:t>
            </a:r>
            <a:r>
              <a:rPr lang="cs-CZ" i="1" dirty="0" smtClean="0"/>
              <a:t> </a:t>
            </a:r>
            <a:r>
              <a:rPr lang="en-US" i="1" dirty="0" smtClean="0"/>
              <a:t>in a </a:t>
            </a:r>
            <a:r>
              <a:rPr lang="en-US" i="1" dirty="0" err="1" smtClean="0"/>
              <a:t>forei</a:t>
            </a:r>
            <a:r>
              <a:rPr lang="cs-CZ" i="1" dirty="0" smtClean="0"/>
              <a:t>g</a:t>
            </a:r>
            <a:r>
              <a:rPr lang="en-US" i="1" dirty="0" smtClean="0"/>
              <a:t>n language for disciplines other than languages, providing bilingual teaching“</a:t>
            </a:r>
            <a:endParaRPr lang="cs-CZ" i="1" dirty="0" smtClean="0"/>
          </a:p>
          <a:p>
            <a:r>
              <a:rPr lang="cs-CZ" dirty="0" smtClean="0"/>
              <a:t>David </a:t>
            </a:r>
            <a:r>
              <a:rPr lang="cs-CZ" dirty="0" err="1" smtClean="0"/>
              <a:t>Marsh</a:t>
            </a:r>
            <a:r>
              <a:rPr lang="cs-CZ" dirty="0" smtClean="0"/>
              <a:t>  </a:t>
            </a:r>
            <a:r>
              <a:rPr lang="cs-CZ" dirty="0" err="1" smtClean="0"/>
              <a:t>aus</a:t>
            </a:r>
            <a:r>
              <a:rPr lang="cs-CZ" dirty="0" smtClean="0"/>
              <a:t> der </a:t>
            </a:r>
            <a:r>
              <a:rPr lang="cs-CZ" dirty="0" err="1" smtClean="0"/>
              <a:t>Uni</a:t>
            </a:r>
            <a:r>
              <a:rPr lang="cs-CZ" dirty="0" smtClean="0"/>
              <a:t> UNICOM in  </a:t>
            </a:r>
            <a:r>
              <a:rPr lang="de-DE" dirty="0" err="1" smtClean="0"/>
              <a:t>Jyväskylä</a:t>
            </a:r>
            <a:r>
              <a:rPr lang="de-DE" dirty="0" smtClean="0"/>
              <a:t> in Finnland im Jahr 1994 </a:t>
            </a:r>
            <a:endParaRPr lang="cs-CZ" dirty="0" smtClean="0"/>
          </a:p>
          <a:p>
            <a:r>
              <a:rPr lang="de-DE" dirty="0" smtClean="0"/>
              <a:t>Europarat</a:t>
            </a:r>
            <a:r>
              <a:rPr lang="cs-CZ" dirty="0" smtClean="0"/>
              <a:t> - </a:t>
            </a:r>
            <a:r>
              <a:rPr lang="de-DE" dirty="0" smtClean="0"/>
              <a:t> das grundlegende Programmdokument (das Weißbuch der EU) über Erziehung und Bildung „</a:t>
            </a:r>
            <a:r>
              <a:rPr lang="de-DE" i="1" dirty="0" smtClean="0"/>
              <a:t>Teaching </a:t>
            </a:r>
            <a:r>
              <a:rPr lang="de-DE" i="1" dirty="0" err="1" smtClean="0"/>
              <a:t>and</a:t>
            </a:r>
            <a:r>
              <a:rPr lang="de-DE" i="1" dirty="0" smtClean="0"/>
              <a:t> Learning - </a:t>
            </a:r>
            <a:r>
              <a:rPr lang="de-DE" i="1" dirty="0" err="1" smtClean="0"/>
              <a:t>Towards</a:t>
            </a:r>
            <a:r>
              <a:rPr lang="de-DE" i="1" dirty="0" smtClean="0"/>
              <a:t> </a:t>
            </a:r>
            <a:r>
              <a:rPr lang="de-DE" i="1" dirty="0" err="1" smtClean="0"/>
              <a:t>the</a:t>
            </a:r>
            <a:r>
              <a:rPr lang="de-DE" i="1" dirty="0" smtClean="0"/>
              <a:t> Learning Society</a:t>
            </a:r>
            <a:r>
              <a:rPr lang="de-DE" dirty="0" smtClean="0"/>
              <a:t>“ </a:t>
            </a:r>
            <a:endParaRPr lang="cs-CZ" dirty="0" smtClean="0"/>
          </a:p>
          <a:p>
            <a:r>
              <a:rPr lang="cs-CZ" dirty="0" err="1" smtClean="0"/>
              <a:t>als</a:t>
            </a:r>
            <a:r>
              <a:rPr lang="cs-CZ" dirty="0" smtClean="0"/>
              <a:t> </a:t>
            </a:r>
            <a:r>
              <a:rPr lang="cs-CZ" dirty="0" err="1" smtClean="0"/>
              <a:t>Primarziel</a:t>
            </a:r>
            <a:r>
              <a:rPr lang="cs-CZ" dirty="0" smtClean="0"/>
              <a:t> </a:t>
            </a:r>
            <a:r>
              <a:rPr lang="cs-CZ" dirty="0" err="1" smtClean="0"/>
              <a:t>Mehrsprachigkeit</a:t>
            </a:r>
            <a:r>
              <a:rPr lang="cs-CZ" dirty="0" smtClean="0"/>
              <a:t> </a:t>
            </a:r>
            <a:r>
              <a:rPr lang="cs-CZ" dirty="0" err="1" smtClean="0"/>
              <a:t>deklariert</a:t>
            </a:r>
            <a:endParaRPr lang="de-DE"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a:t>
            </a:r>
            <a:r>
              <a:rPr lang="cs-CZ" dirty="0" err="1" smtClean="0"/>
              <a:t>Beispiele</a:t>
            </a:r>
            <a:endParaRPr lang="de-DE" dirty="0"/>
          </a:p>
        </p:txBody>
      </p:sp>
      <p:sp>
        <p:nvSpPr>
          <p:cNvPr id="3" name="Zástupný symbol pro obsah 2"/>
          <p:cNvSpPr>
            <a:spLocks noGrp="1"/>
          </p:cNvSpPr>
          <p:nvPr>
            <p:ph sz="quarter" idx="13"/>
          </p:nvPr>
        </p:nvSpPr>
        <p:spPr>
          <a:xfrm>
            <a:off x="1143000" y="731520"/>
            <a:ext cx="6400800" cy="3849608"/>
          </a:xfrm>
        </p:spPr>
        <p:txBody>
          <a:bodyPr>
            <a:normAutofit lnSpcReduction="10000"/>
          </a:bodyPr>
          <a:lstStyle/>
          <a:p>
            <a:r>
              <a:rPr lang="de-DE" dirty="0" smtClean="0"/>
              <a:t>Beispiel </a:t>
            </a:r>
            <a:r>
              <a:rPr lang="cs-CZ" dirty="0" smtClean="0"/>
              <a:t>1</a:t>
            </a:r>
            <a:r>
              <a:rPr lang="de-DE" dirty="0" smtClean="0"/>
              <a:t>: Welches Wort passt nicht in die Reihe? </a:t>
            </a:r>
            <a:endParaRPr lang="cs-CZ" dirty="0" smtClean="0"/>
          </a:p>
          <a:p>
            <a:r>
              <a:rPr lang="de-DE" dirty="0" err="1" smtClean="0"/>
              <a:t>matka</a:t>
            </a:r>
            <a:r>
              <a:rPr lang="de-DE" dirty="0" smtClean="0"/>
              <a:t> – </a:t>
            </a:r>
            <a:r>
              <a:rPr lang="de-DE" dirty="0" err="1" smtClean="0"/>
              <a:t>myš</a:t>
            </a:r>
            <a:r>
              <a:rPr lang="de-DE" dirty="0" smtClean="0"/>
              <a:t> – </a:t>
            </a:r>
            <a:r>
              <a:rPr lang="de-DE" dirty="0" err="1" smtClean="0"/>
              <a:t>otec</a:t>
            </a:r>
            <a:r>
              <a:rPr lang="de-DE" dirty="0" smtClean="0"/>
              <a:t>- </a:t>
            </a:r>
            <a:r>
              <a:rPr lang="de-DE" dirty="0" err="1" smtClean="0"/>
              <a:t>syn</a:t>
            </a:r>
            <a:r>
              <a:rPr lang="de-DE" dirty="0" smtClean="0"/>
              <a:t> </a:t>
            </a:r>
            <a:endParaRPr lang="cs-CZ" dirty="0" smtClean="0"/>
          </a:p>
          <a:p>
            <a:r>
              <a:rPr lang="de-DE" dirty="0" err="1" smtClean="0"/>
              <a:t>sýr</a:t>
            </a:r>
            <a:r>
              <a:rPr lang="de-DE" dirty="0" smtClean="0"/>
              <a:t> – </a:t>
            </a:r>
            <a:r>
              <a:rPr lang="de-DE" dirty="0" err="1" smtClean="0"/>
              <a:t>pravítko</a:t>
            </a:r>
            <a:r>
              <a:rPr lang="de-DE" dirty="0" smtClean="0"/>
              <a:t> – </a:t>
            </a:r>
            <a:r>
              <a:rPr lang="de-DE" dirty="0" err="1" smtClean="0"/>
              <a:t>pero</a:t>
            </a:r>
            <a:r>
              <a:rPr lang="de-DE" dirty="0" smtClean="0"/>
              <a:t> - </a:t>
            </a:r>
            <a:r>
              <a:rPr lang="de-DE" dirty="0" err="1" smtClean="0"/>
              <a:t>tužka</a:t>
            </a:r>
            <a:r>
              <a:rPr lang="de-DE" dirty="0" smtClean="0"/>
              <a:t> </a:t>
            </a:r>
            <a:r>
              <a:rPr lang="cs-CZ" dirty="0" smtClean="0"/>
              <a:t> + </a:t>
            </a:r>
            <a:r>
              <a:rPr lang="cs-CZ" dirty="0" err="1" smtClean="0"/>
              <a:t>Bilder</a:t>
            </a:r>
            <a:r>
              <a:rPr lang="cs-CZ" dirty="0" smtClean="0"/>
              <a:t> </a:t>
            </a:r>
            <a:r>
              <a:rPr lang="cs-CZ" dirty="0" err="1" smtClean="0"/>
              <a:t>zeigen</a:t>
            </a:r>
            <a:endParaRPr lang="cs-CZ" dirty="0" smtClean="0"/>
          </a:p>
          <a:p>
            <a:pPr marL="45720" indent="0">
              <a:buNone/>
            </a:pPr>
            <a:endParaRPr lang="cs-CZ" dirty="0" smtClean="0"/>
          </a:p>
          <a:p>
            <a:r>
              <a:rPr lang="de-DE" dirty="0" smtClean="0"/>
              <a:t>Beispiel </a:t>
            </a:r>
            <a:r>
              <a:rPr lang="cs-CZ" dirty="0" smtClean="0"/>
              <a:t>2</a:t>
            </a:r>
            <a:r>
              <a:rPr lang="de-DE" dirty="0" smtClean="0"/>
              <a:t>: Was passt dazu? </a:t>
            </a:r>
            <a:endParaRPr lang="cs-CZ" dirty="0" smtClean="0"/>
          </a:p>
          <a:p>
            <a:r>
              <a:rPr lang="de-DE" dirty="0" smtClean="0"/>
              <a:t>Tipp: Werden die anderen Wörter so ausgewählt, dass auf bereits bekannte Gegenstände zurückgegriffen wird, entsteht ein zusätzlicher Wiederholungseffekt. </a:t>
            </a:r>
            <a:endParaRPr lang="de-DE"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Möglichkeiten</a:t>
            </a:r>
            <a:r>
              <a:rPr lang="cs-CZ" dirty="0" smtClean="0"/>
              <a:t> der </a:t>
            </a:r>
            <a:r>
              <a:rPr lang="cs-CZ" dirty="0" err="1" smtClean="0"/>
              <a:t>Umsetzung</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lstStyle/>
          <a:p>
            <a:r>
              <a:rPr lang="cs-CZ" dirty="0" err="1" smtClean="0"/>
              <a:t>Wie</a:t>
            </a:r>
            <a:r>
              <a:rPr lang="cs-CZ" dirty="0" smtClean="0"/>
              <a:t> </a:t>
            </a:r>
            <a:r>
              <a:rPr lang="cs-CZ" dirty="0" err="1" smtClean="0"/>
              <a:t>können</a:t>
            </a:r>
            <a:r>
              <a:rPr lang="cs-CZ" dirty="0" smtClean="0"/>
              <a:t> </a:t>
            </a:r>
            <a:r>
              <a:rPr lang="cs-CZ" dirty="0" err="1" smtClean="0"/>
              <a:t>wir</a:t>
            </a:r>
            <a:r>
              <a:rPr lang="cs-CZ" dirty="0" smtClean="0"/>
              <a:t> CLIL </a:t>
            </a:r>
            <a:r>
              <a:rPr lang="cs-CZ" dirty="0" err="1" smtClean="0"/>
              <a:t>im</a:t>
            </a:r>
            <a:r>
              <a:rPr lang="cs-CZ" dirty="0" smtClean="0"/>
              <a:t> </a:t>
            </a:r>
            <a:r>
              <a:rPr lang="cs-CZ" dirty="0" err="1" smtClean="0"/>
              <a:t>KiGa</a:t>
            </a:r>
            <a:r>
              <a:rPr lang="cs-CZ" dirty="0" smtClean="0"/>
              <a:t> </a:t>
            </a:r>
            <a:r>
              <a:rPr lang="cs-CZ" dirty="0" err="1" smtClean="0"/>
              <a:t>umsetzen</a:t>
            </a:r>
            <a:r>
              <a:rPr lang="cs-CZ" dirty="0" smtClean="0"/>
              <a:t>?</a:t>
            </a:r>
          </a:p>
          <a:p>
            <a:endParaRPr lang="cs-CZ" dirty="0" smtClean="0"/>
          </a:p>
          <a:p>
            <a:r>
              <a:rPr lang="cs-CZ" dirty="0" err="1" smtClean="0"/>
              <a:t>Wir</a:t>
            </a:r>
            <a:r>
              <a:rPr lang="cs-CZ" dirty="0" smtClean="0"/>
              <a:t> </a:t>
            </a:r>
            <a:r>
              <a:rPr lang="cs-CZ" dirty="0" err="1" smtClean="0"/>
              <a:t>sammeln</a:t>
            </a:r>
            <a:r>
              <a:rPr lang="cs-CZ" dirty="0" smtClean="0"/>
              <a:t> </a:t>
            </a:r>
            <a:r>
              <a:rPr lang="cs-CZ" dirty="0" err="1" smtClean="0"/>
              <a:t>Ideen</a:t>
            </a:r>
            <a:r>
              <a:rPr lang="cs-CZ" dirty="0" smtClean="0"/>
              <a:t>…..</a:t>
            </a:r>
          </a:p>
          <a:p>
            <a:pPr marL="0" indent="0">
              <a:buNone/>
            </a:pPr>
            <a:endParaRPr lang="de-D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Praktische</a:t>
            </a:r>
            <a:r>
              <a:rPr lang="cs-CZ" dirty="0" smtClean="0"/>
              <a:t> Experimente in der </a:t>
            </a:r>
            <a:r>
              <a:rPr lang="cs-CZ" dirty="0" err="1" smtClean="0"/>
              <a:t>Nachbarsprache</a:t>
            </a:r>
            <a:r>
              <a:rPr lang="cs-CZ" dirty="0" smtClean="0"/>
              <a:t> </a:t>
            </a:r>
            <a:r>
              <a:rPr lang="cs-CZ" dirty="0" err="1" smtClean="0"/>
              <a:t>begleiten</a:t>
            </a:r>
            <a:endParaRPr lang="cs-CZ" dirty="0"/>
          </a:p>
        </p:txBody>
      </p:sp>
      <p:sp>
        <p:nvSpPr>
          <p:cNvPr id="3" name="Zástupný symbol pro obsah 2"/>
          <p:cNvSpPr>
            <a:spLocks noGrp="1"/>
          </p:cNvSpPr>
          <p:nvPr>
            <p:ph sz="quarter" idx="13"/>
          </p:nvPr>
        </p:nvSpPr>
        <p:spPr/>
        <p:txBody>
          <a:bodyPr/>
          <a:lstStyle/>
          <a:p>
            <a:r>
              <a:rPr lang="cs-CZ" u="sng" dirty="0" err="1" smtClean="0"/>
              <a:t>Ein</a:t>
            </a:r>
            <a:r>
              <a:rPr lang="cs-CZ" u="sng" dirty="0" smtClean="0"/>
              <a:t> </a:t>
            </a:r>
            <a:r>
              <a:rPr lang="cs-CZ" u="sng" dirty="0" err="1" smtClean="0"/>
              <a:t>Zauber</a:t>
            </a:r>
            <a:r>
              <a:rPr lang="cs-CZ" u="sng" dirty="0" smtClean="0"/>
              <a:t> </a:t>
            </a:r>
            <a:r>
              <a:rPr lang="cs-CZ" u="sng" dirty="0" err="1" smtClean="0"/>
              <a:t>mit</a:t>
            </a:r>
            <a:r>
              <a:rPr lang="cs-CZ" u="sng" dirty="0" smtClean="0"/>
              <a:t> </a:t>
            </a:r>
            <a:r>
              <a:rPr lang="cs-CZ" u="sng" dirty="0" err="1" smtClean="0"/>
              <a:t>Milch</a:t>
            </a:r>
            <a:r>
              <a:rPr lang="cs-CZ" u="sng" dirty="0" smtClean="0"/>
              <a:t> </a:t>
            </a:r>
            <a:r>
              <a:rPr lang="cs-CZ" u="sng" dirty="0" err="1" smtClean="0"/>
              <a:t>und</a:t>
            </a:r>
            <a:r>
              <a:rPr lang="cs-CZ" u="sng" dirty="0" smtClean="0"/>
              <a:t> </a:t>
            </a:r>
            <a:r>
              <a:rPr lang="cs-CZ" u="sng" dirty="0" err="1" smtClean="0"/>
              <a:t>Farben</a:t>
            </a:r>
            <a:endParaRPr lang="cs-CZ" u="sng" dirty="0" smtClean="0"/>
          </a:p>
          <a:p>
            <a:r>
              <a:rPr lang="cs-CZ" dirty="0" err="1" smtClean="0"/>
              <a:t>Was</a:t>
            </a:r>
            <a:r>
              <a:rPr lang="cs-CZ" dirty="0" smtClean="0"/>
              <a:t> </a:t>
            </a:r>
            <a:r>
              <a:rPr lang="cs-CZ" dirty="0" err="1" smtClean="0"/>
              <a:t>brauchen</a:t>
            </a:r>
            <a:r>
              <a:rPr lang="cs-CZ" dirty="0" smtClean="0"/>
              <a:t> </a:t>
            </a:r>
            <a:r>
              <a:rPr lang="cs-CZ" dirty="0" err="1" smtClean="0"/>
              <a:t>wir</a:t>
            </a:r>
            <a:r>
              <a:rPr lang="cs-CZ" dirty="0" smtClean="0"/>
              <a:t> </a:t>
            </a:r>
            <a:r>
              <a:rPr lang="cs-CZ" dirty="0" err="1" smtClean="0"/>
              <a:t>dazu</a:t>
            </a:r>
            <a:r>
              <a:rPr lang="cs-CZ" dirty="0" smtClean="0"/>
              <a:t>?</a:t>
            </a:r>
          </a:p>
          <a:p>
            <a:pPr marL="0" indent="0">
              <a:buNone/>
            </a:pPr>
            <a:endParaRPr lang="cs-CZ" dirty="0" smtClean="0"/>
          </a:p>
          <a:p>
            <a:r>
              <a:rPr lang="cs-CZ" dirty="0" err="1" smtClean="0"/>
              <a:t>Wie</a:t>
            </a:r>
            <a:r>
              <a:rPr lang="cs-CZ" dirty="0" smtClean="0"/>
              <a:t> </a:t>
            </a:r>
            <a:r>
              <a:rPr lang="cs-CZ" dirty="0" err="1" smtClean="0"/>
              <a:t>erklären</a:t>
            </a:r>
            <a:r>
              <a:rPr lang="cs-CZ" dirty="0" smtClean="0"/>
              <a:t> </a:t>
            </a:r>
            <a:r>
              <a:rPr lang="cs-CZ" dirty="0" err="1" smtClean="0"/>
              <a:t>wir</a:t>
            </a:r>
            <a:r>
              <a:rPr lang="cs-CZ" dirty="0" smtClean="0"/>
              <a:t> </a:t>
            </a:r>
            <a:r>
              <a:rPr lang="cs-CZ" dirty="0" err="1" smtClean="0"/>
              <a:t>das</a:t>
            </a:r>
            <a:r>
              <a:rPr lang="cs-CZ" dirty="0" smtClean="0"/>
              <a:t> Experiment </a:t>
            </a:r>
            <a:r>
              <a:rPr lang="cs-CZ" dirty="0" err="1" smtClean="0"/>
              <a:t>Kindern</a:t>
            </a:r>
            <a:r>
              <a:rPr lang="cs-CZ" dirty="0" smtClean="0"/>
              <a:t>?</a:t>
            </a:r>
          </a:p>
          <a:p>
            <a:pPr marL="0" indent="0">
              <a:buNone/>
            </a:pPr>
            <a:endParaRPr lang="cs-CZ" dirty="0" smtClean="0"/>
          </a:p>
          <a:p>
            <a:r>
              <a:rPr lang="cs-CZ" dirty="0" err="1" smtClean="0"/>
              <a:t>Was</a:t>
            </a:r>
            <a:r>
              <a:rPr lang="cs-CZ" dirty="0" smtClean="0"/>
              <a:t> </a:t>
            </a:r>
            <a:r>
              <a:rPr lang="cs-CZ" dirty="0" err="1" smtClean="0"/>
              <a:t>können</a:t>
            </a:r>
            <a:r>
              <a:rPr lang="cs-CZ" dirty="0" smtClean="0"/>
              <a:t> </a:t>
            </a:r>
            <a:r>
              <a:rPr lang="cs-CZ" dirty="0" err="1" smtClean="0"/>
              <a:t>Kinder</a:t>
            </a:r>
            <a:r>
              <a:rPr lang="cs-CZ" dirty="0" smtClean="0"/>
              <a:t> </a:t>
            </a:r>
            <a:r>
              <a:rPr lang="cs-CZ" dirty="0" err="1" smtClean="0"/>
              <a:t>selbst</a:t>
            </a:r>
            <a:r>
              <a:rPr lang="cs-CZ" dirty="0" smtClean="0"/>
              <a:t> in der </a:t>
            </a:r>
            <a:r>
              <a:rPr lang="cs-CZ" dirty="0" err="1" smtClean="0"/>
              <a:t>Nachbarsprache</a:t>
            </a:r>
            <a:r>
              <a:rPr lang="cs-CZ" dirty="0" smtClean="0"/>
              <a:t> </a:t>
            </a:r>
            <a:r>
              <a:rPr lang="cs-CZ" dirty="0" err="1" smtClean="0"/>
              <a:t>sagen</a:t>
            </a:r>
            <a:r>
              <a:rPr lang="cs-CZ" dirty="0" smtClean="0"/>
              <a:t>?</a:t>
            </a:r>
            <a:endParaRPr lang="cs-CZ" dirty="0"/>
          </a:p>
        </p:txBody>
      </p:sp>
    </p:spTree>
    <p:extLst>
      <p:ext uri="{BB962C8B-B14F-4D97-AF65-F5344CB8AC3E}">
        <p14:creationId xmlns:p14="http://schemas.microsoft.com/office/powerpoint/2010/main" val="298834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Praktische</a:t>
            </a:r>
            <a:r>
              <a:rPr lang="cs-CZ" dirty="0"/>
              <a:t> Experimente in der </a:t>
            </a:r>
            <a:r>
              <a:rPr lang="cs-CZ" dirty="0" err="1"/>
              <a:t>Nachbarsprache</a:t>
            </a:r>
            <a:r>
              <a:rPr lang="cs-CZ" dirty="0"/>
              <a:t> </a:t>
            </a:r>
            <a:r>
              <a:rPr lang="cs-CZ" dirty="0" err="1"/>
              <a:t>begleiten</a:t>
            </a:r>
            <a:endParaRPr lang="cs-CZ" dirty="0"/>
          </a:p>
        </p:txBody>
      </p:sp>
      <p:sp>
        <p:nvSpPr>
          <p:cNvPr id="3" name="Zástupný symbol pro obsah 2"/>
          <p:cNvSpPr>
            <a:spLocks noGrp="1"/>
          </p:cNvSpPr>
          <p:nvPr>
            <p:ph sz="quarter" idx="13"/>
          </p:nvPr>
        </p:nvSpPr>
        <p:spPr/>
        <p:txBody>
          <a:bodyPr/>
          <a:lstStyle/>
          <a:p>
            <a:r>
              <a:rPr lang="cs-CZ" u="sng" dirty="0" err="1" smtClean="0"/>
              <a:t>Blumen</a:t>
            </a:r>
            <a:r>
              <a:rPr lang="cs-CZ" u="sng" dirty="0" smtClean="0"/>
              <a:t> </a:t>
            </a:r>
            <a:r>
              <a:rPr lang="cs-CZ" u="sng" dirty="0" err="1" smtClean="0"/>
              <a:t>blühen</a:t>
            </a:r>
            <a:r>
              <a:rPr lang="cs-CZ" u="sng" dirty="0" smtClean="0"/>
              <a:t> </a:t>
            </a:r>
            <a:r>
              <a:rPr lang="cs-CZ" u="sng" dirty="0" err="1" smtClean="0"/>
              <a:t>auf</a:t>
            </a:r>
            <a:r>
              <a:rPr lang="cs-CZ" u="sng" dirty="0" smtClean="0"/>
              <a:t> der </a:t>
            </a:r>
            <a:r>
              <a:rPr lang="cs-CZ" u="sng" dirty="0" err="1" smtClean="0"/>
              <a:t>Wasserfläche</a:t>
            </a:r>
            <a:r>
              <a:rPr lang="cs-CZ" u="sng" dirty="0" smtClean="0"/>
              <a:t> </a:t>
            </a:r>
            <a:r>
              <a:rPr lang="cs-CZ" u="sng" dirty="0" err="1" smtClean="0"/>
              <a:t>auf</a:t>
            </a:r>
            <a:endParaRPr lang="cs-CZ" u="sng" dirty="0"/>
          </a:p>
          <a:p>
            <a:r>
              <a:rPr lang="cs-CZ" dirty="0" err="1"/>
              <a:t>Was</a:t>
            </a:r>
            <a:r>
              <a:rPr lang="cs-CZ" dirty="0"/>
              <a:t> </a:t>
            </a:r>
            <a:r>
              <a:rPr lang="cs-CZ" dirty="0" err="1"/>
              <a:t>brauchen</a:t>
            </a:r>
            <a:r>
              <a:rPr lang="cs-CZ" dirty="0"/>
              <a:t> </a:t>
            </a:r>
            <a:r>
              <a:rPr lang="cs-CZ" dirty="0" err="1"/>
              <a:t>wir</a:t>
            </a:r>
            <a:r>
              <a:rPr lang="cs-CZ" dirty="0"/>
              <a:t> </a:t>
            </a:r>
            <a:r>
              <a:rPr lang="cs-CZ" dirty="0" err="1"/>
              <a:t>dazu</a:t>
            </a:r>
            <a:r>
              <a:rPr lang="cs-CZ" dirty="0"/>
              <a:t>?</a:t>
            </a:r>
          </a:p>
          <a:p>
            <a:pPr marL="0" indent="0">
              <a:buNone/>
            </a:pPr>
            <a:endParaRPr lang="cs-CZ" dirty="0"/>
          </a:p>
          <a:p>
            <a:r>
              <a:rPr lang="cs-CZ" dirty="0" err="1"/>
              <a:t>Wie</a:t>
            </a:r>
            <a:r>
              <a:rPr lang="cs-CZ" dirty="0"/>
              <a:t> </a:t>
            </a:r>
            <a:r>
              <a:rPr lang="cs-CZ" dirty="0" err="1"/>
              <a:t>erklären</a:t>
            </a:r>
            <a:r>
              <a:rPr lang="cs-CZ" dirty="0"/>
              <a:t> </a:t>
            </a:r>
            <a:r>
              <a:rPr lang="cs-CZ" dirty="0" err="1"/>
              <a:t>wir</a:t>
            </a:r>
            <a:r>
              <a:rPr lang="cs-CZ" dirty="0"/>
              <a:t> </a:t>
            </a:r>
            <a:r>
              <a:rPr lang="cs-CZ" dirty="0" err="1"/>
              <a:t>das</a:t>
            </a:r>
            <a:r>
              <a:rPr lang="cs-CZ" dirty="0"/>
              <a:t> Experiment </a:t>
            </a:r>
            <a:r>
              <a:rPr lang="cs-CZ" dirty="0" err="1"/>
              <a:t>Kindern</a:t>
            </a:r>
            <a:r>
              <a:rPr lang="cs-CZ" dirty="0"/>
              <a:t>?</a:t>
            </a:r>
          </a:p>
          <a:p>
            <a:pPr marL="0" indent="0">
              <a:buNone/>
            </a:pPr>
            <a:endParaRPr lang="cs-CZ" dirty="0"/>
          </a:p>
          <a:p>
            <a:r>
              <a:rPr lang="cs-CZ" dirty="0" err="1"/>
              <a:t>Was</a:t>
            </a:r>
            <a:r>
              <a:rPr lang="cs-CZ" dirty="0"/>
              <a:t> </a:t>
            </a:r>
            <a:r>
              <a:rPr lang="cs-CZ" dirty="0" err="1"/>
              <a:t>können</a:t>
            </a:r>
            <a:r>
              <a:rPr lang="cs-CZ" dirty="0"/>
              <a:t> </a:t>
            </a:r>
            <a:r>
              <a:rPr lang="cs-CZ" dirty="0" err="1"/>
              <a:t>Kinder</a:t>
            </a:r>
            <a:r>
              <a:rPr lang="cs-CZ" dirty="0"/>
              <a:t> </a:t>
            </a:r>
            <a:r>
              <a:rPr lang="cs-CZ" dirty="0" err="1"/>
              <a:t>selbst</a:t>
            </a:r>
            <a:r>
              <a:rPr lang="cs-CZ" dirty="0"/>
              <a:t> in der </a:t>
            </a:r>
            <a:r>
              <a:rPr lang="cs-CZ" dirty="0" err="1"/>
              <a:t>Nachbarsprache</a:t>
            </a:r>
            <a:r>
              <a:rPr lang="cs-CZ" dirty="0"/>
              <a:t> </a:t>
            </a:r>
            <a:r>
              <a:rPr lang="cs-CZ" dirty="0" err="1"/>
              <a:t>sagen</a:t>
            </a:r>
            <a:r>
              <a:rPr lang="cs-CZ" dirty="0"/>
              <a:t>?</a:t>
            </a:r>
          </a:p>
          <a:p>
            <a:endParaRPr lang="cs-CZ" dirty="0"/>
          </a:p>
        </p:txBody>
      </p:sp>
    </p:spTree>
    <p:extLst>
      <p:ext uri="{BB962C8B-B14F-4D97-AF65-F5344CB8AC3E}">
        <p14:creationId xmlns:p14="http://schemas.microsoft.com/office/powerpoint/2010/main" val="12276754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t>
            </a:r>
            <a:endParaRPr lang="cs-CZ" dirty="0"/>
          </a:p>
        </p:txBody>
      </p:sp>
      <p:sp>
        <p:nvSpPr>
          <p:cNvPr id="3" name="Zástupný symbol pro obsah 2"/>
          <p:cNvSpPr>
            <a:spLocks noGrp="1"/>
          </p:cNvSpPr>
          <p:nvPr>
            <p:ph sz="quarter" idx="13"/>
          </p:nvPr>
        </p:nvSpPr>
        <p:spPr>
          <a:xfrm>
            <a:off x="1143000" y="731520"/>
            <a:ext cx="6400800" cy="3777600"/>
          </a:xfrm>
        </p:spPr>
        <p:txBody>
          <a:bodyPr>
            <a:normAutofit fontScale="77500" lnSpcReduction="20000"/>
          </a:bodyPr>
          <a:lstStyle/>
          <a:p>
            <a:r>
              <a:rPr lang="cs-CZ" dirty="0"/>
              <a:t>EURYDICE, 2006. </a:t>
            </a:r>
            <a:r>
              <a:rPr lang="cs-CZ" dirty="0" err="1"/>
              <a:t>Obsahovo</a:t>
            </a:r>
            <a:r>
              <a:rPr lang="cs-CZ" dirty="0"/>
              <a:t> a </a:t>
            </a:r>
            <a:r>
              <a:rPr lang="cs-CZ" dirty="0" err="1"/>
              <a:t>jazykovo</a:t>
            </a:r>
            <a:r>
              <a:rPr lang="cs-CZ" dirty="0"/>
              <a:t> integrované </a:t>
            </a:r>
            <a:r>
              <a:rPr lang="cs-CZ" dirty="0" err="1"/>
              <a:t>vyučovanie</a:t>
            </a:r>
            <a:r>
              <a:rPr lang="cs-CZ" dirty="0"/>
              <a:t> (CLIL) ve škole v </a:t>
            </a:r>
            <a:r>
              <a:rPr lang="cs-CZ" dirty="0" err="1"/>
              <a:t>Evrópe</a:t>
            </a:r>
            <a:r>
              <a:rPr lang="cs-CZ" dirty="0"/>
              <a:t>. </a:t>
            </a:r>
            <a:r>
              <a:rPr lang="cs-CZ" dirty="0" err="1"/>
              <a:t>Brüssel</a:t>
            </a:r>
            <a:r>
              <a:rPr lang="cs-CZ" dirty="0"/>
              <a:t>: Eurydice, 2005. 80 S. ISBN 92-79-01915-5. [</a:t>
            </a:r>
            <a:r>
              <a:rPr lang="cs-CZ" dirty="0" err="1"/>
              <a:t>zit</a:t>
            </a:r>
            <a:r>
              <a:rPr lang="cs-CZ" dirty="0"/>
              <a:t>. 2015-02-07]. </a:t>
            </a:r>
            <a:r>
              <a:rPr lang="cs-CZ" dirty="0" err="1"/>
              <a:t>Abrufbar</a:t>
            </a:r>
            <a:r>
              <a:rPr lang="cs-CZ" dirty="0"/>
              <a:t> </a:t>
            </a:r>
            <a:r>
              <a:rPr lang="cs-CZ" dirty="0" err="1"/>
              <a:t>unter</a:t>
            </a:r>
            <a:r>
              <a:rPr lang="cs-CZ" dirty="0"/>
              <a:t>: </a:t>
            </a:r>
            <a:r>
              <a:rPr lang="cs-CZ" dirty="0">
                <a:hlinkClick r:id="rId2"/>
              </a:rPr>
              <a:t>http://</a:t>
            </a:r>
            <a:r>
              <a:rPr lang="cs-CZ" dirty="0" smtClean="0">
                <a:hlinkClick r:id="rId2"/>
              </a:rPr>
              <a:t>eacea.ec.europa.eu/education/Eurydice/thematic_studies_de.php</a:t>
            </a:r>
            <a:endParaRPr lang="cs-CZ" dirty="0" smtClean="0"/>
          </a:p>
          <a:p>
            <a:r>
              <a:rPr lang="de-DE" dirty="0"/>
              <a:t>WOLFF, Dieter, QUARTAPELLE, Franca. CLIL in deutscher Sprache in Italien – ein Leitfaden. Milano – Italien: Goethe-Institut Mailand, 2011. </a:t>
            </a:r>
            <a:endParaRPr lang="cs-CZ" dirty="0" smtClean="0"/>
          </a:p>
          <a:p>
            <a:r>
              <a:rPr lang="de-DE" dirty="0" err="1" smtClean="0"/>
              <a:t>LAMFUß</a:t>
            </a:r>
            <a:r>
              <a:rPr lang="de-DE" dirty="0" smtClean="0"/>
              <a:t>-SCHENK</a:t>
            </a:r>
            <a:r>
              <a:rPr lang="de-DE" dirty="0"/>
              <a:t>, Stefanie, WOLFF, Dieter. </a:t>
            </a:r>
            <a:r>
              <a:rPr lang="de-DE" dirty="0" err="1"/>
              <a:t>Bilinguaer</a:t>
            </a:r>
            <a:r>
              <a:rPr lang="de-DE" dirty="0"/>
              <a:t> Sachfachunterricht: Fünf kritische Anmerkungen zum </a:t>
            </a:r>
            <a:r>
              <a:rPr lang="de-DE" dirty="0" err="1"/>
              <a:t>state</a:t>
            </a:r>
            <a:r>
              <a:rPr lang="de-DE" dirty="0"/>
              <a:t> oft he art. In Zeitschrift für Interkulturellen Fremdsprachenunterricht [Online], </a:t>
            </a:r>
            <a:r>
              <a:rPr lang="de-DE" dirty="0" smtClean="0"/>
              <a:t>1999</a:t>
            </a:r>
            <a:r>
              <a:rPr lang="cs-CZ" dirty="0" smtClean="0"/>
              <a:t>.</a:t>
            </a:r>
          </a:p>
          <a:p>
            <a:r>
              <a:rPr lang="cs-CZ" dirty="0" smtClean="0"/>
              <a:t>NASADILOVA-</a:t>
            </a:r>
            <a:r>
              <a:rPr lang="cs-CZ" dirty="0" err="1" smtClean="0"/>
              <a:t>BISKUPOVA,Vilma</a:t>
            </a:r>
            <a:r>
              <a:rPr lang="cs-CZ" dirty="0" smtClean="0"/>
              <a:t> (2015) </a:t>
            </a:r>
            <a:r>
              <a:rPr lang="de-DE" dirty="0"/>
              <a:t>CLIL oder Tschechisch integrativ am Beispiel </a:t>
            </a:r>
            <a:r>
              <a:rPr lang="de-DE" dirty="0" smtClean="0"/>
              <a:t>einer</a:t>
            </a:r>
            <a:r>
              <a:rPr lang="cs-CZ" dirty="0" smtClean="0"/>
              <a:t> </a:t>
            </a:r>
            <a:r>
              <a:rPr lang="de-DE" dirty="0" smtClean="0"/>
              <a:t>ausgewählten </a:t>
            </a:r>
            <a:r>
              <a:rPr lang="de-DE" dirty="0"/>
              <a:t>österreichischen </a:t>
            </a:r>
            <a:r>
              <a:rPr lang="de-DE" dirty="0" smtClean="0"/>
              <a:t>Schule</a:t>
            </a:r>
            <a:r>
              <a:rPr lang="cs-CZ" dirty="0" smtClean="0"/>
              <a:t>. </a:t>
            </a:r>
            <a:r>
              <a:rPr lang="cs-CZ" dirty="0" err="1" smtClean="0"/>
              <a:t>Diplomarbeit</a:t>
            </a:r>
            <a:r>
              <a:rPr lang="cs-CZ" dirty="0" smtClean="0"/>
              <a:t>, Brno, </a:t>
            </a:r>
            <a:r>
              <a:rPr lang="cs-CZ" dirty="0" err="1" smtClean="0"/>
              <a:t>Pädagogische</a:t>
            </a:r>
            <a:r>
              <a:rPr lang="cs-CZ" dirty="0" smtClean="0"/>
              <a:t> </a:t>
            </a:r>
            <a:r>
              <a:rPr lang="cs-CZ" dirty="0" err="1" smtClean="0"/>
              <a:t>Universität</a:t>
            </a:r>
            <a:endParaRPr lang="cs-CZ" dirty="0" smtClean="0"/>
          </a:p>
          <a:p>
            <a:endParaRPr lang="cs-CZ" dirty="0" smtClean="0"/>
          </a:p>
          <a:p>
            <a:endParaRPr lang="cs-CZ" dirty="0"/>
          </a:p>
        </p:txBody>
      </p:sp>
    </p:spTree>
    <p:extLst>
      <p:ext uri="{BB962C8B-B14F-4D97-AF65-F5344CB8AC3E}">
        <p14:creationId xmlns:p14="http://schemas.microsoft.com/office/powerpoint/2010/main" val="2966339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Zástupný symbol pro obrázek 7"/>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a:off x="611560" y="548680"/>
            <a:ext cx="3528392" cy="2646294"/>
          </a:xfrm>
        </p:spPr>
      </p:pic>
      <p:sp>
        <p:nvSpPr>
          <p:cNvPr id="6" name="Zástupný symbol pro text 5"/>
          <p:cNvSpPr>
            <a:spLocks noGrp="1"/>
          </p:cNvSpPr>
          <p:nvPr>
            <p:ph type="body" sz="half" idx="2"/>
          </p:nvPr>
        </p:nvSpPr>
        <p:spPr>
          <a:xfrm>
            <a:off x="877887" y="1010486"/>
            <a:ext cx="3694114" cy="2346506"/>
          </a:xfrm>
        </p:spPr>
        <p:txBody>
          <a:bodyPr/>
          <a:lstStyle/>
          <a:p>
            <a:endParaRPr lang="cs-CZ" dirty="0"/>
          </a:p>
        </p:txBody>
      </p:sp>
      <p:sp>
        <p:nvSpPr>
          <p:cNvPr id="4" name="Nadpis 3"/>
          <p:cNvSpPr>
            <a:spLocks noGrp="1"/>
          </p:cNvSpPr>
          <p:nvPr>
            <p:ph type="title"/>
          </p:nvPr>
        </p:nvSpPr>
        <p:spPr>
          <a:xfrm>
            <a:off x="727268" y="4653135"/>
            <a:ext cx="6383538" cy="954285"/>
          </a:xfrm>
        </p:spPr>
        <p:txBody>
          <a:bodyPr/>
          <a:lstStyle/>
          <a:p>
            <a:r>
              <a:rPr lang="cs-CZ" sz="4000" dirty="0" err="1" smtClean="0"/>
              <a:t>Vielen</a:t>
            </a:r>
            <a:r>
              <a:rPr lang="cs-CZ" sz="4000" dirty="0" smtClean="0"/>
              <a:t> </a:t>
            </a:r>
            <a:r>
              <a:rPr lang="cs-CZ" sz="4000" dirty="0" err="1" smtClean="0"/>
              <a:t>Dank</a:t>
            </a:r>
            <a:r>
              <a:rPr lang="cs-CZ" sz="4000" dirty="0" smtClean="0"/>
              <a:t> </a:t>
            </a:r>
            <a:r>
              <a:rPr lang="cs-CZ" sz="4000" dirty="0" err="1" smtClean="0"/>
              <a:t>für</a:t>
            </a:r>
            <a:r>
              <a:rPr lang="cs-CZ" sz="4000" dirty="0" smtClean="0"/>
              <a:t> </a:t>
            </a:r>
            <a:r>
              <a:rPr lang="cs-CZ" sz="4000" dirty="0" err="1" smtClean="0"/>
              <a:t>euere</a:t>
            </a:r>
            <a:r>
              <a:rPr lang="cs-CZ" sz="4000" dirty="0" smtClean="0"/>
              <a:t> </a:t>
            </a:r>
            <a:r>
              <a:rPr lang="cs-CZ" sz="4000" dirty="0" err="1" smtClean="0"/>
              <a:t>Aufmerksamkeit</a:t>
            </a:r>
            <a:r>
              <a:rPr lang="cs-CZ" sz="4000" dirty="0" smtClean="0"/>
              <a:t>!</a:t>
            </a:r>
            <a:endParaRPr lang="cs-CZ" sz="4000" dirty="0"/>
          </a:p>
        </p:txBody>
      </p:sp>
      <p:pic>
        <p:nvPicPr>
          <p:cNvPr id="9" name="obrázek 1" descr="návod na rozvíjející se papírové květy"/>
          <p:cNvPicPr/>
          <p:nvPr/>
        </p:nvPicPr>
        <p:blipFill>
          <a:blip r:embed="rId3" cstate="print"/>
          <a:srcRect/>
          <a:stretch>
            <a:fillRect/>
          </a:stretch>
        </p:blipFill>
        <p:spPr bwMode="auto">
          <a:xfrm>
            <a:off x="5076056" y="404664"/>
            <a:ext cx="3168392" cy="3240708"/>
          </a:xfrm>
          <a:prstGeom prst="rect">
            <a:avLst/>
          </a:prstGeom>
          <a:noFill/>
          <a:ln w="9525">
            <a:noFill/>
            <a:miter lim="800000"/>
            <a:headEnd/>
            <a:tailEnd/>
          </a:ln>
        </p:spPr>
      </p:pic>
    </p:spTree>
    <p:extLst>
      <p:ext uri="{BB962C8B-B14F-4D97-AF65-F5344CB8AC3E}">
        <p14:creationId xmlns:p14="http://schemas.microsoft.com/office/powerpoint/2010/main" val="3785011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3608" y="404664"/>
            <a:ext cx="7024744" cy="1143000"/>
          </a:xfrm>
        </p:spPr>
        <p:txBody>
          <a:bodyPr>
            <a:normAutofit fontScale="90000"/>
          </a:bodyPr>
          <a:lstStyle/>
          <a:p>
            <a:r>
              <a:rPr lang="cs-CZ" dirty="0" err="1" smtClean="0">
                <a:solidFill>
                  <a:srgbClr val="FF0000"/>
                </a:solidFill>
              </a:rPr>
              <a:t>C</a:t>
            </a:r>
            <a:r>
              <a:rPr lang="cs-CZ" dirty="0" err="1" smtClean="0"/>
              <a:t>ontent</a:t>
            </a:r>
            <a:r>
              <a:rPr lang="cs-CZ" dirty="0" smtClean="0"/>
              <a:t> </a:t>
            </a:r>
            <a:r>
              <a:rPr lang="cs-CZ" dirty="0" err="1" smtClean="0"/>
              <a:t>and</a:t>
            </a:r>
            <a:r>
              <a:rPr lang="cs-CZ" dirty="0" smtClean="0"/>
              <a:t> </a:t>
            </a:r>
            <a:r>
              <a:rPr lang="cs-CZ" dirty="0" err="1" smtClean="0">
                <a:solidFill>
                  <a:srgbClr val="FF0000"/>
                </a:solidFill>
              </a:rPr>
              <a:t>L</a:t>
            </a:r>
            <a:r>
              <a:rPr lang="cs-CZ" dirty="0" err="1" smtClean="0"/>
              <a:t>anguage</a:t>
            </a:r>
            <a:r>
              <a:rPr lang="cs-CZ" dirty="0" smtClean="0"/>
              <a:t> </a:t>
            </a:r>
            <a:r>
              <a:rPr lang="cs-CZ" dirty="0" err="1" smtClean="0">
                <a:solidFill>
                  <a:srgbClr val="FF0000"/>
                </a:solidFill>
              </a:rPr>
              <a:t>I</a:t>
            </a:r>
            <a:r>
              <a:rPr lang="cs-CZ" dirty="0" err="1" smtClean="0"/>
              <a:t>ntegrated</a:t>
            </a:r>
            <a:r>
              <a:rPr lang="cs-CZ" dirty="0" smtClean="0"/>
              <a:t> </a:t>
            </a:r>
            <a:r>
              <a:rPr lang="cs-CZ" dirty="0" err="1" smtClean="0">
                <a:solidFill>
                  <a:srgbClr val="FF0000"/>
                </a:solidFill>
              </a:rPr>
              <a:t>L</a:t>
            </a:r>
            <a:r>
              <a:rPr lang="cs-CZ" dirty="0" err="1" smtClean="0"/>
              <a:t>earning</a:t>
            </a:r>
            <a:r>
              <a:rPr lang="cs-CZ" dirty="0" smtClean="0"/>
              <a:t> </a:t>
            </a:r>
            <a:endParaRPr lang="de-DE" dirty="0"/>
          </a:p>
        </p:txBody>
      </p:sp>
      <p:sp>
        <p:nvSpPr>
          <p:cNvPr id="3" name="Zástupný symbol pro obsah 2"/>
          <p:cNvSpPr>
            <a:spLocks noGrp="1"/>
          </p:cNvSpPr>
          <p:nvPr>
            <p:ph sz="quarter" idx="13"/>
          </p:nvPr>
        </p:nvSpPr>
        <p:spPr>
          <a:xfrm>
            <a:off x="457200" y="1600200"/>
            <a:ext cx="8229600" cy="5257800"/>
          </a:xfrm>
        </p:spPr>
        <p:txBody>
          <a:bodyPr>
            <a:normAutofit/>
          </a:bodyPr>
          <a:lstStyle/>
          <a:p>
            <a:r>
              <a:rPr lang="cs-CZ" dirty="0" err="1" smtClean="0"/>
              <a:t>Sachfachunterricht</a:t>
            </a:r>
            <a:r>
              <a:rPr lang="cs-CZ" dirty="0" smtClean="0"/>
              <a:t> in der </a:t>
            </a:r>
            <a:r>
              <a:rPr lang="cs-CZ" dirty="0" err="1" smtClean="0"/>
              <a:t>Fremdsprache</a:t>
            </a:r>
            <a:endParaRPr lang="cs-CZ" dirty="0" smtClean="0"/>
          </a:p>
          <a:p>
            <a:r>
              <a:rPr lang="cs-CZ" dirty="0" err="1" smtClean="0"/>
              <a:t>Integratives</a:t>
            </a:r>
            <a:r>
              <a:rPr lang="cs-CZ" dirty="0" smtClean="0"/>
              <a:t> </a:t>
            </a:r>
            <a:r>
              <a:rPr lang="cs-CZ" dirty="0" err="1" smtClean="0"/>
              <a:t>Sprachlernen</a:t>
            </a:r>
            <a:endParaRPr lang="cs-CZ" dirty="0" smtClean="0"/>
          </a:p>
          <a:p>
            <a:r>
              <a:rPr lang="cs-CZ" dirty="0" err="1" smtClean="0"/>
              <a:t>bilingualer</a:t>
            </a:r>
            <a:r>
              <a:rPr lang="cs-CZ" dirty="0" smtClean="0"/>
              <a:t> </a:t>
            </a:r>
            <a:r>
              <a:rPr lang="cs-CZ" dirty="0" err="1" smtClean="0"/>
              <a:t>Unterricht</a:t>
            </a:r>
            <a:endParaRPr lang="cs-CZ" dirty="0" smtClean="0"/>
          </a:p>
          <a:p>
            <a:r>
              <a:rPr lang="cs-CZ" dirty="0" err="1" smtClean="0"/>
              <a:t>Fremdsprachen</a:t>
            </a:r>
            <a:r>
              <a:rPr lang="cs-CZ" dirty="0" smtClean="0"/>
              <a:t> </a:t>
            </a:r>
            <a:r>
              <a:rPr lang="cs-CZ" dirty="0" err="1" smtClean="0"/>
              <a:t>als</a:t>
            </a:r>
            <a:r>
              <a:rPr lang="cs-CZ" dirty="0" smtClean="0"/>
              <a:t> </a:t>
            </a:r>
            <a:r>
              <a:rPr lang="cs-CZ" dirty="0" err="1" smtClean="0"/>
              <a:t>Arbeitssprache</a:t>
            </a:r>
            <a:endParaRPr lang="cs-CZ" dirty="0" smtClean="0"/>
          </a:p>
          <a:p>
            <a:r>
              <a:rPr lang="cs-CZ" dirty="0" err="1" smtClean="0"/>
              <a:t>Immersionsprogramme</a:t>
            </a:r>
            <a:endParaRPr lang="cs-CZ" dirty="0" smtClean="0"/>
          </a:p>
          <a:p>
            <a:r>
              <a:rPr lang="de-DE" dirty="0" smtClean="0"/>
              <a:t>„Das Akronym CLIL wird als generischer Begriff gebraucht, um alle Formen von Unterricht zu beschreiben, in dem eine zweite Sprache (eine Fremdsprache, eine Regionalsprache, eine Minderheitssprache oder eine andere offizielle Landessprache) gebraucht wird, um Fächer zu unterrichte</a:t>
            </a:r>
            <a:r>
              <a:rPr lang="cs-CZ" dirty="0" smtClean="0"/>
              <a:t>n</a:t>
            </a:r>
            <a:r>
              <a:rPr lang="de-DE" dirty="0" smtClean="0"/>
              <a:t>, die keine Fremdsprachefächer sind.“</a:t>
            </a:r>
            <a:r>
              <a:rPr lang="cs-CZ" dirty="0" smtClean="0"/>
              <a:t> EURYDICE 2006</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CLIL-</a:t>
            </a:r>
            <a:r>
              <a:rPr lang="cs-CZ" dirty="0" err="1" smtClean="0"/>
              <a:t>Konzept</a:t>
            </a:r>
            <a:endParaRPr lang="de-DE" dirty="0"/>
          </a:p>
        </p:txBody>
      </p:sp>
      <p:sp>
        <p:nvSpPr>
          <p:cNvPr id="3" name="Zástupný symbol pro obsah 2"/>
          <p:cNvSpPr>
            <a:spLocks noGrp="1"/>
          </p:cNvSpPr>
          <p:nvPr>
            <p:ph sz="quarter" idx="13"/>
          </p:nvPr>
        </p:nvSpPr>
        <p:spPr/>
        <p:txBody>
          <a:bodyPr/>
          <a:lstStyle/>
          <a:p>
            <a:endParaRPr lang="cs-CZ" dirty="0" smtClean="0"/>
          </a:p>
          <a:p>
            <a:r>
              <a:rPr lang="de-DE" dirty="0" smtClean="0"/>
              <a:t>Obwohl das CLIL-Konzept laut dem Bericht EURYDICE (2006) als innovative Methode zum effizienten Fremdsprachenunterricht empfehlenswert ist, </a:t>
            </a:r>
            <a:r>
              <a:rPr lang="cs-CZ" dirty="0" err="1" smtClean="0"/>
              <a:t>ist</a:t>
            </a:r>
            <a:r>
              <a:rPr lang="cs-CZ" dirty="0" smtClean="0"/>
              <a:t> </a:t>
            </a:r>
            <a:r>
              <a:rPr lang="de-DE" dirty="0" smtClean="0"/>
              <a:t>die Umsetzung in die Praxis nicht befriedigend</a:t>
            </a:r>
            <a:r>
              <a:rPr lang="cs-CZ" dirty="0" smtClean="0"/>
              <a:t>.</a:t>
            </a:r>
          </a:p>
          <a:p>
            <a:r>
              <a:rPr lang="cs-CZ" dirty="0" err="1" smtClean="0"/>
              <a:t>Gründe</a:t>
            </a:r>
            <a:r>
              <a:rPr lang="cs-CZ" dirty="0" smtClean="0"/>
              <a:t>?</a:t>
            </a: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Merkmale</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normAutofit lnSpcReduction="10000"/>
          </a:bodyPr>
          <a:lstStyle/>
          <a:p>
            <a:r>
              <a:rPr lang="cs-CZ" sz="2400" dirty="0" err="1" smtClean="0"/>
              <a:t>Wolff</a:t>
            </a:r>
            <a:r>
              <a:rPr lang="cs-CZ" sz="2400" dirty="0" smtClean="0"/>
              <a:t> </a:t>
            </a:r>
            <a:r>
              <a:rPr lang="cs-CZ" sz="2400" dirty="0" err="1" smtClean="0"/>
              <a:t>und</a:t>
            </a:r>
            <a:r>
              <a:rPr lang="cs-CZ" sz="2400" dirty="0" smtClean="0"/>
              <a:t> </a:t>
            </a:r>
            <a:r>
              <a:rPr lang="cs-CZ" sz="2400" dirty="0" err="1" smtClean="0"/>
              <a:t>Quartapelle</a:t>
            </a:r>
            <a:r>
              <a:rPr lang="cs-CZ" sz="2400" dirty="0" smtClean="0"/>
              <a:t> (2011):</a:t>
            </a:r>
          </a:p>
          <a:p>
            <a:r>
              <a:rPr lang="de-DE" dirty="0" smtClean="0"/>
              <a:t>ein Ansatz, der Inhalt und Sprache gleichermaßen umfasst. Sprache und Inhalt werden integriert gelehrt und gelernt, d.h. sie werden miteinander verbunden und als etwas Ganzes behandelt“</a:t>
            </a:r>
            <a:endParaRPr lang="cs-CZ" dirty="0" smtClean="0"/>
          </a:p>
          <a:p>
            <a:r>
              <a:rPr lang="de-DE" dirty="0" smtClean="0"/>
              <a:t>„Sprache ist nicht nur Medium des Unterrichts, sondern auch Inhalt. Das bedeutet, dass neben der Fremdsprache die Muttersprache thematisiert wird.“</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Merkmale</a:t>
            </a:r>
            <a:r>
              <a:rPr lang="cs-CZ" dirty="0" smtClean="0"/>
              <a:t> </a:t>
            </a:r>
            <a:r>
              <a:rPr lang="cs-CZ" dirty="0" err="1" smtClean="0"/>
              <a:t>von</a:t>
            </a:r>
            <a:r>
              <a:rPr lang="cs-CZ" dirty="0" smtClean="0"/>
              <a:t> CLIL</a:t>
            </a:r>
            <a:endParaRPr lang="de-DE" dirty="0"/>
          </a:p>
        </p:txBody>
      </p:sp>
      <p:sp>
        <p:nvSpPr>
          <p:cNvPr id="3" name="Zástupný symbol pro obsah 2"/>
          <p:cNvSpPr>
            <a:spLocks noGrp="1"/>
          </p:cNvSpPr>
          <p:nvPr>
            <p:ph sz="quarter" idx="13"/>
          </p:nvPr>
        </p:nvSpPr>
        <p:spPr/>
        <p:txBody>
          <a:bodyPr/>
          <a:lstStyle/>
          <a:p>
            <a:r>
              <a:rPr lang="de-DE" dirty="0" smtClean="0"/>
              <a:t>nicht alle Fächer</a:t>
            </a:r>
            <a:r>
              <a:rPr lang="cs-CZ" dirty="0" smtClean="0"/>
              <a:t> </a:t>
            </a:r>
            <a:r>
              <a:rPr lang="cs-CZ" dirty="0" err="1" smtClean="0"/>
              <a:t>werden</a:t>
            </a:r>
            <a:r>
              <a:rPr lang="de-DE" dirty="0" smtClean="0"/>
              <a:t> in der Fremdsprache unterrichtet</a:t>
            </a:r>
            <a:endParaRPr lang="cs-CZ" dirty="0" smtClean="0"/>
          </a:p>
          <a:p>
            <a:r>
              <a:rPr lang="de-DE" dirty="0" smtClean="0"/>
              <a:t>„CLIL bezieht sich auf unterschiedliche Sprachen als Unterrichtssprachen</a:t>
            </a:r>
            <a:r>
              <a:rPr lang="cs-CZ" dirty="0" smtClean="0"/>
              <a:t> (</a:t>
            </a:r>
            <a:r>
              <a:rPr lang="cs-CZ" dirty="0" err="1" smtClean="0"/>
              <a:t>auch</a:t>
            </a:r>
            <a:r>
              <a:rPr lang="cs-CZ" dirty="0" smtClean="0"/>
              <a:t> </a:t>
            </a:r>
            <a:r>
              <a:rPr lang="cs-CZ" dirty="0" err="1" smtClean="0"/>
              <a:t>Minderheits</a:t>
            </a:r>
            <a:r>
              <a:rPr lang="cs-CZ" dirty="0" smtClean="0"/>
              <a:t>- </a:t>
            </a:r>
            <a:r>
              <a:rPr lang="cs-CZ" dirty="0" err="1" smtClean="0"/>
              <a:t>und</a:t>
            </a:r>
            <a:r>
              <a:rPr lang="cs-CZ" dirty="0" smtClean="0"/>
              <a:t> </a:t>
            </a:r>
            <a:r>
              <a:rPr lang="cs-CZ" dirty="0" err="1" smtClean="0"/>
              <a:t>Regionalsprachen</a:t>
            </a:r>
            <a:r>
              <a:rPr lang="cs-CZ" dirty="0" smtClean="0"/>
              <a:t>)</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Merkmale</a:t>
            </a:r>
            <a:r>
              <a:rPr lang="cs-CZ" dirty="0" smtClean="0"/>
              <a:t> </a:t>
            </a:r>
            <a:r>
              <a:rPr lang="cs-CZ" dirty="0" err="1" smtClean="0"/>
              <a:t>von</a:t>
            </a:r>
            <a:r>
              <a:rPr lang="cs-CZ" dirty="0" smtClean="0"/>
              <a:t> CLIL </a:t>
            </a:r>
            <a:endParaRPr lang="de-DE" dirty="0"/>
          </a:p>
        </p:txBody>
      </p:sp>
      <p:sp>
        <p:nvSpPr>
          <p:cNvPr id="3" name="Zástupný symbol pro obsah 2"/>
          <p:cNvSpPr>
            <a:spLocks noGrp="1"/>
          </p:cNvSpPr>
          <p:nvPr>
            <p:ph sz="quarter" idx="13"/>
          </p:nvPr>
        </p:nvSpPr>
        <p:spPr/>
        <p:txBody>
          <a:bodyPr>
            <a:normAutofit fontScale="77500" lnSpcReduction="20000"/>
          </a:bodyPr>
          <a:lstStyle/>
          <a:p>
            <a:r>
              <a:rPr lang="cs-CZ" sz="3600" dirty="0" smtClean="0"/>
              <a:t>CLIL </a:t>
            </a:r>
            <a:r>
              <a:rPr lang="cs-CZ" sz="3600" dirty="0" err="1" smtClean="0"/>
              <a:t>bezieht</a:t>
            </a:r>
            <a:r>
              <a:rPr lang="cs-CZ" sz="3600" dirty="0" smtClean="0"/>
              <a:t> </a:t>
            </a:r>
            <a:r>
              <a:rPr lang="cs-CZ" sz="3600" dirty="0" err="1" smtClean="0"/>
              <a:t>sich</a:t>
            </a:r>
            <a:r>
              <a:rPr lang="cs-CZ" sz="3600" dirty="0" smtClean="0"/>
              <a:t> </a:t>
            </a:r>
            <a:r>
              <a:rPr lang="cs-CZ" sz="3600" dirty="0" err="1" smtClean="0"/>
              <a:t>auf</a:t>
            </a:r>
            <a:r>
              <a:rPr lang="cs-CZ" sz="3600" dirty="0" smtClean="0"/>
              <a:t> </a:t>
            </a:r>
            <a:r>
              <a:rPr lang="cs-CZ" sz="3600" dirty="0" err="1" smtClean="0"/>
              <a:t>die</a:t>
            </a:r>
            <a:r>
              <a:rPr lang="cs-CZ" sz="3600" dirty="0" smtClean="0"/>
              <a:t> </a:t>
            </a:r>
            <a:r>
              <a:rPr lang="cs-CZ" sz="3600" dirty="0" err="1" smtClean="0"/>
              <a:t>Fremdsprache</a:t>
            </a:r>
            <a:r>
              <a:rPr lang="cs-CZ" sz="3600" dirty="0" smtClean="0"/>
              <a:t>, </a:t>
            </a:r>
            <a:r>
              <a:rPr lang="cs-CZ" sz="3600" dirty="0" err="1" smtClean="0"/>
              <a:t>keine</a:t>
            </a:r>
            <a:r>
              <a:rPr lang="cs-CZ" sz="3600" dirty="0" smtClean="0"/>
              <a:t> </a:t>
            </a:r>
            <a:r>
              <a:rPr lang="cs-CZ" sz="3600" dirty="0" err="1" smtClean="0"/>
              <a:t>zweite</a:t>
            </a:r>
            <a:r>
              <a:rPr lang="cs-CZ" sz="3600" dirty="0" smtClean="0"/>
              <a:t> </a:t>
            </a:r>
            <a:r>
              <a:rPr lang="cs-CZ" sz="3600" dirty="0" err="1" smtClean="0"/>
              <a:t>Sprache</a:t>
            </a:r>
            <a:endParaRPr lang="cs-CZ" sz="3600" dirty="0" smtClean="0"/>
          </a:p>
          <a:p>
            <a:r>
              <a:rPr lang="cs-CZ" sz="3600" dirty="0" smtClean="0"/>
              <a:t>Die </a:t>
            </a:r>
            <a:r>
              <a:rPr lang="cs-CZ" sz="3600" dirty="0" err="1" smtClean="0"/>
              <a:t>Unterrichtenden</a:t>
            </a:r>
            <a:r>
              <a:rPr lang="cs-CZ" sz="3600" dirty="0" smtClean="0"/>
              <a:t> </a:t>
            </a:r>
            <a:r>
              <a:rPr lang="cs-CZ" sz="3600" dirty="0" err="1" smtClean="0"/>
              <a:t>sind</a:t>
            </a:r>
            <a:r>
              <a:rPr lang="cs-CZ" sz="3600" dirty="0" smtClean="0"/>
              <a:t> </a:t>
            </a:r>
            <a:r>
              <a:rPr lang="de-DE" sz="3600" dirty="0" smtClean="0"/>
              <a:t>Fachlehrer für d</a:t>
            </a:r>
            <a:r>
              <a:rPr lang="cs-CZ" sz="3600" dirty="0" smtClean="0"/>
              <a:t>as</a:t>
            </a:r>
            <a:r>
              <a:rPr lang="de-DE" sz="3600" dirty="0" smtClean="0"/>
              <a:t> gegebene </a:t>
            </a:r>
            <a:r>
              <a:rPr lang="de-DE" sz="3600" dirty="0" err="1" smtClean="0"/>
              <a:t>Sachfach</a:t>
            </a:r>
            <a:endParaRPr lang="cs-CZ" sz="3600" dirty="0" smtClean="0"/>
          </a:p>
          <a:p>
            <a:r>
              <a:rPr lang="de-DE" sz="3600" dirty="0" smtClean="0"/>
              <a:t>in der Zielsprache </a:t>
            </a:r>
            <a:r>
              <a:rPr lang="cs-CZ" sz="3600" dirty="0" err="1" smtClean="0"/>
              <a:t>werden</a:t>
            </a:r>
            <a:r>
              <a:rPr lang="cs-CZ" sz="3600" dirty="0" smtClean="0"/>
              <a:t> </a:t>
            </a:r>
            <a:r>
              <a:rPr lang="de-DE" sz="3600" dirty="0" smtClean="0"/>
              <a:t>weniger als 50% </a:t>
            </a:r>
            <a:r>
              <a:rPr lang="cs-CZ" sz="3600" dirty="0" smtClean="0"/>
              <a:t> der </a:t>
            </a:r>
            <a:r>
              <a:rPr lang="de-DE" sz="3600" dirty="0" smtClean="0"/>
              <a:t>Curricula unterrichtet</a:t>
            </a:r>
            <a:r>
              <a:rPr lang="sk-SK" sz="3600" dirty="0" smtClean="0"/>
              <a:t> (</a:t>
            </a:r>
            <a:r>
              <a:rPr lang="sk-SK" sz="3600" dirty="0" err="1" smtClean="0"/>
              <a:t>Empfehlung</a:t>
            </a:r>
            <a:r>
              <a:rPr lang="sk-SK" sz="3600" dirty="0" smtClean="0"/>
              <a:t> </a:t>
            </a:r>
            <a:r>
              <a:rPr lang="sk-SK" sz="3600" dirty="0" err="1" smtClean="0"/>
              <a:t>ist</a:t>
            </a:r>
            <a:r>
              <a:rPr lang="sk-SK" sz="3600" dirty="0" smtClean="0"/>
              <a:t> max. 30%)</a:t>
            </a:r>
            <a:endParaRPr lang="de-DE"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smtClean="0"/>
              <a:t>Varianten oder Realisierungsformen von CLIL</a:t>
            </a:r>
            <a:endParaRPr lang="de-DE" dirty="0"/>
          </a:p>
        </p:txBody>
      </p:sp>
      <p:sp>
        <p:nvSpPr>
          <p:cNvPr id="3" name="Zástupný symbol pro obsah 2"/>
          <p:cNvSpPr>
            <a:spLocks noGrp="1"/>
          </p:cNvSpPr>
          <p:nvPr>
            <p:ph sz="quarter" idx="13"/>
          </p:nvPr>
        </p:nvSpPr>
        <p:spPr/>
        <p:txBody>
          <a:bodyPr>
            <a:normAutofit lnSpcReduction="10000"/>
          </a:bodyPr>
          <a:lstStyle/>
          <a:p>
            <a:r>
              <a:rPr lang="cs-CZ" dirty="0" err="1" smtClean="0"/>
              <a:t>sog</a:t>
            </a:r>
            <a:r>
              <a:rPr lang="cs-CZ" dirty="0" smtClean="0"/>
              <a:t>. „</a:t>
            </a:r>
            <a:r>
              <a:rPr lang="cs-CZ" dirty="0" err="1" smtClean="0"/>
              <a:t>Sprachduschen</a:t>
            </a:r>
            <a:r>
              <a:rPr lang="cs-CZ" dirty="0" smtClean="0"/>
              <a:t>“ </a:t>
            </a:r>
          </a:p>
          <a:p>
            <a:r>
              <a:rPr lang="cs-CZ" dirty="0" err="1" smtClean="0"/>
              <a:t>die</a:t>
            </a:r>
            <a:r>
              <a:rPr lang="cs-CZ" dirty="0" smtClean="0"/>
              <a:t> </a:t>
            </a:r>
            <a:r>
              <a:rPr lang="cs-CZ" dirty="0" err="1" smtClean="0"/>
              <a:t>Fremdsprache</a:t>
            </a:r>
            <a:r>
              <a:rPr lang="cs-CZ" dirty="0" smtClean="0"/>
              <a:t> </a:t>
            </a:r>
            <a:r>
              <a:rPr lang="cs-CZ" dirty="0" err="1" smtClean="0"/>
              <a:t>wird</a:t>
            </a:r>
            <a:r>
              <a:rPr lang="cs-CZ" dirty="0" smtClean="0"/>
              <a:t> </a:t>
            </a:r>
            <a:r>
              <a:rPr lang="cs-CZ" dirty="0" err="1" smtClean="0"/>
              <a:t>als</a:t>
            </a:r>
            <a:r>
              <a:rPr lang="cs-CZ" dirty="0" smtClean="0"/>
              <a:t> </a:t>
            </a:r>
            <a:r>
              <a:rPr lang="cs-CZ" dirty="0" err="1" smtClean="0"/>
              <a:t>Anweisungssprache</a:t>
            </a:r>
            <a:r>
              <a:rPr lang="cs-CZ" dirty="0" smtClean="0"/>
              <a:t> </a:t>
            </a:r>
            <a:r>
              <a:rPr lang="cs-CZ" dirty="0" err="1" smtClean="0"/>
              <a:t>verwendet</a:t>
            </a:r>
            <a:endParaRPr lang="cs-CZ" dirty="0" smtClean="0"/>
          </a:p>
          <a:p>
            <a:r>
              <a:rPr lang="cs-CZ" dirty="0" err="1" smtClean="0"/>
              <a:t>nur</a:t>
            </a:r>
            <a:r>
              <a:rPr lang="cs-CZ" dirty="0" smtClean="0"/>
              <a:t> </a:t>
            </a:r>
            <a:r>
              <a:rPr lang="cs-CZ" dirty="0" err="1" smtClean="0"/>
              <a:t>ein</a:t>
            </a:r>
            <a:r>
              <a:rPr lang="cs-CZ" dirty="0" smtClean="0"/>
              <a:t> </a:t>
            </a:r>
            <a:r>
              <a:rPr lang="cs-CZ" dirty="0" err="1" smtClean="0"/>
              <a:t>Teil</a:t>
            </a:r>
            <a:r>
              <a:rPr lang="cs-CZ" dirty="0" smtClean="0"/>
              <a:t> der </a:t>
            </a:r>
            <a:r>
              <a:rPr lang="cs-CZ" dirty="0" err="1" smtClean="0"/>
              <a:t>Unterrichtseinheit</a:t>
            </a:r>
            <a:r>
              <a:rPr lang="cs-CZ" dirty="0" smtClean="0"/>
              <a:t> z.B. </a:t>
            </a:r>
            <a:r>
              <a:rPr lang="cs-CZ" dirty="0" err="1" smtClean="0"/>
              <a:t>die</a:t>
            </a:r>
            <a:r>
              <a:rPr lang="cs-CZ" dirty="0" smtClean="0"/>
              <a:t> </a:t>
            </a:r>
            <a:r>
              <a:rPr lang="cs-CZ" dirty="0" err="1" smtClean="0"/>
              <a:t>Zusammenfassung</a:t>
            </a:r>
            <a:r>
              <a:rPr lang="cs-CZ" dirty="0" smtClean="0"/>
              <a:t> </a:t>
            </a:r>
            <a:r>
              <a:rPr lang="cs-CZ" dirty="0" err="1" smtClean="0"/>
              <a:t>am</a:t>
            </a:r>
            <a:r>
              <a:rPr lang="cs-CZ" dirty="0" smtClean="0"/>
              <a:t> </a:t>
            </a:r>
            <a:r>
              <a:rPr lang="cs-CZ" dirty="0" err="1" smtClean="0"/>
              <a:t>Ende</a:t>
            </a:r>
            <a:r>
              <a:rPr lang="cs-CZ" dirty="0" smtClean="0"/>
              <a:t> der </a:t>
            </a:r>
            <a:r>
              <a:rPr lang="cs-CZ" dirty="0" err="1" smtClean="0"/>
              <a:t>Unterrichtsstunde</a:t>
            </a:r>
            <a:r>
              <a:rPr lang="cs-CZ" dirty="0" smtClean="0"/>
              <a:t> </a:t>
            </a:r>
          </a:p>
          <a:p>
            <a:r>
              <a:rPr lang="cs-CZ" dirty="0" err="1" smtClean="0"/>
              <a:t>Projekttage</a:t>
            </a:r>
            <a:endParaRPr lang="cs-CZ" dirty="0" smtClean="0"/>
          </a:p>
          <a:p>
            <a:r>
              <a:rPr lang="cs-CZ" dirty="0" err="1" smtClean="0"/>
              <a:t>Zusammenarbeit</a:t>
            </a:r>
            <a:r>
              <a:rPr lang="cs-CZ" dirty="0" smtClean="0"/>
              <a:t> </a:t>
            </a:r>
            <a:r>
              <a:rPr lang="cs-CZ" dirty="0" err="1" smtClean="0"/>
              <a:t>mit</a:t>
            </a:r>
            <a:r>
              <a:rPr lang="cs-CZ" dirty="0" smtClean="0"/>
              <a:t> der </a:t>
            </a:r>
            <a:r>
              <a:rPr lang="cs-CZ" dirty="0" err="1" smtClean="0"/>
              <a:t>ausländischer</a:t>
            </a:r>
            <a:r>
              <a:rPr lang="cs-CZ" dirty="0" smtClean="0"/>
              <a:t> </a:t>
            </a:r>
            <a:r>
              <a:rPr lang="cs-CZ" dirty="0" err="1" smtClean="0"/>
              <a:t>Partnerschule</a:t>
            </a:r>
            <a:r>
              <a:rPr lang="cs-CZ" dirty="0" smtClean="0"/>
              <a:t> </a:t>
            </a:r>
            <a:r>
              <a:rPr lang="cs-CZ" dirty="0" err="1" smtClean="0"/>
              <a:t>am</a:t>
            </a:r>
            <a:r>
              <a:rPr lang="cs-CZ" dirty="0" smtClean="0"/>
              <a:t> </a:t>
            </a:r>
            <a:r>
              <a:rPr lang="cs-CZ" dirty="0" err="1" smtClean="0"/>
              <a:t>gemeinsamen</a:t>
            </a:r>
            <a:r>
              <a:rPr lang="cs-CZ" dirty="0" smtClean="0"/>
              <a:t> Projekt</a:t>
            </a:r>
          </a:p>
          <a:p>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de-DE" dirty="0" smtClean="0"/>
              <a:t>Varianten oder Realisierungsformen von CLIL</a:t>
            </a:r>
            <a:endParaRPr lang="de-DE" dirty="0"/>
          </a:p>
        </p:txBody>
      </p:sp>
      <p:sp>
        <p:nvSpPr>
          <p:cNvPr id="3" name="Zástupný symbol pro obsah 2"/>
          <p:cNvSpPr>
            <a:spLocks noGrp="1"/>
          </p:cNvSpPr>
          <p:nvPr>
            <p:ph sz="quarter" idx="13"/>
          </p:nvPr>
        </p:nvSpPr>
        <p:spPr/>
        <p:txBody>
          <a:bodyPr/>
          <a:lstStyle/>
          <a:p>
            <a:r>
              <a:rPr lang="de-DE" dirty="0" smtClean="0"/>
              <a:t>Eingliederung von Sachfachinhalten in den Fremdsprachenunterricht, sog. soft CLIL</a:t>
            </a:r>
            <a:endParaRPr lang="cs-CZ" dirty="0" smtClean="0"/>
          </a:p>
          <a:p>
            <a:r>
              <a:rPr lang="de-DE" dirty="0" smtClean="0"/>
              <a:t>Fremdsprache wird in ein </a:t>
            </a:r>
            <a:r>
              <a:rPr lang="de-DE" dirty="0" err="1" smtClean="0"/>
              <a:t>Sachfach</a:t>
            </a:r>
            <a:r>
              <a:rPr lang="de-DE" dirty="0" smtClean="0"/>
              <a:t> integriert, sog. </a:t>
            </a:r>
            <a:r>
              <a:rPr lang="de-DE" dirty="0" err="1" smtClean="0"/>
              <a:t>hard</a:t>
            </a:r>
            <a:r>
              <a:rPr lang="de-DE" dirty="0" smtClean="0"/>
              <a:t> CLIL (1 - 2 Unterrichtseinheiten in der Woche werden teilweise in der Fremdsprache geführt – Fremdsprache auch </a:t>
            </a:r>
            <a:r>
              <a:rPr lang="de-DE" dirty="0" err="1" smtClean="0"/>
              <a:t>Sachfach</a:t>
            </a:r>
            <a:r>
              <a:rPr lang="de-DE" dirty="0" smtClean="0"/>
              <a:t> in einer Unterrichtseinheit) </a:t>
            </a:r>
            <a:endParaRPr lang="de-DE"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169</TotalTime>
  <Words>1133</Words>
  <Application>Microsoft Office PowerPoint</Application>
  <PresentationFormat>Předvádění na obrazovce (4:3)</PresentationFormat>
  <Paragraphs>130</Paragraphs>
  <Slides>25</Slides>
  <Notes>0</Notes>
  <HiddenSlides>0</HiddenSlides>
  <MMClips>0</MMClips>
  <ScaleCrop>false</ScaleCrop>
  <HeadingPairs>
    <vt:vector size="4" baseType="variant">
      <vt:variant>
        <vt:lpstr>Motiv</vt:lpstr>
      </vt:variant>
      <vt:variant>
        <vt:i4>1</vt:i4>
      </vt:variant>
      <vt:variant>
        <vt:lpstr>Nadpisy snímků</vt:lpstr>
      </vt:variant>
      <vt:variant>
        <vt:i4>25</vt:i4>
      </vt:variant>
    </vt:vector>
  </HeadingPairs>
  <TitlesOfParts>
    <vt:vector size="26" baseType="lpstr">
      <vt:lpstr>Aerodynamika</vt:lpstr>
      <vt:lpstr>METHODE CLIL in lebensechten Situationen</vt:lpstr>
      <vt:lpstr>Entstehung der Methode</vt:lpstr>
      <vt:lpstr>Content and Language Integrated Learning </vt:lpstr>
      <vt:lpstr>CLIL-Konzept</vt:lpstr>
      <vt:lpstr>Merkmale von CLIL</vt:lpstr>
      <vt:lpstr>Merkmale von CLIL</vt:lpstr>
      <vt:lpstr>Merkmale von CLIL </vt:lpstr>
      <vt:lpstr>Varianten oder Realisierungsformen von CLIL</vt:lpstr>
      <vt:lpstr>Varianten oder Realisierungsformen von CLIL</vt:lpstr>
      <vt:lpstr>Mögliche Phasen</vt:lpstr>
      <vt:lpstr>Dauer der Benutzung von CLIL</vt:lpstr>
      <vt:lpstr>CLIL - Ziele</vt:lpstr>
      <vt:lpstr>CLIL - Prinzipien</vt:lpstr>
      <vt:lpstr>CLIL - Aktivitäten</vt:lpstr>
      <vt:lpstr>CLIL - Aktivitäten</vt:lpstr>
      <vt:lpstr>Mehrwert von CLIL</vt:lpstr>
      <vt:lpstr>Mehrwert von CLIL</vt:lpstr>
      <vt:lpstr>Sprachenpolitik Österreichs</vt:lpstr>
      <vt:lpstr>Tschechisch / Slowakisch und CLIL</vt:lpstr>
      <vt:lpstr>2 Beispiele</vt:lpstr>
      <vt:lpstr>Möglichkeiten der Umsetzung von CLIL</vt:lpstr>
      <vt:lpstr>Praktische Experimente in der Nachbarsprache begleiten</vt:lpstr>
      <vt:lpstr>Praktische Experimente in der Nachbarsprache begleiten</vt:lpstr>
      <vt:lpstr>Literatur</vt:lpstr>
      <vt:lpstr>Vielen Dank für euere Aufmerksamkeit!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METHODE CLIL</dc:title>
  <dc:creator>User</dc:creator>
  <cp:lastModifiedBy>Brychova</cp:lastModifiedBy>
  <cp:revision>22</cp:revision>
  <dcterms:created xsi:type="dcterms:W3CDTF">2016-04-25T19:00:09Z</dcterms:created>
  <dcterms:modified xsi:type="dcterms:W3CDTF">2016-05-04T18:58:03Z</dcterms:modified>
</cp:coreProperties>
</file>