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7B721-10F5-4F83-B7F7-6845EF099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1FA679-0271-4D18-811F-7B9598979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B49F4A-5CCC-4226-A61B-9DC43FFD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52E993-3C18-4A16-8EB3-DB8DEA0A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144ABB-3890-47F7-BB24-D8DE2BAA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9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3C7D6-9ABA-4DA1-B661-5CB35A6A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973DA0-1D72-4CA4-8C45-A3CABB9E1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651E44-ABAC-4130-9383-2B63BBB6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B2482E-F03A-443F-90AF-B626ECD5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682E55-EF36-4C91-927C-C4FBC4B7E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52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FBBD66-2234-4FC6-9F81-B735BBC29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27267F-BC53-4A56-97F5-714FD3E6F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64C391-78D4-482A-805C-ED9B0411F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234DE-0AE5-4606-9553-3E54D3BA4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76CC16-5FF7-4F3A-9E8F-CF20801A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90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E3A7D-8EDE-43AB-B99E-A1095026E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D546C0-7807-4DED-B3FB-14E57434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B08A2E-4EB1-4EFE-A468-172C9703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B8F12E-3C6C-4382-86F9-83EDA100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1FFA3D-3F92-4A3C-AFEA-93D15197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69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3C251-2547-4472-8880-9CD106313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779858-007F-4A7E-9612-DC7A3558D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B9E17D-92E6-4627-9B46-697BEB8E8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992152-2339-4FF6-BBB6-AF6B0730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B479A-6287-47F3-AFE1-0BF03515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61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CF4E0-7C7C-4684-B127-4752160A3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20CB67-4D81-4E42-8D84-212A01562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E96191D-EAC0-4CAE-A7FE-7BD05D9D3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50367B-AB01-42AE-9A41-696A2FF2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06D019-48E1-4A2F-810A-57F074A3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BD84F0-6626-462D-B749-63684177C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89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3657B-D55C-4FF4-8D56-C7B70B4F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231792B-9FA3-4B78-86D8-A71C8B7B6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3B0E0A9-F736-423D-8A0C-8B8B9D2AA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D82102C-6345-4889-8522-03B8EC43D1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82FF6CB-C303-4239-BCB9-06AB21788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ADEE16-BCF6-4FB5-BF75-277257555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E344258-DD57-4F45-82FE-4EBF30DBB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39A29C9-BB2A-408B-AF8F-93E8B816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66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84680A-CD83-467E-BDAC-D0990C3D1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B63D146-937C-4830-A61A-1C3BB34F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6F1496-3A8E-41C9-956F-7478DA40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F681CE-D36A-4F3A-B430-C5D9A9757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17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B755B6-DBC0-433B-9DF2-EC367293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BACC83D-75C6-4AC2-A23F-70176EB8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B147E8-6530-4279-8992-A08ADEDAB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4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30EF4-2141-4315-859D-5574FD66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6BB2E0-86FF-494C-BA80-FAEACAD44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09BDC39-4638-4066-B6DB-33CE86BCA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3DA6DA-1D00-4872-94B7-370FFE3C9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E9A9BE-D368-4C51-AFC1-3C093829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AD21F4-4E25-4919-9865-9AA43331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8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9E76F-B751-4C92-AECC-9C46A41AD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A833D2-CB68-4CEB-AA95-DA5A4C510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B207308-D850-499B-BC31-8C7FA8A49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04C3C8-088B-4B01-B39D-CE2B19A27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148957-8906-44ED-AF80-B9611C760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10DCA8-F600-44AE-839F-33FEDA35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51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B52EA7-E67F-46F1-819F-4D7FD928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C451C35-AF33-4CC7-A027-D362218CE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F9359C-D997-4333-8581-91BA638AD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175D-1D5F-48E3-916D-00A4B580B78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B26214-3548-4D97-8CA6-085CB1379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BC9F17-7342-42DF-A582-2A946D959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A9B32-A284-44BF-A0D4-F8BBDABDA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03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scotlandreferendum.inf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A66DC-74BB-489F-85F9-901BB998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Prezentaci je nutné řádně spustit, jinak z toho člověk nebude moudrý.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FE273A-CFD5-4B32-A8CB-41765694B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5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Union Jack Without Scotland - I think if it happens they need a better  design than this : vexillology">
            <a:extLst>
              <a:ext uri="{FF2B5EF4-FFF2-40B4-BE49-F238E27FC236}">
                <a16:creationId xmlns:a16="http://schemas.microsoft.com/office/drawing/2014/main" id="{07C9AD51-9BCD-4D9E-A34A-0117459D2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7918" cy="685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ion Jack - Wikipedia">
            <a:extLst>
              <a:ext uri="{FF2B5EF4-FFF2-40B4-BE49-F238E27FC236}">
                <a16:creationId xmlns:a16="http://schemas.microsoft.com/office/drawing/2014/main" id="{1643DDC0-E99D-4F33-A003-D16002D12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2E71DB0-A5AC-402D-A7C3-D3627D029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15136"/>
          </a:xfrm>
        </p:spPr>
        <p:txBody>
          <a:bodyPr/>
          <a:lstStyle/>
          <a:p>
            <a:r>
              <a:rPr lang="cs-CZ" b="1" u="sng" dirty="0"/>
              <a:t>Anglie a Skotsko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1F3FF0-9ECD-4938-BF97-C12447826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7499"/>
            <a:ext cx="9144000" cy="1520301"/>
          </a:xfrm>
        </p:spPr>
        <p:txBody>
          <a:bodyPr/>
          <a:lstStyle/>
          <a:p>
            <a:r>
              <a:rPr lang="cs-CZ" b="1" dirty="0"/>
              <a:t>Partnerství z rozumu</a:t>
            </a:r>
          </a:p>
        </p:txBody>
      </p:sp>
      <p:pic>
        <p:nvPicPr>
          <p:cNvPr id="1028" name="Picture 4" descr="Fact file: What would Scottish independence mean for the Australian flag? -  Fact Check - ABC News (Australian Broadcasting Corporation)">
            <a:extLst>
              <a:ext uri="{FF2B5EF4-FFF2-40B4-BE49-F238E27FC236}">
                <a16:creationId xmlns:a16="http://schemas.microsoft.com/office/drawing/2014/main" id="{4FB420CF-D169-404D-9D4C-41373EA4B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31"/>
            <a:ext cx="12192000" cy="685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31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1930D-65D8-43B0-B6C9-BB76AA52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Něco málo z historie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C5FCB4-CE3F-4CC4-8CA0-6498AC6FB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1603</a:t>
            </a:r>
            <a:r>
              <a:rPr lang="cs-CZ" dirty="0"/>
              <a:t> – Jakub VI.  králem Anglie, současně i králem Skotska</a:t>
            </a:r>
          </a:p>
          <a:p>
            <a:r>
              <a:rPr lang="cs-CZ" b="1" dirty="0">
                <a:solidFill>
                  <a:srgbClr val="FF0000"/>
                </a:solidFill>
              </a:rPr>
              <a:t>1707</a:t>
            </a:r>
            <a:r>
              <a:rPr lang="cs-CZ" dirty="0"/>
              <a:t> - Anglie, Skotsko a Wales formálně sloučeny do Království Velké Británie</a:t>
            </a:r>
          </a:p>
          <a:p>
            <a:r>
              <a:rPr lang="cs-CZ" dirty="0"/>
              <a:t>Vztahy byly v </a:t>
            </a:r>
            <a:r>
              <a:rPr lang="cs-CZ" b="1" dirty="0">
                <a:solidFill>
                  <a:srgbClr val="FF0000"/>
                </a:solidFill>
              </a:rPr>
              <a:t>18. a 19. století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napjaté a vyústily do několika skotských povstání</a:t>
            </a:r>
          </a:p>
          <a:p>
            <a:pPr lvl="1"/>
            <a:r>
              <a:rPr lang="cs-CZ" dirty="0"/>
              <a:t>Ještě v 19. století obsahovala britská hymna </a:t>
            </a:r>
            <a:r>
              <a:rPr lang="cs-CZ" dirty="0" err="1"/>
              <a:t>God</a:t>
            </a:r>
            <a:r>
              <a:rPr lang="cs-CZ" dirty="0"/>
              <a:t> </a:t>
            </a:r>
            <a:r>
              <a:rPr lang="cs-CZ" dirty="0" err="1"/>
              <a:t>save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king verš „</a:t>
            </a:r>
            <a:r>
              <a:rPr lang="cs-CZ" dirty="0" err="1"/>
              <a:t>Rebellious</a:t>
            </a:r>
            <a:r>
              <a:rPr lang="cs-CZ" dirty="0"/>
              <a:t> </a:t>
            </a:r>
            <a:r>
              <a:rPr lang="cs-CZ" dirty="0" err="1"/>
              <a:t>Scots</a:t>
            </a:r>
            <a:r>
              <a:rPr lang="cs-CZ" dirty="0"/>
              <a:t> to </a:t>
            </a:r>
            <a:r>
              <a:rPr lang="cs-CZ" dirty="0" err="1"/>
              <a:t>crush</a:t>
            </a:r>
            <a:r>
              <a:rPr lang="cs-CZ" dirty="0"/>
              <a:t>“ </a:t>
            </a:r>
            <a:r>
              <a:rPr lang="cs-CZ" i="1" dirty="0"/>
              <a:t>(rozdrtit rebelující Skoty)</a:t>
            </a:r>
          </a:p>
        </p:txBody>
      </p:sp>
      <p:pic>
        <p:nvPicPr>
          <p:cNvPr id="2050" name="Picture 2" descr="History's King James VI and I | Reign Wiki | Fandom">
            <a:extLst>
              <a:ext uri="{FF2B5EF4-FFF2-40B4-BE49-F238E27FC236}">
                <a16:creationId xmlns:a16="http://schemas.microsoft.com/office/drawing/2014/main" id="{8BE38295-C185-4F42-AAD9-08EB3EADD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493" y="2296400"/>
            <a:ext cx="323850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e Act of Union between England and Scotland">
            <a:extLst>
              <a:ext uri="{FF2B5EF4-FFF2-40B4-BE49-F238E27FC236}">
                <a16:creationId xmlns:a16="http://schemas.microsoft.com/office/drawing/2014/main" id="{DA70623E-89C3-47CF-BC48-65D613428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362" y="2834561"/>
            <a:ext cx="8297631" cy="358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move God Save The Quuen as the UK national anthem | 38 Degrees">
            <a:extLst>
              <a:ext uri="{FF2B5EF4-FFF2-40B4-BE49-F238E27FC236}">
                <a16:creationId xmlns:a16="http://schemas.microsoft.com/office/drawing/2014/main" id="{28F2AD73-2F29-4AAC-B0A1-7D0CD0E3E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5194041" cy="30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85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A79979-7717-4389-B07E-78787839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století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E8E4D6-FB03-43CD-948D-630D18F6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Během válek Skotsko stálo </a:t>
            </a:r>
            <a:r>
              <a:rPr lang="cs-CZ" b="1" dirty="0">
                <a:solidFill>
                  <a:srgbClr val="FF0000"/>
                </a:solidFill>
              </a:rPr>
              <a:t>na straně spojenců</a:t>
            </a:r>
          </a:p>
          <a:p>
            <a:r>
              <a:rPr lang="cs-CZ" dirty="0"/>
              <a:t>Zvláště druhá světová válka způsobila větší </a:t>
            </a:r>
            <a:r>
              <a:rPr lang="cs-CZ" b="1" dirty="0">
                <a:solidFill>
                  <a:srgbClr val="FF0000"/>
                </a:solidFill>
              </a:rPr>
              <a:t>přimknutí Skotů k unii Velké Británie</a:t>
            </a:r>
          </a:p>
          <a:p>
            <a:r>
              <a:rPr lang="cs-CZ" b="1" dirty="0">
                <a:solidFill>
                  <a:srgbClr val="FF0000"/>
                </a:solidFill>
              </a:rPr>
              <a:t>Skotský nacionalismus</a:t>
            </a:r>
            <a:r>
              <a:rPr lang="cs-CZ" dirty="0"/>
              <a:t>, který podporovala nespokojenost s vládou v Londýně, ale přetrval po celou druhou polovinu 20. století</a:t>
            </a:r>
          </a:p>
          <a:p>
            <a:r>
              <a:rPr lang="cs-CZ" dirty="0"/>
              <a:t>Ve výsostných vodách Skotska byla v polovině 20. století objevena </a:t>
            </a:r>
            <a:r>
              <a:rPr lang="cs-CZ" b="1" dirty="0">
                <a:solidFill>
                  <a:srgbClr val="FF0000"/>
                </a:solidFill>
              </a:rPr>
              <a:t>ložiska ropy </a:t>
            </a:r>
          </a:p>
          <a:p>
            <a:pPr lvl="1"/>
            <a:r>
              <a:rPr lang="cs-CZ" dirty="0"/>
              <a:t>Ta byla velkým tématem v debatách o nezávislosti Skotska</a:t>
            </a:r>
          </a:p>
          <a:p>
            <a:pPr lvl="1"/>
            <a:r>
              <a:rPr lang="cs-CZ" dirty="0"/>
              <a:t>Heslo „Bohatý Skot versus chudý Brit“ rezonovalo v uších nacionalistů zejména během ekonomické krize a za vlády Margaret Thatcher</a:t>
            </a:r>
          </a:p>
          <a:p>
            <a:r>
              <a:rPr lang="cs-CZ" dirty="0"/>
              <a:t>V roce 1999 si za vlády Tonyho Blaira Skotové vymohli částečnou legislativní nezávislost vznikem </a:t>
            </a:r>
            <a:r>
              <a:rPr lang="cs-CZ" b="1" dirty="0">
                <a:solidFill>
                  <a:srgbClr val="FF0000"/>
                </a:solidFill>
              </a:rPr>
              <a:t>Skotského parlamentu </a:t>
            </a:r>
          </a:p>
          <a:p>
            <a:pPr lvl="1"/>
            <a:r>
              <a:rPr lang="cs-CZ" dirty="0"/>
              <a:t>Řeší spíše lokální otázky</a:t>
            </a:r>
          </a:p>
          <a:p>
            <a:pPr lvl="1"/>
            <a:r>
              <a:rPr lang="cs-CZ" dirty="0"/>
              <a:t>Kompetence k rozhodování o ústavních otázkách, obraně, zahraniční politice či průmyslu zůstává v rukou Londýna</a:t>
            </a:r>
          </a:p>
        </p:txBody>
      </p:sp>
      <p:pic>
        <p:nvPicPr>
          <p:cNvPr id="3074" name="Picture 2" descr="WW1 Scottish Soldier | World war one, Military history, World war i">
            <a:extLst>
              <a:ext uri="{FF2B5EF4-FFF2-40B4-BE49-F238E27FC236}">
                <a16:creationId xmlns:a16="http://schemas.microsoft.com/office/drawing/2014/main" id="{66FC95EE-BCE3-4276-9120-DBC9F19B0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589" y="3004457"/>
            <a:ext cx="3000375" cy="374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cottish songs of World War I - History Scotland">
            <a:extLst>
              <a:ext uri="{FF2B5EF4-FFF2-40B4-BE49-F238E27FC236}">
                <a16:creationId xmlns:a16="http://schemas.microsoft.com/office/drawing/2014/main" id="{E11AD013-5300-47ED-B769-5FB5BF454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08" y="3204709"/>
            <a:ext cx="8276981" cy="341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ssessing the future of North Sea oil and gas - Crystol Energy">
            <a:extLst>
              <a:ext uri="{FF2B5EF4-FFF2-40B4-BE49-F238E27FC236}">
                <a16:creationId xmlns:a16="http://schemas.microsoft.com/office/drawing/2014/main" id="{2E97ACC3-665C-44D7-B5A7-39572D9D4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351" y="105360"/>
            <a:ext cx="6450563" cy="296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Moderní budova - recenzí The Scottish Parliament, Edinburgh, Skotsko -  Tripadvisor">
            <a:extLst>
              <a:ext uri="{FF2B5EF4-FFF2-40B4-BE49-F238E27FC236}">
                <a16:creationId xmlns:a16="http://schemas.microsoft.com/office/drawing/2014/main" id="{0EF025FE-2A4A-4CDA-A931-5FB0B67D3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69" y="105360"/>
            <a:ext cx="8488331" cy="416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5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00FFC-B9AF-465C-B248-0A59C3FC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Referendum o nezávislosti Skotska (2014)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3F9AB1-4215-4B2D-B0B5-00599A8CE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Skotská politika na rozdíl od celobritské politiky v Londýně směřuje mnohem </a:t>
            </a:r>
            <a:r>
              <a:rPr lang="cs-CZ" b="1" dirty="0">
                <a:solidFill>
                  <a:srgbClr val="FF0000"/>
                </a:solidFill>
              </a:rPr>
              <a:t>více doleva</a:t>
            </a:r>
          </a:p>
          <a:p>
            <a:pPr lvl="1"/>
            <a:r>
              <a:rPr lang="cs-CZ" i="1" dirty="0"/>
              <a:t>Skotští studenti nemusí platit školné</a:t>
            </a:r>
          </a:p>
          <a:p>
            <a:pPr lvl="1"/>
            <a:r>
              <a:rPr lang="cs-CZ" i="1" dirty="0"/>
              <a:t>Senioři mají zajištěnou bezplatnou péči</a:t>
            </a:r>
          </a:p>
          <a:p>
            <a:pPr lvl="1"/>
            <a:r>
              <a:rPr lang="cs-CZ" i="1" dirty="0"/>
              <a:t>Ze zákona o místní samosprávě byl nezávisle na Anglii i přes velký odpor veřejnosti vypuštěn článek o zákazu pojetí homosexuality jako normálního lidského soužití ve školním vyučování</a:t>
            </a:r>
            <a:endParaRPr lang="cs-CZ" dirty="0"/>
          </a:p>
          <a:p>
            <a:r>
              <a:rPr lang="cs-CZ" dirty="0"/>
              <a:t>Skotové se ve volbách v letech 2007 a 2011 vyjádřili </a:t>
            </a:r>
            <a:r>
              <a:rPr lang="cs-CZ" b="1" dirty="0">
                <a:solidFill>
                  <a:srgbClr val="FF0000"/>
                </a:solidFill>
              </a:rPr>
              <a:t>ve prospěch nacionalistů</a:t>
            </a:r>
            <a:r>
              <a:rPr lang="cs-CZ" dirty="0"/>
              <a:t>, kteří avizovali referendum o nezávislosti Skotska</a:t>
            </a:r>
          </a:p>
          <a:p>
            <a:r>
              <a:rPr lang="cs-CZ" dirty="0"/>
              <a:t>V referendu zvítězili zastánci strany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(lépe společně), která bojovala za </a:t>
            </a:r>
            <a:r>
              <a:rPr lang="cs-CZ" b="1" dirty="0">
                <a:solidFill>
                  <a:srgbClr val="FF0000"/>
                </a:solidFill>
              </a:rPr>
              <a:t>setrvání Skotska v unii Velké Británie</a:t>
            </a:r>
          </a:p>
          <a:p>
            <a:pPr lvl="1"/>
            <a:r>
              <a:rPr lang="cs-CZ" dirty="0">
                <a:hlinkClick r:id="rId2"/>
              </a:rPr>
              <a:t>http://scotlandreferendum.info/</a:t>
            </a:r>
            <a:endParaRPr lang="cs-CZ" dirty="0"/>
          </a:p>
          <a:p>
            <a:endParaRPr lang="cs-CZ" dirty="0"/>
          </a:p>
          <a:p>
            <a:pPr lvl="1"/>
            <a:endParaRPr lang="cs-CZ" i="1" dirty="0"/>
          </a:p>
        </p:txBody>
      </p:sp>
      <p:pic>
        <p:nvPicPr>
          <p:cNvPr id="1026" name="Picture 2" descr="Scottish independence: New poll shows battle for Union neck and neck">
            <a:extLst>
              <a:ext uri="{FF2B5EF4-FFF2-40B4-BE49-F238E27FC236}">
                <a16:creationId xmlns:a16="http://schemas.microsoft.com/office/drawing/2014/main" id="{965B4B78-D0AD-4807-8DD7-A0AB206D1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85" y="93307"/>
            <a:ext cx="11069715" cy="471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87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7954E-8B5C-486F-82E2-0E543F9E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Anglicko-skotské vztahy dnes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72574-31A4-4C06-8295-450959EA9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1) </a:t>
            </a:r>
            <a:r>
              <a:rPr lang="cs-CZ" dirty="0" err="1"/>
              <a:t>Brexit</a:t>
            </a:r>
            <a:endParaRPr lang="cs-CZ" dirty="0"/>
          </a:p>
          <a:p>
            <a:pPr lvl="1"/>
            <a:r>
              <a:rPr lang="cs-CZ" dirty="0"/>
              <a:t>Skotsko je proevropské a v referendu hlasovalo pro setrvání Skotska v EU</a:t>
            </a:r>
          </a:p>
          <a:p>
            <a:pPr lvl="1"/>
            <a:r>
              <a:rPr lang="cs-CZ" dirty="0"/>
              <a:t>Ve Skotsku se mluví o dalším referendu o nezávislosti – v dohledné době se ale zatím další hlasování není naplánováno</a:t>
            </a:r>
          </a:p>
          <a:p>
            <a:pPr lvl="1"/>
            <a:r>
              <a:rPr lang="cs-CZ" dirty="0"/>
              <a:t>Každopádně skotská premiérka Nicola </a:t>
            </a:r>
            <a:r>
              <a:rPr lang="cs-CZ" dirty="0" err="1"/>
              <a:t>Sturgeon</a:t>
            </a:r>
            <a:r>
              <a:rPr lang="cs-CZ" dirty="0"/>
              <a:t> je silně nacionalistická a referendum za nezávislost Skotska podporuje</a:t>
            </a:r>
          </a:p>
          <a:p>
            <a:r>
              <a:rPr lang="cs-CZ" dirty="0"/>
              <a:t>2) </a:t>
            </a:r>
            <a:r>
              <a:rPr lang="cs-CZ" dirty="0" err="1"/>
              <a:t>Koronavirus</a:t>
            </a:r>
            <a:endParaRPr lang="cs-CZ" dirty="0"/>
          </a:p>
          <a:p>
            <a:pPr lvl="1"/>
            <a:r>
              <a:rPr lang="cs-CZ" dirty="0"/>
              <a:t>Skotská vláda byla již na počátku pandemie </a:t>
            </a:r>
            <a:r>
              <a:rPr lang="cs-CZ" dirty="0" err="1"/>
              <a:t>přísá</a:t>
            </a:r>
            <a:r>
              <a:rPr lang="cs-CZ" dirty="0"/>
              <a:t> a i v rozvolňování opatření je zdrženlivější než zbytek Británie</a:t>
            </a:r>
          </a:p>
          <a:p>
            <a:pPr lvl="1"/>
            <a:r>
              <a:rPr lang="cs-CZ" dirty="0"/>
              <a:t>Ve Skotsku je tak nakažených poměrně málo</a:t>
            </a:r>
          </a:p>
          <a:p>
            <a:pPr lvl="1"/>
            <a:r>
              <a:rPr lang="cs-CZ" dirty="0"/>
              <a:t>Skotové protestují na hranicích s Anglií a žádají uzavření hranic</a:t>
            </a:r>
          </a:p>
          <a:p>
            <a:pPr lvl="1"/>
            <a:r>
              <a:rPr lang="cs-CZ" dirty="0"/>
              <a:t>Diskutuje se o povinné karanténě všech, kdo by přicestovali do Skotska z Anglie</a:t>
            </a:r>
          </a:p>
          <a:p>
            <a:pPr lvl="1"/>
            <a:r>
              <a:rPr lang="cs-CZ" dirty="0"/>
              <a:t>V současnosti podporuje nezávislost Skotska asi 55% voličů</a:t>
            </a:r>
          </a:p>
          <a:p>
            <a:endParaRPr lang="cs-CZ" dirty="0"/>
          </a:p>
        </p:txBody>
      </p:sp>
      <p:pic>
        <p:nvPicPr>
          <p:cNvPr id="2050" name="Picture 2" descr="Brexit makes the case for an independent Scotland | Financial Times">
            <a:extLst>
              <a:ext uri="{FF2B5EF4-FFF2-40B4-BE49-F238E27FC236}">
                <a16:creationId xmlns:a16="http://schemas.microsoft.com/office/drawing/2014/main" id="{A0F33994-77D2-4400-9BF0-96408FCD9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7" y="3788229"/>
            <a:ext cx="6239070" cy="291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hat does Brexit mean for Scottish politics? | EUROPP">
            <a:extLst>
              <a:ext uri="{FF2B5EF4-FFF2-40B4-BE49-F238E27FC236}">
                <a16:creationId xmlns:a16="http://schemas.microsoft.com/office/drawing/2014/main" id="{E3F9EA19-C18E-4F72-9E1B-D8B7D372E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181" y="3569412"/>
            <a:ext cx="5949820" cy="328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kotská první ministryně Nicola Sturgeonová | na serveru Lidovky.cz | aktuální zprávy">
            <a:extLst>
              <a:ext uri="{FF2B5EF4-FFF2-40B4-BE49-F238E27FC236}">
                <a16:creationId xmlns:a16="http://schemas.microsoft.com/office/drawing/2014/main" id="{7EA24991-B39C-4471-8839-891E03E5B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650" y="30875"/>
            <a:ext cx="4130350" cy="212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11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AC5F8-462F-498C-B5A0-46C9AAF5F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834A3D-FF11-46C4-93B8-35A64C422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Election</a:t>
            </a:r>
            <a:r>
              <a:rPr lang="cs-CZ" dirty="0"/>
              <a:t> 2015 : UK </a:t>
            </a:r>
            <a:r>
              <a:rPr lang="cs-CZ" dirty="0" err="1"/>
              <a:t>Results</a:t>
            </a:r>
            <a:r>
              <a:rPr lang="cs-CZ" dirty="0"/>
              <a:t> [online]. In: bbc.com</a:t>
            </a:r>
          </a:p>
          <a:p>
            <a:r>
              <a:rPr lang="cs-CZ" dirty="0"/>
              <a:t>SVOBODA, Ondřej. Skotské referendum o nezávislosti: Cesta k rozpadu Británie? [online]</a:t>
            </a:r>
          </a:p>
          <a:p>
            <a:r>
              <a:rPr lang="cs-CZ" dirty="0"/>
              <a:t>SVOBODA, Ondřej. Nadějné vyhlídky? Historický vývoj </a:t>
            </a:r>
            <a:r>
              <a:rPr lang="cs-CZ" dirty="0" err="1"/>
              <a:t>anglo</a:t>
            </a:r>
            <a:r>
              <a:rPr lang="cs-CZ" dirty="0"/>
              <a:t>-skotské unie [online].</a:t>
            </a:r>
          </a:p>
          <a:p>
            <a:r>
              <a:rPr lang="en-US" dirty="0"/>
              <a:t>Timeline – A history of Anglo-Scottish relations[online]. </a:t>
            </a:r>
            <a:endParaRPr lang="cs-CZ" dirty="0"/>
          </a:p>
          <a:p>
            <a:r>
              <a:rPr lang="en-US" dirty="0"/>
              <a:t>Scottish elections 2007 [online]. In: news.bbc.co.uk.</a:t>
            </a:r>
            <a:endParaRPr lang="cs-CZ" dirty="0"/>
          </a:p>
          <a:p>
            <a:r>
              <a:rPr lang="en-US" dirty="0"/>
              <a:t>Scottish responsibilities[online]. In: </a:t>
            </a:r>
            <a:r>
              <a:rPr lang="en-US" dirty="0" err="1"/>
              <a:t>gov.scot</a:t>
            </a:r>
            <a:r>
              <a:rPr lang="en-US" dirty="0"/>
              <a:t>.</a:t>
            </a:r>
            <a:endParaRPr lang="cs-CZ" dirty="0"/>
          </a:p>
          <a:p>
            <a:r>
              <a:rPr lang="cs-CZ" dirty="0"/>
              <a:t>Lidovky.cz. Pandemie vyostřila vztahy mezi Skotskem a Anglií. Nacionalistickou premiérku podporuje stále více SKO. </a:t>
            </a:r>
            <a:r>
              <a:rPr lang="en-US" dirty="0"/>
              <a:t>[online].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653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530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Prezentaci je nutné řádně spustit, jinak z toho člověk nebude moudrý.</vt:lpstr>
      <vt:lpstr>Anglie a Skotsko</vt:lpstr>
      <vt:lpstr>Něco málo z historie</vt:lpstr>
      <vt:lpstr>20. století</vt:lpstr>
      <vt:lpstr>Referendum o nezávislosti Skotska (2014)</vt:lpstr>
      <vt:lpstr>Anglicko-skotské vztahy dnes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Anglie a Skotsko</dc:title>
  <dc:creator>Bábíček Miroslav</dc:creator>
  <cp:lastModifiedBy>Marta Goňcová</cp:lastModifiedBy>
  <cp:revision>32</cp:revision>
  <dcterms:created xsi:type="dcterms:W3CDTF">2020-12-13T18:35:26Z</dcterms:created>
  <dcterms:modified xsi:type="dcterms:W3CDTF">2021-01-06T22:14:15Z</dcterms:modified>
</cp:coreProperties>
</file>