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C756C0F-C949-48D0-8519-7BF92D463E40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7EA5E9A-1BD5-4FF8-9F5D-F8E96369F2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6C0F-C949-48D0-8519-7BF92D463E40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5E9A-1BD5-4FF8-9F5D-F8E96369F2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6C0F-C949-48D0-8519-7BF92D463E40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5E9A-1BD5-4FF8-9F5D-F8E96369F2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6C0F-C949-48D0-8519-7BF92D463E40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5E9A-1BD5-4FF8-9F5D-F8E96369F2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6C0F-C949-48D0-8519-7BF92D463E40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5E9A-1BD5-4FF8-9F5D-F8E96369F2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6C0F-C949-48D0-8519-7BF92D463E40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5E9A-1BD5-4FF8-9F5D-F8E96369F2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756C0F-C949-48D0-8519-7BF92D463E40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EA5E9A-1BD5-4FF8-9F5D-F8E96369F2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C756C0F-C949-48D0-8519-7BF92D463E40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7EA5E9A-1BD5-4FF8-9F5D-F8E96369F2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6C0F-C949-48D0-8519-7BF92D463E40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5E9A-1BD5-4FF8-9F5D-F8E96369F2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6C0F-C949-48D0-8519-7BF92D463E40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5E9A-1BD5-4FF8-9F5D-F8E96369F2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6C0F-C949-48D0-8519-7BF92D463E40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5E9A-1BD5-4FF8-9F5D-F8E96369F2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C756C0F-C949-48D0-8519-7BF92D463E40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EA5E9A-1BD5-4FF8-9F5D-F8E96369F2C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lada.cz/cz/media-centrum/aktualne/" TargetMode="External"/><Relationship Id="rId3" Type="http://schemas.openxmlformats.org/officeDocument/2006/relationships/hyperlink" Target="https://cs.wikipedia.org/wiki/Seznam" TargetMode="External"/><Relationship Id="rId7" Type="http://schemas.openxmlformats.org/officeDocument/2006/relationships/hyperlink" Target="https://cs.wikipedia.org/wiki/%C4%8Cesko-kosovsk%C3%A9_vztahy" TargetMode="External"/><Relationship Id="rId2" Type="http://schemas.openxmlformats.org/officeDocument/2006/relationships/hyperlink" Target="https://www.mundo.cz/kosov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valka.cz/12345-Nahled-do-historie-Kosova" TargetMode="External"/><Relationship Id="rId5" Type="http://schemas.openxmlformats.org/officeDocument/2006/relationships/hyperlink" Target="https://ct24.ceskatelevize.cz/svet/2391847-chudobne-kosovo" TargetMode="External"/><Relationship Id="rId4" Type="http://schemas.openxmlformats.org/officeDocument/2006/relationships/hyperlink" Target="https://www.idnes.cz/zpravy/zahranicni/kosovsky-vicepremier-thaci-je-valecny-zlocinec" TargetMode="External"/><Relationship Id="rId9" Type="http://schemas.openxmlformats.org/officeDocument/2006/relationships/hyperlink" Target="https://ct24.ceskatelevize.cz/svet/3221661-kosovsky-prezident-thaci-rezignoval-je-obzalovan-z-valecnych-zlocin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772816"/>
            <a:ext cx="8458200" cy="1872208"/>
          </a:xfrm>
        </p:spPr>
        <p:txBody>
          <a:bodyPr>
            <a:normAutofit/>
          </a:bodyPr>
          <a:lstStyle/>
          <a:p>
            <a:pPr algn="ctr"/>
            <a:r>
              <a:rPr lang="cs-CZ" sz="8800" b="1" dirty="0">
                <a:ea typeface="Cambria" pitchFamily="18" charset="0"/>
              </a:rPr>
              <a:t>KOSOVO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07704" y="4941168"/>
            <a:ext cx="6400800" cy="982960"/>
          </a:xfrm>
        </p:spPr>
        <p:txBody>
          <a:bodyPr>
            <a:normAutofit/>
          </a:bodyPr>
          <a:lstStyle/>
          <a:p>
            <a:pPr algn="r"/>
            <a:r>
              <a:rPr lang="cs-CZ" sz="2400" dirty="0">
                <a:solidFill>
                  <a:schemeClr val="tx1"/>
                </a:solidFill>
                <a:latin typeface="+mj-lt"/>
                <a:ea typeface="Cambria" pitchFamily="18" charset="0"/>
              </a:rPr>
              <a:t>Michaela Jančová</a:t>
            </a:r>
          </a:p>
          <a:p>
            <a:pPr algn="r"/>
            <a:r>
              <a:rPr lang="cs-CZ" sz="2400" dirty="0">
                <a:solidFill>
                  <a:schemeClr val="tx1"/>
                </a:solidFill>
                <a:latin typeface="+mj-lt"/>
                <a:ea typeface="Cambria" pitchFamily="18" charset="0"/>
              </a:rPr>
              <a:t>447250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064896" cy="10668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ZÁKLADNÍ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017744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cs-CZ" sz="1800" b="1" dirty="0"/>
              <a:t>Oficiální název: </a:t>
            </a:r>
            <a:r>
              <a:rPr lang="cs-CZ" sz="1800" dirty="0"/>
              <a:t>Republika Kosovo</a:t>
            </a:r>
          </a:p>
          <a:p>
            <a:pPr>
              <a:lnSpc>
                <a:spcPct val="120000"/>
              </a:lnSpc>
            </a:pPr>
            <a:r>
              <a:rPr lang="cs-CZ" sz="1800" b="1" dirty="0"/>
              <a:t>Hlavní město:</a:t>
            </a:r>
            <a:r>
              <a:rPr lang="cs-CZ" sz="1800" dirty="0"/>
              <a:t> </a:t>
            </a:r>
            <a:r>
              <a:rPr lang="cs-CZ" sz="1800" dirty="0" err="1"/>
              <a:t>Priština</a:t>
            </a:r>
            <a:endParaRPr lang="cs-CZ" sz="1800" dirty="0"/>
          </a:p>
          <a:p>
            <a:pPr>
              <a:lnSpc>
                <a:spcPct val="120000"/>
              </a:lnSpc>
            </a:pPr>
            <a:r>
              <a:rPr lang="cs-CZ" sz="1800" b="1" dirty="0"/>
              <a:t>Rozloha: </a:t>
            </a:r>
            <a:r>
              <a:rPr lang="cs-CZ" sz="1800" dirty="0"/>
              <a:t>10 908 km</a:t>
            </a:r>
            <a:r>
              <a:rPr lang="cs-CZ" sz="1800" baseline="30000" dirty="0"/>
              <a:t>2</a:t>
            </a:r>
          </a:p>
          <a:p>
            <a:pPr>
              <a:lnSpc>
                <a:spcPct val="120000"/>
              </a:lnSpc>
            </a:pPr>
            <a:r>
              <a:rPr lang="cs-CZ" sz="1800" b="1" dirty="0"/>
              <a:t>Státní zřízení: </a:t>
            </a:r>
            <a:r>
              <a:rPr lang="cs-CZ" sz="1800" dirty="0"/>
              <a:t>republika</a:t>
            </a:r>
          </a:p>
          <a:p>
            <a:pPr>
              <a:lnSpc>
                <a:spcPct val="120000"/>
              </a:lnSpc>
            </a:pPr>
            <a:r>
              <a:rPr lang="cs-CZ" sz="1800" b="1" dirty="0"/>
              <a:t>Administrativní členění: </a:t>
            </a:r>
            <a:r>
              <a:rPr lang="cs-CZ" sz="1800" dirty="0"/>
              <a:t>38 okresů </a:t>
            </a:r>
          </a:p>
          <a:p>
            <a:pPr>
              <a:lnSpc>
                <a:spcPct val="120000"/>
              </a:lnSpc>
            </a:pPr>
            <a:r>
              <a:rPr lang="cs-CZ" sz="1800" b="1" dirty="0"/>
              <a:t>Etnické složení: </a:t>
            </a:r>
            <a:r>
              <a:rPr lang="cs-CZ" sz="1800" dirty="0"/>
              <a:t>Albánci 90%, kosovští Srbové 7%, zbývající 3% tvoří Turci, 		        </a:t>
            </a:r>
            <a:r>
              <a:rPr lang="cs-CZ" sz="1800" dirty="0" err="1"/>
              <a:t>Bosňáci</a:t>
            </a:r>
            <a:r>
              <a:rPr lang="cs-CZ" sz="1800" dirty="0"/>
              <a:t>, Chorvati, </a:t>
            </a:r>
            <a:r>
              <a:rPr lang="cs-CZ" sz="1800" dirty="0" err="1"/>
              <a:t>Gorané</a:t>
            </a:r>
            <a:r>
              <a:rPr lang="cs-CZ" sz="1800" dirty="0"/>
              <a:t>, Romové, </a:t>
            </a:r>
            <a:r>
              <a:rPr lang="cs-CZ" sz="1800" dirty="0" err="1"/>
              <a:t>Aškali</a:t>
            </a:r>
            <a:r>
              <a:rPr lang="cs-CZ" sz="1800" dirty="0"/>
              <a:t>/Egypťané</a:t>
            </a:r>
          </a:p>
          <a:p>
            <a:pPr>
              <a:lnSpc>
                <a:spcPct val="120000"/>
              </a:lnSpc>
            </a:pPr>
            <a:r>
              <a:rPr lang="cs-CZ" sz="1800" b="1" dirty="0"/>
              <a:t>Počet obyvatel: </a:t>
            </a:r>
            <a:r>
              <a:rPr lang="cs-CZ" sz="1800" dirty="0"/>
              <a:t>1,9 milionů</a:t>
            </a:r>
          </a:p>
          <a:p>
            <a:pPr>
              <a:lnSpc>
                <a:spcPct val="120000"/>
              </a:lnSpc>
            </a:pPr>
            <a:r>
              <a:rPr lang="cs-CZ" sz="1800" b="1" dirty="0"/>
              <a:t>Náboženství: </a:t>
            </a:r>
            <a:r>
              <a:rPr lang="cs-CZ" sz="1800" dirty="0"/>
              <a:t>90% obyvatel jsou muslimové, 7% pravoslavní křesťané 			  a 3% katolíci</a:t>
            </a:r>
          </a:p>
          <a:p>
            <a:pPr>
              <a:lnSpc>
                <a:spcPct val="120000"/>
              </a:lnSpc>
            </a:pPr>
            <a:r>
              <a:rPr lang="cs-CZ" sz="1800" b="1" dirty="0"/>
              <a:t>Jazyk: </a:t>
            </a:r>
            <a:r>
              <a:rPr lang="cs-CZ" sz="1800" dirty="0"/>
              <a:t>2 úřední jazyky – albánština a srbština </a:t>
            </a:r>
          </a:p>
          <a:p>
            <a:pPr>
              <a:lnSpc>
                <a:spcPct val="120000"/>
              </a:lnSpc>
            </a:pPr>
            <a:r>
              <a:rPr lang="cs-CZ" sz="1800" b="1" dirty="0"/>
              <a:t>Zastupující prezidentka: </a:t>
            </a:r>
            <a:r>
              <a:rPr lang="cs-CZ" sz="1800" dirty="0" err="1"/>
              <a:t>Vjosa</a:t>
            </a:r>
            <a:r>
              <a:rPr lang="cs-CZ" sz="1800" dirty="0"/>
              <a:t> </a:t>
            </a:r>
            <a:r>
              <a:rPr lang="cs-CZ" sz="1800" dirty="0" err="1"/>
              <a:t>Osmaniová</a:t>
            </a:r>
            <a:endParaRPr lang="cs-CZ" sz="1800" dirty="0"/>
          </a:p>
          <a:p>
            <a:pPr>
              <a:lnSpc>
                <a:spcPct val="120000"/>
              </a:lnSpc>
            </a:pPr>
            <a:r>
              <a:rPr lang="cs-CZ" sz="1800" dirty="0"/>
              <a:t>Prezident </a:t>
            </a:r>
            <a:r>
              <a:rPr lang="cs-CZ" sz="1800" b="1" dirty="0" err="1"/>
              <a:t>Hashim</a:t>
            </a:r>
            <a:r>
              <a:rPr lang="cs-CZ" sz="1800" b="1" dirty="0"/>
              <a:t> </a:t>
            </a:r>
            <a:r>
              <a:rPr lang="cs-CZ" sz="1800" b="1" dirty="0" err="1"/>
              <a:t>Thaçi</a:t>
            </a:r>
            <a:r>
              <a:rPr lang="cs-CZ" sz="1800" dirty="0"/>
              <a:t> rezignoval. Učinil tak poté, co byl obžalován z válečných zločinů a zločinů proti lidskosti u tribunálu v Haagu.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vlajka-koso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764704"/>
            <a:ext cx="3288364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0811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HISTORIE KOSOVA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089752"/>
          </a:xfrm>
        </p:spPr>
        <p:txBody>
          <a:bodyPr>
            <a:normAutofit/>
          </a:bodyPr>
          <a:lstStyle/>
          <a:p>
            <a:r>
              <a:rPr lang="cs-CZ" sz="1800" b="1" dirty="0"/>
              <a:t>1389 </a:t>
            </a:r>
            <a:r>
              <a:rPr lang="cs-CZ" sz="1800" dirty="0"/>
              <a:t>– bitva na Kosově poli – počátek osmanské nadvlády</a:t>
            </a:r>
          </a:p>
          <a:p>
            <a:r>
              <a:rPr lang="cs-CZ" sz="1800" b="1" dirty="0"/>
              <a:t>1459</a:t>
            </a:r>
            <a:r>
              <a:rPr lang="cs-CZ" sz="1800" dirty="0"/>
              <a:t> – Kosovo se stalo součástí Osmanské říše (do r. 1912)</a:t>
            </a:r>
          </a:p>
          <a:p>
            <a:r>
              <a:rPr lang="cs-CZ" sz="1800" b="1" dirty="0"/>
              <a:t>1876 – 1878</a:t>
            </a:r>
            <a:r>
              <a:rPr lang="cs-CZ" sz="1800" dirty="0"/>
              <a:t> – Srbsko-turecká válka → samostatnost Srbska</a:t>
            </a:r>
          </a:p>
          <a:p>
            <a:r>
              <a:rPr lang="cs-CZ" sz="1800" b="1" dirty="0"/>
              <a:t>1912 – 1913 </a:t>
            </a:r>
            <a:r>
              <a:rPr lang="cs-CZ" sz="1800" dirty="0"/>
              <a:t>– Balkánské války → Kosovo se stalo součástí Srbska</a:t>
            </a:r>
          </a:p>
          <a:p>
            <a:r>
              <a:rPr lang="cs-CZ" sz="1800" b="1" dirty="0"/>
              <a:t>1918</a:t>
            </a:r>
            <a:r>
              <a:rPr lang="cs-CZ" sz="1800" dirty="0"/>
              <a:t> – Kosovo se stalo součástí nově vzniklého království – </a:t>
            </a:r>
            <a:r>
              <a:rPr lang="cs-CZ" sz="1800" dirty="0" err="1"/>
              <a:t>Království</a:t>
            </a:r>
            <a:r>
              <a:rPr lang="cs-CZ" sz="1800" dirty="0"/>
              <a:t> Jugoslávie</a:t>
            </a:r>
          </a:p>
          <a:p>
            <a:r>
              <a:rPr lang="cs-CZ" sz="1800" b="1" dirty="0"/>
              <a:t>1939</a:t>
            </a:r>
            <a:r>
              <a:rPr lang="cs-CZ" sz="1800" dirty="0"/>
              <a:t> – Albánii ovládla Itálie, o 2 roky později i většinu Kosova</a:t>
            </a:r>
          </a:p>
          <a:p>
            <a:r>
              <a:rPr lang="cs-CZ" sz="1800" b="1" dirty="0"/>
              <a:t>1941</a:t>
            </a:r>
            <a:r>
              <a:rPr lang="cs-CZ" sz="1800" dirty="0"/>
              <a:t> – rozpad Jugoslávie → část Kosova přičleněna k Albánii a k Bulharsku</a:t>
            </a:r>
          </a:p>
          <a:p>
            <a:r>
              <a:rPr lang="cs-CZ" sz="1800" b="1" dirty="0"/>
              <a:t>1945 </a:t>
            </a:r>
            <a:r>
              <a:rPr lang="cs-CZ" sz="1800" dirty="0"/>
              <a:t>– vytvořena autonomní oblast Kosovo-</a:t>
            </a:r>
            <a:r>
              <a:rPr lang="cs-CZ" sz="1800" dirty="0" err="1"/>
              <a:t>Metohija</a:t>
            </a:r>
            <a:endParaRPr lang="cs-CZ" sz="1800" dirty="0"/>
          </a:p>
          <a:p>
            <a:r>
              <a:rPr lang="cs-CZ" sz="1800" b="1" dirty="0"/>
              <a:t>1974</a:t>
            </a:r>
            <a:r>
              <a:rPr lang="cs-CZ" sz="1800" dirty="0"/>
              <a:t> – vytvoření autonomní kosovské vlády, parlamentu ústavního soudu</a:t>
            </a:r>
          </a:p>
          <a:p>
            <a:r>
              <a:rPr lang="cs-CZ" sz="1800" dirty="0"/>
              <a:t>1980 – smrt </a:t>
            </a:r>
            <a:r>
              <a:rPr lang="cs-CZ" sz="1800" dirty="0" err="1"/>
              <a:t>jugoslávského</a:t>
            </a:r>
            <a:r>
              <a:rPr lang="cs-CZ" sz="1800" dirty="0"/>
              <a:t> prezidenta </a:t>
            </a:r>
            <a:r>
              <a:rPr lang="cs-CZ" sz="1800" dirty="0" err="1"/>
              <a:t>Tita</a:t>
            </a:r>
            <a:endParaRPr lang="cs-CZ" sz="1800" dirty="0"/>
          </a:p>
          <a:p>
            <a:r>
              <a:rPr lang="cs-CZ" sz="1800" b="1" dirty="0"/>
              <a:t>11. 3. 1981 </a:t>
            </a:r>
            <a:r>
              <a:rPr lang="cs-CZ" sz="1800" dirty="0"/>
              <a:t>– demonstrace za kosovskou republiku (téměř rok a půl byl stav nouze v zemi)</a:t>
            </a:r>
          </a:p>
          <a:p>
            <a:r>
              <a:rPr lang="cs-CZ" sz="1800" b="1" dirty="0"/>
              <a:t>1987</a:t>
            </a:r>
            <a:r>
              <a:rPr lang="cs-CZ" sz="1800" dirty="0"/>
              <a:t> – zrušena </a:t>
            </a:r>
            <a:r>
              <a:rPr lang="cs-CZ" sz="1800" dirty="0" err="1"/>
              <a:t>Titova</a:t>
            </a:r>
            <a:r>
              <a:rPr lang="cs-CZ" sz="1800" dirty="0"/>
              <a:t> ústava z r. 1974 – Kosovo se dostalo pod srbskou správu</a:t>
            </a:r>
          </a:p>
          <a:p>
            <a:r>
              <a:rPr lang="cs-CZ" sz="1800" b="1" dirty="0"/>
              <a:t>1989</a:t>
            </a:r>
            <a:r>
              <a:rPr lang="cs-CZ" sz="1800" dirty="0"/>
              <a:t> – úpravy v srbské ústavě s cílem připojit Kosovo k Srbsku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HISTORIE KOSOVA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435280" cy="4945736"/>
          </a:xfrm>
        </p:spPr>
        <p:txBody>
          <a:bodyPr>
            <a:normAutofit/>
          </a:bodyPr>
          <a:lstStyle/>
          <a:p>
            <a:r>
              <a:rPr lang="cs-CZ" sz="1800" b="1" dirty="0"/>
              <a:t>2.6. 1990 </a:t>
            </a:r>
            <a:r>
              <a:rPr lang="cs-CZ" sz="1800" dirty="0"/>
              <a:t>– vyhlášení vzniku Kosovské republiky v rámci Jugoslávie</a:t>
            </a:r>
          </a:p>
          <a:p>
            <a:r>
              <a:rPr lang="cs-CZ" sz="1800" b="1" dirty="0"/>
              <a:t>28.9. 1990 </a:t>
            </a:r>
            <a:r>
              <a:rPr lang="cs-CZ" sz="1800" dirty="0"/>
              <a:t>– nová ústava – zbavuje Kosovo zbytků autonomie</a:t>
            </a:r>
            <a:endParaRPr lang="cs-CZ" sz="1800" b="1" dirty="0"/>
          </a:p>
          <a:p>
            <a:r>
              <a:rPr lang="cs-CZ" sz="1800" b="1" dirty="0"/>
              <a:t>19.10. 1990 </a:t>
            </a:r>
            <a:r>
              <a:rPr lang="cs-CZ" sz="1800" dirty="0"/>
              <a:t>– vyhlášení nezávislé Republiky Kosovo</a:t>
            </a:r>
          </a:p>
          <a:p>
            <a:r>
              <a:rPr lang="cs-CZ" sz="1800" b="1" dirty="0"/>
              <a:t>22.9. 1991 </a:t>
            </a:r>
            <a:r>
              <a:rPr lang="cs-CZ" sz="1800" dirty="0"/>
              <a:t>– tajné hlasování → Kosovo nezávislý stát → referendum → od </a:t>
            </a:r>
            <a:r>
              <a:rPr lang="cs-CZ" sz="1800" b="1" dirty="0"/>
              <a:t>9.10. 1991 </a:t>
            </a:r>
            <a:r>
              <a:rPr lang="cs-CZ" sz="1800" dirty="0"/>
              <a:t>je Kosovo z vůle lidu nezávislé</a:t>
            </a:r>
          </a:p>
          <a:p>
            <a:r>
              <a:rPr lang="cs-CZ" sz="1800" b="1" dirty="0"/>
              <a:t>14.12. 1995 </a:t>
            </a:r>
            <a:r>
              <a:rPr lang="cs-CZ" sz="1800" dirty="0"/>
              <a:t>– podpis </a:t>
            </a:r>
            <a:r>
              <a:rPr lang="cs-CZ" sz="1800" dirty="0" err="1"/>
              <a:t>Daytonské</a:t>
            </a:r>
            <a:r>
              <a:rPr lang="cs-CZ" sz="1800" dirty="0"/>
              <a:t> dohody, která potvrzovala rozpad Jugoslávie, ale nepočítala s Albánci v Kosovu</a:t>
            </a:r>
          </a:p>
          <a:p>
            <a:r>
              <a:rPr lang="cs-CZ" sz="1800" b="1" dirty="0"/>
              <a:t>1996</a:t>
            </a:r>
            <a:r>
              <a:rPr lang="cs-CZ" sz="1800" dirty="0"/>
              <a:t> – vznik kosovské osvobozenecké armády (zahájila ozbrojený odpor)</a:t>
            </a:r>
          </a:p>
          <a:p>
            <a:r>
              <a:rPr lang="cs-CZ" sz="1800" b="1" dirty="0"/>
              <a:t>1997</a:t>
            </a:r>
            <a:r>
              <a:rPr lang="cs-CZ" sz="1800" dirty="0"/>
              <a:t> – vypukla v Kosovu občanská válka  mezi kosovskou osvobozeneckou armádou a srbskými jednotkami</a:t>
            </a:r>
          </a:p>
          <a:p>
            <a:r>
              <a:rPr lang="cs-CZ" sz="1800" b="1" dirty="0"/>
              <a:t>1998</a:t>
            </a:r>
            <a:r>
              <a:rPr lang="cs-CZ" sz="1800" dirty="0"/>
              <a:t> – Robert </a:t>
            </a:r>
            <a:r>
              <a:rPr lang="cs-CZ" sz="1800" dirty="0" err="1"/>
              <a:t>Gebard</a:t>
            </a:r>
            <a:r>
              <a:rPr lang="cs-CZ" sz="1800" dirty="0"/>
              <a:t> (velvyslanec USA pro Balkán) označil kosovskou osvobozeneckou armádu jako teroristickou organizaci → </a:t>
            </a:r>
            <a:r>
              <a:rPr lang="cs-CZ" sz="1800" dirty="0" err="1"/>
              <a:t>Miloševič</a:t>
            </a:r>
            <a:r>
              <a:rPr lang="cs-CZ" sz="1800" dirty="0"/>
              <a:t> (prezident Jugoslávie) zahájil vojenské akce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517632" cy="864096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HISTORIE KOSOVA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6792"/>
            <a:ext cx="8892480" cy="5017744"/>
          </a:xfrm>
        </p:spPr>
        <p:txBody>
          <a:bodyPr>
            <a:normAutofit/>
          </a:bodyPr>
          <a:lstStyle/>
          <a:p>
            <a:r>
              <a:rPr lang="cs-CZ" sz="1800" b="1" dirty="0"/>
              <a:t>24.3. 1999 </a:t>
            </a:r>
            <a:r>
              <a:rPr lang="cs-CZ" sz="1800" dirty="0"/>
              <a:t>– začátek leteckých útoků NATO na Jugoslávii – Operace Spojenecká síla</a:t>
            </a:r>
          </a:p>
          <a:p>
            <a:r>
              <a:rPr lang="cs-CZ" sz="1800" b="1" dirty="0"/>
              <a:t>3.6. 1999 </a:t>
            </a:r>
            <a:r>
              <a:rPr lang="cs-CZ" sz="1800" dirty="0"/>
              <a:t>– dohoda, že dočasnou správu Kosova převezmou jednotky OSN</a:t>
            </a:r>
          </a:p>
          <a:p>
            <a:r>
              <a:rPr lang="cs-CZ" sz="1800" b="1" dirty="0"/>
              <a:t>9.6. 1999 </a:t>
            </a:r>
            <a:r>
              <a:rPr lang="cs-CZ" sz="1800" dirty="0"/>
              <a:t>– stahování vojsk z Kosova</a:t>
            </a:r>
          </a:p>
          <a:p>
            <a:r>
              <a:rPr lang="cs-CZ" sz="1800" b="1" dirty="0"/>
              <a:t>10.6. 1999 </a:t>
            </a:r>
            <a:r>
              <a:rPr lang="cs-CZ" sz="1800" dirty="0"/>
              <a:t>– NATO ukončilo bombardování Jugoslávie</a:t>
            </a:r>
          </a:p>
          <a:p>
            <a:pPr marL="624078" indent="-514350">
              <a:buNone/>
            </a:pPr>
            <a:endParaRPr lang="cs-CZ" sz="2400" dirty="0"/>
          </a:p>
          <a:p>
            <a:pPr marL="624078" indent="-514350">
              <a:buNone/>
            </a:pPr>
            <a:r>
              <a:rPr lang="cs-CZ" sz="4000" dirty="0">
                <a:latin typeface="+mj-lt"/>
              </a:rPr>
              <a:t>KOSOVSKÁ VÁLKA</a:t>
            </a:r>
            <a:endParaRPr lang="cs-CZ" sz="2400" dirty="0"/>
          </a:p>
          <a:p>
            <a:pPr marL="624078" indent="-514350">
              <a:buAutoNum type="arabicPeriod"/>
            </a:pPr>
            <a:r>
              <a:rPr lang="cs-CZ" sz="1800" dirty="0"/>
              <a:t>fáze – občanská válka (1997 – 1998)</a:t>
            </a:r>
          </a:p>
          <a:p>
            <a:pPr marL="624078" indent="-514350">
              <a:buAutoNum type="arabicPeriod"/>
            </a:pPr>
            <a:r>
              <a:rPr lang="cs-CZ" sz="1800" dirty="0"/>
              <a:t>fáze – občanská válka (říjen 1998 – březen 1999)</a:t>
            </a:r>
          </a:p>
          <a:p>
            <a:pPr marL="624078" indent="-514350">
              <a:buAutoNum type="arabicPeriod"/>
            </a:pPr>
            <a:r>
              <a:rPr lang="cs-CZ" sz="1800" dirty="0"/>
              <a:t>fáze – zapojení NATA (březen – červenec 1999)</a:t>
            </a:r>
          </a:p>
        </p:txBody>
      </p:sp>
      <p:pic>
        <p:nvPicPr>
          <p:cNvPr id="4" name="Obrázek 3" descr="mapa_kosova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3212975"/>
            <a:ext cx="3240360" cy="3486181"/>
          </a:xfrm>
          <a:prstGeom prst="rect">
            <a:avLst/>
          </a:prstGeom>
        </p:spPr>
      </p:pic>
      <p:sp>
        <p:nvSpPr>
          <p:cNvPr id="5" name="Elipsa 4"/>
          <p:cNvSpPr/>
          <p:nvPr/>
        </p:nvSpPr>
        <p:spPr>
          <a:xfrm>
            <a:off x="7092280" y="5517232"/>
            <a:ext cx="864096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NEZÁVISLOST KOSOVA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87372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cs-CZ" sz="2000" b="1" i="1" dirty="0"/>
              <a:t>17.2. 2008 - </a:t>
            </a:r>
            <a:r>
              <a:rPr lang="cs-CZ" sz="2000" i="1" dirty="0"/>
              <a:t>Kosovo prohlášeno za nezávislé jako demokratický, </a:t>
            </a:r>
            <a:br>
              <a:rPr lang="cs-CZ" sz="2000" i="1" dirty="0"/>
            </a:br>
            <a:r>
              <a:rPr lang="cs-CZ" sz="2000" i="1" dirty="0"/>
              <a:t>světský a </a:t>
            </a:r>
            <a:r>
              <a:rPr lang="cs-CZ" sz="2000" i="1" dirty="0" err="1"/>
              <a:t>multietnický</a:t>
            </a:r>
            <a:r>
              <a:rPr lang="cs-CZ" sz="2000" i="1" dirty="0"/>
              <a:t> stát.</a:t>
            </a:r>
          </a:p>
          <a:p>
            <a:pPr algn="ctr">
              <a:buNone/>
            </a:pPr>
            <a:r>
              <a:rPr lang="cs-CZ" sz="2000" b="1" i="1" dirty="0"/>
              <a:t>21.5. 2008 </a:t>
            </a:r>
            <a:r>
              <a:rPr lang="cs-CZ" sz="2000" i="1" dirty="0"/>
              <a:t>– Kosovo bylo uznáno za nezávislý stát Českou republikou</a:t>
            </a:r>
          </a:p>
          <a:p>
            <a:pPr algn="ctr">
              <a:buNone/>
            </a:pPr>
            <a:endParaRPr lang="cs-CZ" sz="1800" dirty="0"/>
          </a:p>
          <a:p>
            <a:r>
              <a:rPr lang="cs-CZ" sz="1800" dirty="0"/>
              <a:t>Oficiální orgány a představitelé Srbska odmítají nezávislost a dál považují oblast za součást Srbska.</a:t>
            </a:r>
          </a:p>
          <a:p>
            <a:r>
              <a:rPr lang="cs-CZ" sz="1800" dirty="0"/>
              <a:t>Postoj ostatních států není jednotný.</a:t>
            </a:r>
          </a:p>
          <a:p>
            <a:r>
              <a:rPr lang="cs-CZ" sz="1800" dirty="0"/>
              <a:t>Chybí kompletní hranice a neuznaly ho všechny státy OSN.</a:t>
            </a:r>
          </a:p>
          <a:p>
            <a:r>
              <a:rPr lang="cs-CZ" sz="1800" dirty="0"/>
              <a:t>Proti uznání jsou např. státy: Srbsko, Rusko, Řecko, Španělsko, Kypr, Rumunsko, Slovensko,…</a:t>
            </a:r>
          </a:p>
          <a:p>
            <a:r>
              <a:rPr lang="cs-CZ" sz="1800" dirty="0"/>
              <a:t>Nezávislost Kosova uznává </a:t>
            </a:r>
            <a:r>
              <a:rPr lang="cs-CZ" sz="1800" b="1" dirty="0"/>
              <a:t>93</a:t>
            </a:r>
            <a:r>
              <a:rPr lang="cs-CZ" sz="1800" dirty="0"/>
              <a:t> ze 193 členských států </a:t>
            </a:r>
            <a:r>
              <a:rPr lang="cs-CZ" sz="1800" b="1" dirty="0"/>
              <a:t>OSN</a:t>
            </a:r>
            <a:r>
              <a:rPr lang="cs-CZ" sz="1800" dirty="0"/>
              <a:t>, </a:t>
            </a:r>
            <a:r>
              <a:rPr lang="cs-CZ" sz="1800" b="1" dirty="0"/>
              <a:t>26</a:t>
            </a:r>
            <a:r>
              <a:rPr lang="cs-CZ" sz="1800" dirty="0"/>
              <a:t> z 30 členských států </a:t>
            </a:r>
            <a:r>
              <a:rPr lang="cs-CZ" sz="1800" b="1" dirty="0"/>
              <a:t>NATO</a:t>
            </a:r>
            <a:r>
              <a:rPr lang="cs-CZ" sz="1800" dirty="0"/>
              <a:t>, </a:t>
            </a:r>
            <a:r>
              <a:rPr lang="cs-CZ" sz="1800" b="1" dirty="0"/>
              <a:t>22</a:t>
            </a:r>
            <a:r>
              <a:rPr lang="cs-CZ" sz="1800" dirty="0"/>
              <a:t> z 27 členských států </a:t>
            </a:r>
            <a:r>
              <a:rPr lang="cs-CZ" sz="1800" b="1" dirty="0"/>
              <a:t>EU</a:t>
            </a:r>
            <a:r>
              <a:rPr lang="cs-CZ" sz="1800" dirty="0"/>
              <a:t> a </a:t>
            </a:r>
            <a:r>
              <a:rPr lang="cs-CZ" sz="1800" b="1" dirty="0"/>
              <a:t>34</a:t>
            </a:r>
            <a:r>
              <a:rPr lang="cs-CZ" sz="1800" dirty="0"/>
              <a:t> z 57 členských států </a:t>
            </a:r>
            <a:r>
              <a:rPr lang="cs-CZ" sz="1800" b="1" dirty="0"/>
              <a:t>Organizace islámské spolupráce.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MILOŠ ZEMAN A NEZÁVISLOST KOSOVA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507288" cy="49457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000" dirty="0"/>
              <a:t>V roce 2015 poskytl Miloš Zeman rozhovor srbskému deníku </a:t>
            </a:r>
            <a:r>
              <a:rPr lang="cs-CZ" sz="2000" i="1" dirty="0" err="1"/>
              <a:t>Večernje</a:t>
            </a:r>
            <a:r>
              <a:rPr lang="cs-CZ" sz="2000" i="1" dirty="0"/>
              <a:t> novosti</a:t>
            </a:r>
            <a:r>
              <a:rPr lang="cs-CZ" sz="2000" dirty="0"/>
              <a:t>, ve kterém uvedl, že „</a:t>
            </a:r>
            <a:r>
              <a:rPr lang="cs-CZ" sz="2000" i="1" dirty="0"/>
              <a:t>uznání nezávislosti </a:t>
            </a:r>
            <a:r>
              <a:rPr lang="cs-CZ" sz="2000" b="1" i="1" dirty="0"/>
              <a:t>Kosova</a:t>
            </a:r>
            <a:r>
              <a:rPr lang="cs-CZ" sz="2000" i="1" dirty="0"/>
              <a:t> otevřelo Pandořinu skříňku a zahájilo nebezpečný proces překreslování hranic na celém světě</a:t>
            </a:r>
            <a:r>
              <a:rPr lang="cs-CZ" sz="2000" dirty="0"/>
              <a:t>”. </a:t>
            </a:r>
          </a:p>
          <a:p>
            <a:pPr algn="just">
              <a:buNone/>
            </a:pPr>
            <a:endParaRPr lang="cs-CZ" sz="2000" dirty="0"/>
          </a:p>
          <a:p>
            <a:pPr algn="just">
              <a:buNone/>
            </a:pPr>
            <a:r>
              <a:rPr lang="cs-CZ" sz="2000" dirty="0"/>
              <a:t>Tehdejšího kosovského prezidenta </a:t>
            </a:r>
            <a:r>
              <a:rPr lang="cs-CZ" sz="2000" dirty="0" err="1"/>
              <a:t>Hashima</a:t>
            </a:r>
            <a:r>
              <a:rPr lang="cs-CZ" sz="2000" dirty="0"/>
              <a:t> </a:t>
            </a:r>
            <a:r>
              <a:rPr lang="cs-CZ" sz="2000" dirty="0" err="1"/>
              <a:t>Thaciho</a:t>
            </a:r>
            <a:r>
              <a:rPr lang="cs-CZ" sz="2000" dirty="0"/>
              <a:t>, který v 90. letech stál v čele Kosovské osvobozenecké armády a která na černém trhu údajně prodávala orgány svých zajatců, nazval válečným zločincem, Kosovo označil za „</a:t>
            </a:r>
            <a:r>
              <a:rPr lang="cs-CZ" sz="2000" i="1" dirty="0"/>
              <a:t>velmi podivný stát se silným vlivem narkomafií</a:t>
            </a:r>
            <a:r>
              <a:rPr lang="cs-CZ" sz="2000" dirty="0"/>
              <a:t>”, </a:t>
            </a:r>
            <a:br>
              <a:rPr lang="cs-CZ" sz="2000" dirty="0"/>
            </a:br>
            <a:r>
              <a:rPr lang="cs-CZ" sz="2000" dirty="0"/>
              <a:t>a dodal, že on osobně nezávislost Kosova nikdy neuznal.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ČESKO-KOSOVSKÉ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700808"/>
            <a:ext cx="8686800" cy="4873728"/>
          </a:xfrm>
        </p:spPr>
        <p:txBody>
          <a:bodyPr>
            <a:normAutofit/>
          </a:bodyPr>
          <a:lstStyle/>
          <a:p>
            <a:r>
              <a:rPr lang="cs-CZ" sz="2000" dirty="0"/>
              <a:t>Po uznání nezávislosti Kosova 17. února 2008 oznámila česká vláda, že vznik nového státu neuzná a počká až bude Kosovo uznáno větším počtem evropských zemí (ministr zahraničí Karel </a:t>
            </a:r>
            <a:r>
              <a:rPr lang="cs-CZ" sz="2000" dirty="0" err="1"/>
              <a:t>Schwarzenberg</a:t>
            </a:r>
            <a:r>
              <a:rPr lang="cs-CZ" sz="2000" dirty="0"/>
              <a:t>).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Zástupci ČSSD a KSČM se stavěli negativně </a:t>
            </a:r>
            <a:br>
              <a:rPr lang="cs-CZ" sz="2000" dirty="0"/>
            </a:br>
            <a:r>
              <a:rPr lang="cs-CZ" sz="2000" dirty="0"/>
              <a:t>k uznání nezávislosti.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Mezi první podporovatele nezávislého Kosova </a:t>
            </a:r>
            <a:br>
              <a:rPr lang="cs-CZ" sz="2000" dirty="0"/>
            </a:br>
            <a:r>
              <a:rPr lang="cs-CZ" sz="2000" dirty="0"/>
              <a:t>v Česku se zařadil Alexandr Vondra. 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Uznání odsoudil tehdejší prezident Václav Klaus.</a:t>
            </a:r>
          </a:p>
          <a:p>
            <a:endParaRPr lang="cs-CZ" sz="2000" dirty="0"/>
          </a:p>
        </p:txBody>
      </p:sp>
      <p:pic>
        <p:nvPicPr>
          <p:cNvPr id="4" name="Obrázek 3" descr="800px-Czech_Republic_Kosovo_Locator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537" t="37400" r="15091" b="8001"/>
          <a:stretch>
            <a:fillRect/>
          </a:stretch>
        </p:blipFill>
        <p:spPr>
          <a:xfrm>
            <a:off x="6012160" y="2852936"/>
            <a:ext cx="2952328" cy="374441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0811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/>
          </a:bodyPr>
          <a:lstStyle/>
          <a:p>
            <a:r>
              <a:rPr lang="cs-CZ" sz="2000" dirty="0">
                <a:hlinkClick r:id="rId2"/>
              </a:rPr>
              <a:t>https://www.mundo.cz/kosovo</a:t>
            </a:r>
            <a:endParaRPr lang="cs-CZ" sz="2000" dirty="0"/>
          </a:p>
          <a:p>
            <a:r>
              <a:rPr lang="cs-CZ" sz="2000" dirty="0">
                <a:hlinkClick r:id="rId3"/>
              </a:rPr>
              <a:t>https://cs.wikipedia.org/wiki/Seznam</a:t>
            </a:r>
            <a:endParaRPr lang="cs-CZ" sz="2000" dirty="0"/>
          </a:p>
          <a:p>
            <a:r>
              <a:rPr lang="cs-CZ" sz="2000" dirty="0">
                <a:hlinkClick r:id="rId4"/>
              </a:rPr>
              <a:t>https://www.idnes.cz/zpravy/zahranicni/kosovsky-vicepremier-thaci-je-valecny-zlocinec</a:t>
            </a:r>
            <a:endParaRPr lang="cs-CZ" sz="2000" dirty="0"/>
          </a:p>
          <a:p>
            <a:r>
              <a:rPr lang="cs-CZ" sz="2000" dirty="0">
                <a:hlinkClick r:id="rId5"/>
              </a:rPr>
              <a:t>https://ct24.ceskatelevize.cz/svet/2391847-chudobne-kosovo</a:t>
            </a:r>
            <a:endParaRPr lang="cs-CZ" sz="2000" dirty="0"/>
          </a:p>
          <a:p>
            <a:r>
              <a:rPr lang="cs-CZ" sz="2000" dirty="0">
                <a:hlinkClick r:id="rId6"/>
              </a:rPr>
              <a:t>https://www.valka.cz/12345-Nahled-do-historie-Kosova</a:t>
            </a:r>
            <a:endParaRPr lang="cs-CZ" sz="2000" dirty="0"/>
          </a:p>
          <a:p>
            <a:r>
              <a:rPr lang="cs-CZ" sz="2000" dirty="0">
                <a:hlinkClick r:id="rId7"/>
              </a:rPr>
              <a:t>https://cs.wikipedia.org/wiki/%C4%8Cesko-kosovsk%C3%A9_vztahy</a:t>
            </a:r>
            <a:endParaRPr lang="cs-CZ" sz="2000" dirty="0"/>
          </a:p>
          <a:p>
            <a:r>
              <a:rPr lang="cs-CZ" sz="2000" dirty="0">
                <a:hlinkClick r:id="rId8"/>
              </a:rPr>
              <a:t>https://www.vlada.cz/cz/media-centrum/aktualne/</a:t>
            </a:r>
            <a:endParaRPr lang="cs-CZ" sz="2000" dirty="0"/>
          </a:p>
          <a:p>
            <a:r>
              <a:rPr lang="cs-CZ" sz="2000" dirty="0">
                <a:hlinkClick r:id="rId9"/>
              </a:rPr>
              <a:t>https://ct24.ceskatelevize.cz/svet/3221661-kosovsky-prezident</a:t>
            </a:r>
            <a:endParaRPr lang="cs-CZ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328</TotalTime>
  <Words>854</Words>
  <Application>Microsoft Office PowerPoint</Application>
  <PresentationFormat>Předvádění na obrazovce (4:3)</PresentationFormat>
  <Paragraphs>80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Georgia</vt:lpstr>
      <vt:lpstr>Trebuchet MS</vt:lpstr>
      <vt:lpstr>Wingdings 2</vt:lpstr>
      <vt:lpstr>Urbanistický</vt:lpstr>
      <vt:lpstr>KOSOVO</vt:lpstr>
      <vt:lpstr>ZÁKLADNÍ INFORMACE</vt:lpstr>
      <vt:lpstr>HISTORIE KOSOVA</vt:lpstr>
      <vt:lpstr>HISTORIE KOSOVA</vt:lpstr>
      <vt:lpstr>HISTORIE KOSOVA</vt:lpstr>
      <vt:lpstr>NEZÁVISLOST KOSOVA</vt:lpstr>
      <vt:lpstr>MILOŠ ZEMAN A NEZÁVISLOST KOSOVA</vt:lpstr>
      <vt:lpstr>ČESKO-KOSOVSKÉ VZTAHY</vt:lpstr>
      <vt:lpstr>ZDROJE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KOSOVO</dc:title>
  <dc:creator>Michaela Jančová</dc:creator>
  <cp:lastModifiedBy>Marta Goňcová</cp:lastModifiedBy>
  <cp:revision>41</cp:revision>
  <dcterms:created xsi:type="dcterms:W3CDTF">2020-11-28T10:10:07Z</dcterms:created>
  <dcterms:modified xsi:type="dcterms:W3CDTF">2020-12-08T20:28:06Z</dcterms:modified>
</cp:coreProperties>
</file>