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8" r:id="rId9"/>
    <p:sldId id="267" r:id="rId10"/>
    <p:sldId id="266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FDF6216-C310-49C2-9740-C1F0FB1BFC29}">
          <p14:sldIdLst>
            <p14:sldId id="256"/>
            <p14:sldId id="257"/>
            <p14:sldId id="259"/>
            <p14:sldId id="260"/>
            <p14:sldId id="261"/>
            <p14:sldId id="262"/>
            <p14:sldId id="263"/>
            <p14:sldId id="268"/>
            <p14:sldId id="267"/>
            <p14:sldId id="266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ára Pohlová" initials="KP" lastIdx="2" clrIdx="0">
    <p:extLst>
      <p:ext uri="{19B8F6BF-5375-455C-9EA6-DF929625EA0E}">
        <p15:presenceInfo xmlns:p15="http://schemas.microsoft.com/office/powerpoint/2012/main" userId="Klára Pohl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21T14:14:48.366" idx="2">
    <p:pos x="1647" y="287"/>
    <p:text>Anexe - trvalé připojení cizího státního území k jinému státnímu celku. Od dočasné vojenské okupace se liší tím, že anektované území se začleňuje do území a správy anektujícího státu.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4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14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633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079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153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612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78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460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00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90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93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54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15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80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1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49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28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DE62B42-AB7A-455F-B6E1-B32F531238BE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133475-2A56-4266-824D-9371F067B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477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uractiv.cz/section/aktualne-v-eu/linksdossier/vyvoj-aktualniho-deni-na-ukrajine-000101/" TargetMode="External"/><Relationship Id="rId3" Type="http://schemas.openxmlformats.org/officeDocument/2006/relationships/hyperlink" Target="https://www.lidovky.cz/svet/krym-patri-ukrajine-uz-60-let-co-predchazelo-posledni-ruske-invazi.A140302_155143_ln_zahranici_ttr" TargetMode="External"/><Relationship Id="rId7" Type="http://schemas.openxmlformats.org/officeDocument/2006/relationships/hyperlink" Target="https://ct24.ceskatelevize.cz/svet/2745281-tajna-invaze-pred-peti-lety-rusko-porusilo-zenevske-konvence-a-poslalo-na-krym-zelene" TargetMode="External"/><Relationship Id="rId2" Type="http://schemas.openxmlformats.org/officeDocument/2006/relationships/hyperlink" Target="https://www.mundo.cz/krym/histor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15.cz/zahranicni/asociacni-dohoda-mezi-eu-a-ukrajinou-vesla-v-platnost-dnesek-vstoupi-do-dejin-tvrdi-porosenko-1336908" TargetMode="External"/><Relationship Id="rId5" Type="http://schemas.openxmlformats.org/officeDocument/2006/relationships/hyperlink" Target="https://www.studentsummit.cz/wp-content/uploads/2019/02/PSS-Krymsk%C3%A1-krize-UNSC.pdf" TargetMode="External"/><Relationship Id="rId4" Type="http://schemas.openxmlformats.org/officeDocument/2006/relationships/hyperlink" Target="https://ct24.ceskatelevize.cz/svet/1790525-pred-anexi-se-na-krym-presunulo-9000-ruskych-vojak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536B0-EB54-43C9-8D67-17930F8DD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776" y="812801"/>
            <a:ext cx="8574622" cy="2616199"/>
          </a:xfrm>
        </p:spPr>
        <p:txBody>
          <a:bodyPr>
            <a:normAutofit/>
          </a:bodyPr>
          <a:lstStyle/>
          <a:p>
            <a:r>
              <a:rPr lang="cs-CZ" sz="8800" b="1" dirty="0"/>
              <a:t>Krym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CDE1D3-9AED-4732-BD4D-ADDB135FE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5875" y="5565246"/>
            <a:ext cx="2930522" cy="1366308"/>
          </a:xfrm>
        </p:spPr>
        <p:txBody>
          <a:bodyPr/>
          <a:lstStyle/>
          <a:p>
            <a:r>
              <a:rPr lang="cs-CZ" dirty="0"/>
              <a:t>Pohlová Klára</a:t>
            </a:r>
          </a:p>
          <a:p>
            <a:r>
              <a:rPr lang="cs-CZ" dirty="0"/>
              <a:t> 447478</a:t>
            </a:r>
          </a:p>
        </p:txBody>
      </p:sp>
    </p:spTree>
    <p:extLst>
      <p:ext uri="{BB962C8B-B14F-4D97-AF65-F5344CB8AC3E}">
        <p14:creationId xmlns:p14="http://schemas.microsoft.com/office/powerpoint/2010/main" val="493654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1B5AC-03F4-4B03-A5D2-2404D6EE3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716" y="1135654"/>
            <a:ext cx="5390214" cy="68212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Krymské referendum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783C5E-D2CF-4E22-AB73-7B307775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411" y="1135654"/>
            <a:ext cx="10018713" cy="4604134"/>
          </a:xfrm>
        </p:spPr>
        <p:txBody>
          <a:bodyPr>
            <a:normAutofit/>
          </a:bodyPr>
          <a:lstStyle/>
          <a:p>
            <a:r>
              <a:rPr lang="cs-CZ" b="1" dirty="0">
                <a:latin typeface="+mj-lt"/>
              </a:rPr>
              <a:t>Vyhlášené Krymským parlamentem</a:t>
            </a:r>
          </a:p>
          <a:p>
            <a:r>
              <a:rPr lang="cs-CZ" b="1" dirty="0">
                <a:latin typeface="+mj-lt"/>
              </a:rPr>
              <a:t>16. března 2014  - referendum </a:t>
            </a:r>
            <a:r>
              <a:rPr lang="cs-CZ" dirty="0">
                <a:latin typeface="+mj-lt"/>
              </a:rPr>
              <a:t>o připojení Krymského poloostrova k Ruské federaci. Velká většina je </a:t>
            </a:r>
            <a:r>
              <a:rPr lang="cs-CZ" b="1" dirty="0">
                <a:latin typeface="+mj-lt"/>
              </a:rPr>
              <a:t>pro připojení. </a:t>
            </a:r>
          </a:p>
          <a:p>
            <a:r>
              <a:rPr lang="cs-CZ" b="1" i="0" dirty="0">
                <a:solidFill>
                  <a:srgbClr val="202124"/>
                </a:solidFill>
                <a:effectLst/>
                <a:latin typeface="+mj-lt"/>
              </a:rPr>
              <a:t>21. března 2014 </a:t>
            </a:r>
            <a:r>
              <a:rPr lang="cs-CZ" b="0" i="0" dirty="0">
                <a:solidFill>
                  <a:srgbClr val="202124"/>
                </a:solidFill>
                <a:effectLst/>
                <a:latin typeface="+mj-lt"/>
              </a:rPr>
              <a:t>začlenilo Rusko jak Krym tak město Sevastopol do svého státního území.</a:t>
            </a:r>
          </a:p>
        </p:txBody>
      </p:sp>
    </p:spTree>
    <p:extLst>
      <p:ext uri="{BB962C8B-B14F-4D97-AF65-F5344CB8AC3E}">
        <p14:creationId xmlns:p14="http://schemas.microsoft.com/office/powerpoint/2010/main" val="2924250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F62466-9DCD-45F2-9786-E56BA8E47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395" y="721384"/>
            <a:ext cx="10627605" cy="5811838"/>
          </a:xfrm>
        </p:spPr>
        <p:txBody>
          <a:bodyPr>
            <a:normAutofit/>
          </a:bodyPr>
          <a:lstStyle/>
          <a:p>
            <a:r>
              <a:rPr lang="cs-CZ" dirty="0"/>
              <a:t>Po anexi se projevil pokles životní úrovně. </a:t>
            </a:r>
          </a:p>
          <a:p>
            <a:r>
              <a:rPr lang="cs-CZ" dirty="0"/>
              <a:t>Nová vláda znárodnila rozsáhlý majetek a došlo k odlivu mezinárodních společností i zahraničních turistů. </a:t>
            </a:r>
          </a:p>
          <a:p>
            <a:r>
              <a:rPr lang="cs-CZ" dirty="0"/>
              <a:t>Ukrajina přerušila silniční a železniční spojení s poloostrovem a letecké spojení je zajišťováno pouze z Ruska. </a:t>
            </a:r>
          </a:p>
          <a:p>
            <a:r>
              <a:rPr lang="cs-CZ" dirty="0"/>
              <a:t>Kvůli komplikovanému zásobování a sankcím se radikálně zmenšila dostupnost zboží a výrazně vzrostly ceny. </a:t>
            </a:r>
          </a:p>
          <a:p>
            <a:r>
              <a:rPr lang="cs-CZ" dirty="0"/>
              <a:t>Ukrajina také Krymu odřízla přísun vody, což je katastrofou pro zemědělce. Embargo platí i na dodávky zařízení či technologií v oblasti energetiky, dopravy a telekomunikace. </a:t>
            </a:r>
          </a:p>
          <a:p>
            <a:r>
              <a:rPr lang="cs-CZ" dirty="0"/>
              <a:t>Moskva však výrazně investuje do krymské infrastruktury (příkladem je 19 km dlouhý most přes </a:t>
            </a:r>
            <a:r>
              <a:rPr lang="cs-CZ" dirty="0" err="1"/>
              <a:t>Kerčský</a:t>
            </a:r>
            <a:r>
              <a:rPr lang="cs-CZ" dirty="0"/>
              <a:t> průplav) a propaganda slibuje místním obyvatelům růst platů a prosperity.</a:t>
            </a:r>
          </a:p>
        </p:txBody>
      </p:sp>
    </p:spTree>
    <p:extLst>
      <p:ext uri="{BB962C8B-B14F-4D97-AF65-F5344CB8AC3E}">
        <p14:creationId xmlns:p14="http://schemas.microsoft.com/office/powerpoint/2010/main" val="105376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A95EC-6546-426E-B3F6-5631507B5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946BF8-99AD-4585-B96D-0B053FE6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3225" y="2589422"/>
            <a:ext cx="10018713" cy="3439903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hlinkClick r:id="rId2"/>
              </a:rPr>
              <a:t>https://www.mundo.cz/krym/historie</a:t>
            </a:r>
            <a:endParaRPr lang="cs-CZ" dirty="0"/>
          </a:p>
          <a:p>
            <a:r>
              <a:rPr lang="cs-CZ" dirty="0">
                <a:hlinkClick r:id="rId3"/>
              </a:rPr>
              <a:t>https://www.lidovky.cz/svet/krym-patri-ukrajine-uz-60-let-co-predchazelo-posledni-ruske-invazi.A140302_155143_ln_zahranici_ttr</a:t>
            </a:r>
            <a:endParaRPr lang="cs-CZ" dirty="0"/>
          </a:p>
          <a:p>
            <a:r>
              <a:rPr lang="cs-CZ" dirty="0">
                <a:hlinkClick r:id="rId4"/>
              </a:rPr>
              <a:t>https://ct24.ceskatelevize.cz/svet/1790525-pred-anexi-se-na-krym-presunulo-9000-ruskych-vojaku</a:t>
            </a:r>
            <a:endParaRPr lang="cs-CZ" dirty="0"/>
          </a:p>
          <a:p>
            <a:r>
              <a:rPr lang="cs-CZ" dirty="0">
                <a:hlinkClick r:id="rId5"/>
              </a:rPr>
              <a:t>https://www.studentsummit.cz/wp-content/uploads/2019/02/PSS-Krymsk%C3%A1-krize-UNSC.pdf</a:t>
            </a:r>
            <a:endParaRPr lang="cs-CZ" dirty="0"/>
          </a:p>
          <a:p>
            <a:r>
              <a:rPr lang="cs-CZ" dirty="0">
                <a:hlinkClick r:id="rId6"/>
              </a:rPr>
              <a:t>https://www.e15.cz/zahranicni/asociacni-dohoda-mezi-eu-a-ukrajinou-vesla-v-platnost-dnesek-vstoupi-do-dejin-tvrdi-porosenko-1336908</a:t>
            </a:r>
            <a:endParaRPr lang="cs-CZ" dirty="0"/>
          </a:p>
          <a:p>
            <a:r>
              <a:rPr lang="cs-CZ" dirty="0">
                <a:hlinkClick r:id="rId7"/>
              </a:rPr>
              <a:t>https://ct24.ceskatelevize.cz/svet/2745281-tajna-invaze-pred-peti-lety-rusko-porusilo-zenevske-konvence-a-poslalo-na-krym-zelene</a:t>
            </a:r>
            <a:endParaRPr lang="cs-CZ" dirty="0"/>
          </a:p>
          <a:p>
            <a:r>
              <a:rPr lang="cs-CZ" dirty="0">
                <a:hlinkClick r:id="rId8"/>
              </a:rPr>
              <a:t>https://euractiv.cz/section/aktualne-v-eu/linksdossier/vyvoj-aktualniho-deni-na-ukrajine-000101/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721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19FE1-DD33-4373-BE55-FB4E3BFB6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2911" y="0"/>
            <a:ext cx="10018713" cy="1752599"/>
          </a:xfrm>
        </p:spPr>
        <p:txBody>
          <a:bodyPr/>
          <a:lstStyle/>
          <a:p>
            <a:pPr algn="ctr"/>
            <a:r>
              <a:rPr lang="cs-CZ" b="1" dirty="0"/>
              <a:t>Základní informace o Krymu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87144-31E3-4E49-A55A-F1DD98FEF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260" y="1981201"/>
            <a:ext cx="10018713" cy="3124201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Poloostrov na severu Černého moře</a:t>
            </a:r>
          </a:p>
          <a:p>
            <a:r>
              <a:rPr lang="cs-CZ" b="1" dirty="0"/>
              <a:t>Hlavní město: </a:t>
            </a:r>
            <a:r>
              <a:rPr lang="cs-CZ" dirty="0"/>
              <a:t>Simferopol</a:t>
            </a:r>
          </a:p>
          <a:p>
            <a:r>
              <a:rPr lang="cs-CZ" b="1" dirty="0"/>
              <a:t>Rozloha: </a:t>
            </a:r>
            <a:r>
              <a:rPr lang="cs-CZ" dirty="0"/>
              <a:t>26 100 km</a:t>
            </a:r>
            <a:r>
              <a:rPr lang="cs-CZ" baseline="30000" dirty="0"/>
              <a:t>2</a:t>
            </a:r>
          </a:p>
          <a:p>
            <a:r>
              <a:rPr lang="cs-CZ" b="1" dirty="0"/>
              <a:t>Počet obyvatel: </a:t>
            </a:r>
            <a:r>
              <a:rPr lang="cs-CZ" dirty="0"/>
              <a:t>1,9 milionu</a:t>
            </a:r>
            <a:endParaRPr lang="cs-CZ" b="1" dirty="0"/>
          </a:p>
          <a:p>
            <a:r>
              <a:rPr lang="cs-CZ" b="1" dirty="0"/>
              <a:t>Státní zřízení: </a:t>
            </a:r>
            <a:r>
              <a:rPr lang="cs-CZ" dirty="0"/>
              <a:t>autonomní republika Ukrajiny</a:t>
            </a:r>
          </a:p>
          <a:p>
            <a:r>
              <a:rPr lang="cs-CZ" b="1" dirty="0"/>
              <a:t>Administrativní členění: </a:t>
            </a:r>
            <a:r>
              <a:rPr lang="cs-CZ" dirty="0"/>
              <a:t>25 regionů, 14 rajónů a 11 městských rad</a:t>
            </a:r>
          </a:p>
          <a:p>
            <a:r>
              <a:rPr lang="cs-CZ" b="1" dirty="0"/>
              <a:t>Etnické složení: </a:t>
            </a:r>
            <a:r>
              <a:rPr lang="cs-CZ" dirty="0"/>
              <a:t>58,3 % Rusové, 24,3 % Ukrajinci, 12,1 % Krymští Tataři, 1,4 % Bělorusové</a:t>
            </a:r>
          </a:p>
          <a:p>
            <a:r>
              <a:rPr lang="cs-CZ" b="1" dirty="0"/>
              <a:t>Jazyk: </a:t>
            </a:r>
            <a:r>
              <a:rPr lang="cs-CZ" dirty="0"/>
              <a:t>Oficiálním jazykem na Ukrajině je zatím pouze ukrajinština, kterou však na Krymu hovoří pouze 10 % populace. 77 % obyvatel uvádí jako svůj rodný jazyk ruštinu.</a:t>
            </a:r>
          </a:p>
        </p:txBody>
      </p:sp>
    </p:spTree>
    <p:extLst>
      <p:ext uri="{BB962C8B-B14F-4D97-AF65-F5344CB8AC3E}">
        <p14:creationId xmlns:p14="http://schemas.microsoft.com/office/powerpoint/2010/main" val="206469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E8EE85-2FFC-4A6B-B7EA-FF63D275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936" y="171450"/>
            <a:ext cx="10018713" cy="1752599"/>
          </a:xfrm>
        </p:spPr>
        <p:txBody>
          <a:bodyPr/>
          <a:lstStyle/>
          <a:p>
            <a:pPr algn="ctr"/>
            <a:r>
              <a:rPr lang="cs-CZ" b="1" dirty="0"/>
              <a:t>Historie Krymu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B2B266-0388-4E6E-A4F3-7379A2D16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150" y="1384384"/>
            <a:ext cx="10515600" cy="4733174"/>
          </a:xfrm>
        </p:spPr>
        <p:txBody>
          <a:bodyPr>
            <a:normAutofit/>
          </a:bodyPr>
          <a:lstStyle/>
          <a:p>
            <a:r>
              <a:rPr lang="pt-BR" dirty="0"/>
              <a:t>V 6. století př. n. l. se na pobřeží usadili Řekové.</a:t>
            </a:r>
            <a:r>
              <a:rPr lang="cs-CZ" dirty="0"/>
              <a:t> Ti při své kolonizaci založili několik měst a přístavů. Krym zásoboval Řecko pšenicí.</a:t>
            </a:r>
          </a:p>
          <a:p>
            <a:r>
              <a:rPr lang="cs-CZ" dirty="0"/>
              <a:t>Od 1. století n. l. patřila řecká pobřežní města Římské říši, ale nadále je napadali barbaři.  Ve 4. století upadl Krym pod nadvládu Gótů, později se stal součástí říše Chazarů a pak kočovných </a:t>
            </a:r>
            <a:r>
              <a:rPr lang="cs-CZ" dirty="0" err="1"/>
              <a:t>Kumánů</a:t>
            </a:r>
            <a:r>
              <a:rPr lang="cs-CZ" dirty="0"/>
              <a:t>.</a:t>
            </a:r>
          </a:p>
          <a:p>
            <a:r>
              <a:rPr lang="cs-CZ" dirty="0"/>
              <a:t>V roce 1243 na poloostrov vpadla tatarská Zlatá horda, část vojska slavného Čingischána. </a:t>
            </a:r>
          </a:p>
        </p:txBody>
      </p:sp>
    </p:spTree>
    <p:extLst>
      <p:ext uri="{BB962C8B-B14F-4D97-AF65-F5344CB8AC3E}">
        <p14:creationId xmlns:p14="http://schemas.microsoft.com/office/powerpoint/2010/main" val="689450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03A37-ACEB-43DE-9957-4816A8C70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988" y="2542758"/>
            <a:ext cx="7184055" cy="4067175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 letech 1853–1856 proběhla tzv. </a:t>
            </a:r>
            <a:r>
              <a:rPr lang="cs-CZ" b="1" dirty="0"/>
              <a:t>Krymská válka </a:t>
            </a:r>
            <a:r>
              <a:rPr lang="cs-CZ" dirty="0"/>
              <a:t>(rusko-turecká válka) – přerostla v celosvětový konflikt. Skutečným cílem Rusů bylo zničit slábnoucí osmanské impérium a ovládnout Bospor a Dardanely, úžiny spojující Černé moře se Středozemním. Na stranu Turecka se postavila Anglie a Francie. </a:t>
            </a:r>
          </a:p>
        </p:txBody>
      </p:sp>
      <p:pic>
        <p:nvPicPr>
          <p:cNvPr id="1026" name="Picture 2" descr="{{{alt}}}">
            <a:extLst>
              <a:ext uri="{FF2B5EF4-FFF2-40B4-BE49-F238E27FC236}">
                <a16:creationId xmlns:a16="http://schemas.microsoft.com/office/drawing/2014/main" id="{451D7184-0747-4BFF-8875-AD94FBFF2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268" y="2998787"/>
            <a:ext cx="3997941" cy="300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rtrét Kateřiny II.">
            <a:extLst>
              <a:ext uri="{FF2B5EF4-FFF2-40B4-BE49-F238E27FC236}">
                <a16:creationId xmlns:a16="http://schemas.microsoft.com/office/drawing/2014/main" id="{084FA0C6-4DA6-4E78-BEFB-29BC6A7C9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66675"/>
            <a:ext cx="3014662" cy="341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C2BAD09-21D6-42C2-8A9D-001CB240C55E}"/>
              </a:ext>
            </a:extLst>
          </p:cNvPr>
          <p:cNvSpPr txBox="1"/>
          <p:nvPr/>
        </p:nvSpPr>
        <p:spPr>
          <a:xfrm>
            <a:off x="5469555" y="419100"/>
            <a:ext cx="654565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V roce 1783 po rusko-turecké válce, ovládla Krym ruská </a:t>
            </a:r>
            <a:r>
              <a:rPr lang="cs-CZ" sz="2200" b="1" dirty="0"/>
              <a:t>carevna Kateřina Veliká</a:t>
            </a:r>
            <a:r>
              <a:rPr lang="cs-CZ" sz="2200" dirty="0"/>
              <a:t>. Jedinou možností, jak učinit z poloostrova trvalou součást Ruska, bylo přestěhovat sem příznivě nakloněné obyvatelstvo, nejlépe pravoslavného náboženství. Začali přicházet nejen Rusové, ale i Ukrajinci, Arméni, Bulhaři a Němci.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D609C19-D9C7-4968-B020-FF5999F66466}"/>
              </a:ext>
            </a:extLst>
          </p:cNvPr>
          <p:cNvSpPr txBox="1"/>
          <p:nvPr/>
        </p:nvSpPr>
        <p:spPr>
          <a:xfrm>
            <a:off x="3400426" y="6179046"/>
            <a:ext cx="80391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b="1" dirty="0"/>
              <a:t>Rusové prohráli </a:t>
            </a:r>
            <a:r>
              <a:rPr lang="cs-CZ" sz="2200" dirty="0"/>
              <a:t>a jejich námořní moc na Černém moři byla zničena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672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C1F2E6-0BFA-4874-B424-98B13465B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0" y="1631365"/>
            <a:ext cx="10515600" cy="1797635"/>
          </a:xfrm>
        </p:spPr>
        <p:txBody>
          <a:bodyPr/>
          <a:lstStyle/>
          <a:p>
            <a:r>
              <a:rPr lang="cs-CZ" dirty="0"/>
              <a:t>Po první světové válce a bolševické revoluci vznikla v roce 1921 </a:t>
            </a:r>
            <a:r>
              <a:rPr lang="cs-CZ" b="1" dirty="0"/>
              <a:t>autonomní Krymská sovětská republika.</a:t>
            </a:r>
            <a:r>
              <a:rPr lang="cs-CZ" dirty="0"/>
              <a:t> V letech 1941–44 byl poloostrov okupován hitlerovským Německem.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3C19A7E-ECC3-4CA2-A6D8-276A4137BC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171" y="2054810"/>
            <a:ext cx="5350153" cy="401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C8A3B6B-8106-49E1-9619-A0F65483A08F}"/>
              </a:ext>
            </a:extLst>
          </p:cNvPr>
          <p:cNvSpPr txBox="1"/>
          <p:nvPr/>
        </p:nvSpPr>
        <p:spPr>
          <a:xfrm>
            <a:off x="1765020" y="3053149"/>
            <a:ext cx="4540531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500" dirty="0"/>
              <a:t>Na jaře</a:t>
            </a:r>
            <a:r>
              <a:rPr lang="cs-CZ" sz="2500" b="1" dirty="0"/>
              <a:t> 1945 </a:t>
            </a:r>
            <a:r>
              <a:rPr lang="cs-CZ" sz="2500" dirty="0"/>
              <a:t>se v </a:t>
            </a:r>
            <a:r>
              <a:rPr lang="cs-CZ" sz="2500" dirty="0" err="1"/>
              <a:t>Livadijském</a:t>
            </a:r>
            <a:r>
              <a:rPr lang="cs-CZ" sz="2500" dirty="0"/>
              <a:t> paláci konala </a:t>
            </a:r>
            <a:r>
              <a:rPr lang="cs-CZ" sz="2500" b="1" dirty="0"/>
              <a:t>Jaltská konference</a:t>
            </a:r>
            <a:r>
              <a:rPr lang="cs-CZ" sz="2500" dirty="0"/>
              <a:t>, na níž se sešli budoucí vítězové války: Stalin, F. D. Roosevelt a W. Churchill.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7E88E8A-5B37-44E0-BE26-B6CD368FE311}"/>
              </a:ext>
            </a:extLst>
          </p:cNvPr>
          <p:cNvSpPr txBox="1"/>
          <p:nvPr/>
        </p:nvSpPr>
        <p:spPr>
          <a:xfrm flipH="1">
            <a:off x="7713344" y="6153150"/>
            <a:ext cx="363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Livadijský</a:t>
            </a:r>
            <a:r>
              <a:rPr lang="cs-CZ" b="1" dirty="0"/>
              <a:t> palác v letovisku Jalta</a:t>
            </a:r>
          </a:p>
        </p:txBody>
      </p:sp>
    </p:spTree>
    <p:extLst>
      <p:ext uri="{BB962C8B-B14F-4D97-AF65-F5344CB8AC3E}">
        <p14:creationId xmlns:p14="http://schemas.microsoft.com/office/powerpoint/2010/main" val="470530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1CF55-1EA2-4B80-9F5B-0253B49A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682" y="0"/>
            <a:ext cx="9696258" cy="1156771"/>
          </a:xfrm>
        </p:spPr>
        <p:txBody>
          <a:bodyPr/>
          <a:lstStyle/>
          <a:p>
            <a:pPr algn="ctr"/>
            <a:r>
              <a:rPr lang="cs-CZ" b="1" dirty="0"/>
              <a:t>Připojení Krymu k Ukrajině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E25AF2-AB3F-4D7B-ABF2-E5A594197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395" y="1346784"/>
            <a:ext cx="5827924" cy="4635376"/>
          </a:xfrm>
        </p:spPr>
        <p:txBody>
          <a:bodyPr>
            <a:normAutofit fontScale="92500"/>
          </a:bodyPr>
          <a:lstStyle/>
          <a:p>
            <a:r>
              <a:rPr lang="cs-CZ" dirty="0"/>
              <a:t>V roce </a:t>
            </a:r>
            <a:r>
              <a:rPr lang="cs-CZ" b="1" dirty="0"/>
              <a:t>1954</a:t>
            </a:r>
            <a:r>
              <a:rPr lang="cs-CZ" dirty="0"/>
              <a:t> (v rámci oslav 300. výročí připojení Ukrajiny k Rusku) </a:t>
            </a:r>
            <a:r>
              <a:rPr lang="cs-CZ" b="1" dirty="0"/>
              <a:t>daroval Nikita Chruščov </a:t>
            </a:r>
            <a:r>
              <a:rPr lang="cs-CZ" dirty="0"/>
              <a:t>Krym </a:t>
            </a:r>
            <a:r>
              <a:rPr lang="cs-CZ" b="1" dirty="0"/>
              <a:t>Ukrajině. </a:t>
            </a:r>
            <a:r>
              <a:rPr lang="cs-CZ" dirty="0"/>
              <a:t>Ukrajina mu byla blízká, ač byl rodem Rus, a nepočítal, že by se Sovětský svaz mohl někdy rozpadnout.</a:t>
            </a:r>
          </a:p>
          <a:p>
            <a:r>
              <a:rPr lang="cs-CZ" dirty="0"/>
              <a:t>Po vyhlášení nezávislosti v roce </a:t>
            </a:r>
            <a:r>
              <a:rPr lang="cs-CZ" b="1" dirty="0"/>
              <a:t>1991 připadl Krym se souhlasem Ruska Kyjevu.</a:t>
            </a:r>
          </a:p>
          <a:p>
            <a:r>
              <a:rPr lang="cs-CZ" dirty="0"/>
              <a:t>Protože většina obyvatelstva zde mluví rusky, stále se hovořilo i o možnosti připojení k Rusku nebo alespoň zavedení ruštiny jako oficiálního jazyka, zavedení moskevského času a ekonomické nezávislosti na Ukrajině.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00EF9624-08C9-450B-BB81-96AF40FC5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339" y="1184196"/>
            <a:ext cx="3886524" cy="496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692FDC7-90C2-4574-87A5-F47E5881B97F}"/>
              </a:ext>
            </a:extLst>
          </p:cNvPr>
          <p:cNvSpPr txBox="1"/>
          <p:nvPr/>
        </p:nvSpPr>
        <p:spPr>
          <a:xfrm>
            <a:off x="8204812" y="6172173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Nikita Sergejevič Chruščov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88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E69F83-85AE-44B6-92AB-CFCCECA9B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262" y="513088"/>
            <a:ext cx="5938837" cy="61008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Příslib sbližování Ukrajiny s EU po roce 2010 se stal terčem kritiky Ruska. Moskva uvalila na Ukrajinu ekonomické sankce a embargo na některé výrobky a zdražila zemní plyn. Zároveň za vstup do Celní unie nabídla Ukrajině štědré finanční půjčky.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>
                <a:latin typeface="+mj-lt"/>
              </a:rPr>
              <a:t>Euromaidan</a:t>
            </a:r>
            <a:r>
              <a:rPr lang="cs-CZ" b="1" dirty="0">
                <a:latin typeface="+mj-lt"/>
              </a:rPr>
              <a:t> – </a:t>
            </a:r>
            <a:r>
              <a:rPr lang="cs-CZ" dirty="0">
                <a:latin typeface="+mj-lt"/>
              </a:rPr>
              <a:t>masové protesty, které začaly </a:t>
            </a:r>
            <a:r>
              <a:rPr lang="cs-CZ" b="1" dirty="0">
                <a:latin typeface="+mj-lt"/>
              </a:rPr>
              <a:t>21. listopadu 2013 </a:t>
            </a:r>
            <a:r>
              <a:rPr lang="cs-CZ" dirty="0">
                <a:latin typeface="+mj-lt"/>
              </a:rPr>
              <a:t>proti ukončení přípravy podpisu asociační dohody Ukrajiny s EU proruským prezidentem Viktorem </a:t>
            </a:r>
            <a:r>
              <a:rPr lang="cs-CZ" dirty="0" err="1">
                <a:latin typeface="+mj-lt"/>
              </a:rPr>
              <a:t>Janukovyčem</a:t>
            </a:r>
            <a:r>
              <a:rPr lang="cs-CZ" dirty="0">
                <a:latin typeface="+mj-lt"/>
              </a:rPr>
              <a:t>. </a:t>
            </a:r>
            <a:r>
              <a:rPr lang="cs-CZ" b="0" i="0" dirty="0">
                <a:effectLst/>
                <a:latin typeface="+mj-lt"/>
              </a:rPr>
              <a:t>V reakci na toto rozhodnutí vyšly do ulic v některých ukrajinských městech desetitisíce protestujících, kteří trvali na proevropském směřování své země. </a:t>
            </a:r>
            <a:r>
              <a:rPr lang="cs-CZ" dirty="0">
                <a:latin typeface="+mj-lt"/>
              </a:rPr>
              <a:t>Tyto protesty nakonec vedly k sesazení </a:t>
            </a:r>
            <a:r>
              <a:rPr lang="cs-CZ" dirty="0" err="1">
                <a:latin typeface="+mj-lt"/>
              </a:rPr>
              <a:t>Janukovyče</a:t>
            </a:r>
            <a:r>
              <a:rPr lang="cs-CZ" dirty="0">
                <a:latin typeface="+mj-lt"/>
              </a:rPr>
              <a:t> a sestavení nové prozatímní vlády.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7F118F0-F2FD-4714-ACF1-C8AA1C88F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5949" y="1240584"/>
            <a:ext cx="4266051" cy="4645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69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FE6A7-9A05-4F03-BC3E-3D62DF848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623" y="1724024"/>
            <a:ext cx="10018713" cy="3124201"/>
          </a:xfrm>
        </p:spPr>
        <p:txBody>
          <a:bodyPr/>
          <a:lstStyle/>
          <a:p>
            <a:r>
              <a:rPr lang="cs-CZ" b="1" i="0" dirty="0">
                <a:solidFill>
                  <a:srgbClr val="333333"/>
                </a:solidFill>
                <a:effectLst/>
                <a:latin typeface="Open Sans"/>
              </a:rPr>
              <a:t>15. prosince</a:t>
            </a:r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 Evropská unie </a:t>
            </a:r>
            <a:r>
              <a:rPr lang="cs-CZ" b="1" dirty="0">
                <a:solidFill>
                  <a:srgbClr val="076A8F"/>
                </a:solidFill>
                <a:latin typeface="Open Sans"/>
              </a:rPr>
              <a:t>pozastavila jednání s Ukrajinou</a:t>
            </a:r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 s tím, že Kyjev musí dát najevo jasný postoj k budoucnosti asociační dohody. </a:t>
            </a:r>
          </a:p>
          <a:p>
            <a:endParaRPr lang="cs-CZ" dirty="0">
              <a:solidFill>
                <a:srgbClr val="333333"/>
              </a:solidFill>
              <a:latin typeface="Open Sans"/>
            </a:endParaRPr>
          </a:p>
          <a:p>
            <a:r>
              <a:rPr lang="cs-CZ" b="1" i="0" dirty="0" err="1">
                <a:solidFill>
                  <a:srgbClr val="333333"/>
                </a:solidFill>
                <a:effectLst/>
                <a:latin typeface="Open Sans"/>
              </a:rPr>
              <a:t>Janukovyč</a:t>
            </a:r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 </a:t>
            </a:r>
            <a:r>
              <a:rPr lang="cs-CZ" dirty="0">
                <a:solidFill>
                  <a:srgbClr val="333333"/>
                </a:solidFill>
                <a:latin typeface="Open Sans"/>
              </a:rPr>
              <a:t>se v</a:t>
            </a:r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 Moskvě setkává s ruským prezidentem </a:t>
            </a:r>
            <a:r>
              <a:rPr lang="cs-CZ" b="1" i="0" dirty="0">
                <a:solidFill>
                  <a:srgbClr val="333333"/>
                </a:solidFill>
                <a:effectLst/>
                <a:latin typeface="Open Sans"/>
              </a:rPr>
              <a:t>Vladimirem Putinem</a:t>
            </a:r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. Rusko tehdy přislíbilo Ukrajině 15 miliard dolarů a snížení ceny zemního plynu o třetinu. To mělo Kyjev podle všeho přesvědčit k odklonu od dosavadního přibližování k Unii.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62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BEC1D55-4A0D-4254-A798-7EEAB2B250F8}"/>
              </a:ext>
            </a:extLst>
          </p:cNvPr>
          <p:cNvSpPr txBox="1"/>
          <p:nvPr/>
        </p:nvSpPr>
        <p:spPr>
          <a:xfrm>
            <a:off x="2419349" y="1618893"/>
            <a:ext cx="85248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0" dirty="0">
                <a:solidFill>
                  <a:srgbClr val="191D30"/>
                </a:solidFill>
                <a:effectLst/>
                <a:latin typeface="Source Sans Pro" panose="020B0503030403020204" pitchFamily="34" charset="0"/>
              </a:rPr>
              <a:t>Únor 2014 </a:t>
            </a:r>
            <a:r>
              <a:rPr lang="cs-CZ" b="0" i="0" dirty="0">
                <a:solidFill>
                  <a:srgbClr val="191D30"/>
                </a:solidFill>
                <a:effectLst/>
                <a:latin typeface="Source Sans Pro" panose="020B0503030403020204" pitchFamily="34" charset="0"/>
              </a:rPr>
              <a:t>– Rusko přesunuje na ukrajinský poloostrov 9000 příslušníků svých ozbrojených sil.  Ruští vojáci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převzali kontrolu nad strategickými pozicemi a infrastrukturou na ukrajinském poloostrově </a:t>
            </a:r>
            <a:r>
              <a:rPr lang="cs-CZ" dirty="0">
                <a:latin typeface="Arial" panose="020B0604020202020204" pitchFamily="34" charset="0"/>
              </a:rPr>
              <a:t>Krymu. 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333333"/>
              </a:solidFill>
              <a:effectLst/>
              <a:latin typeface="Open Sans"/>
            </a:endParaRPr>
          </a:p>
          <a:p>
            <a:r>
              <a:rPr lang="cs-CZ" b="1" dirty="0">
                <a:solidFill>
                  <a:srgbClr val="333333"/>
                </a:solidFill>
                <a:latin typeface="Open Sans"/>
              </a:rPr>
              <a:t>26. února</a:t>
            </a:r>
            <a:r>
              <a:rPr lang="cs-CZ" dirty="0">
                <a:solidFill>
                  <a:srgbClr val="333333"/>
                </a:solidFill>
                <a:latin typeface="Open Sans"/>
              </a:rPr>
              <a:t> se v Simferopolu odehrál střet mezi zastánci příklonu k Rusku a příznivci nově vznikající kyjevské vlády. </a:t>
            </a:r>
            <a:endParaRPr lang="cs-CZ" b="0" i="0" dirty="0">
              <a:solidFill>
                <a:srgbClr val="333333"/>
              </a:solidFill>
              <a:effectLst/>
              <a:latin typeface="Open Sans"/>
            </a:endParaRPr>
          </a:p>
          <a:p>
            <a:endParaRPr lang="cs-CZ" dirty="0">
              <a:solidFill>
                <a:srgbClr val="333333"/>
              </a:solidFill>
              <a:latin typeface="Open Sans"/>
            </a:endParaRPr>
          </a:p>
          <a:p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V noci na čtvrtek </a:t>
            </a:r>
            <a:r>
              <a:rPr lang="cs-CZ" b="1" i="0" dirty="0">
                <a:solidFill>
                  <a:srgbClr val="333333"/>
                </a:solidFill>
                <a:effectLst/>
                <a:latin typeface="Open Sans"/>
              </a:rPr>
              <a:t>27. února</a:t>
            </a:r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 obsadili budovu krymského parlamentu neznámí útočníci, kteří na jeho střeše vyvěsili ruskou vlajku. </a:t>
            </a:r>
          </a:p>
          <a:p>
            <a:endParaRPr lang="cs-CZ" dirty="0">
              <a:solidFill>
                <a:srgbClr val="333333"/>
              </a:solidFill>
              <a:latin typeface="Open Sans"/>
            </a:endParaRPr>
          </a:p>
          <a:p>
            <a:r>
              <a:rPr lang="cs-CZ" b="0" i="0" dirty="0">
                <a:solidFill>
                  <a:srgbClr val="333333"/>
                </a:solidFill>
                <a:effectLst/>
                <a:latin typeface="Open Sans"/>
              </a:rPr>
              <a:t>Krymský parlament vyhlašuje referendum o oddělení Krymu od Ukrajiny.  </a:t>
            </a:r>
            <a:endParaRPr lang="cs-CZ" dirty="0">
              <a:solidFill>
                <a:srgbClr val="191D30"/>
              </a:solidFill>
              <a:latin typeface="Source Sans Pro" panose="020B0503030403020204" pitchFamily="34" charset="0"/>
            </a:endParaRPr>
          </a:p>
          <a:p>
            <a:endParaRPr lang="cs-CZ" dirty="0">
              <a:solidFill>
                <a:srgbClr val="191D30"/>
              </a:solidFill>
              <a:latin typeface="Source Sans Pro" panose="020B0503030403020204" pitchFamily="34" charset="0"/>
            </a:endParaRPr>
          </a:p>
          <a:p>
            <a:endParaRPr lang="cs-CZ" dirty="0">
              <a:solidFill>
                <a:srgbClr val="191D30"/>
              </a:solidFill>
              <a:latin typeface="Source Sans Pro" panose="020B0503030403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329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148</TotalTime>
  <Words>953</Words>
  <Application>Microsoft Office PowerPoint</Application>
  <PresentationFormat>Širokoúhlá obrazovka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Corbel</vt:lpstr>
      <vt:lpstr>Open Sans</vt:lpstr>
      <vt:lpstr>Source Sans Pro</vt:lpstr>
      <vt:lpstr>Paralaxa</vt:lpstr>
      <vt:lpstr>Krym</vt:lpstr>
      <vt:lpstr>Základní informace o Krymu</vt:lpstr>
      <vt:lpstr>Historie Krymu</vt:lpstr>
      <vt:lpstr>Prezentace aplikace PowerPoint</vt:lpstr>
      <vt:lpstr>Prezentace aplikace PowerPoint</vt:lpstr>
      <vt:lpstr>Připojení Krymu k Ukrajině</vt:lpstr>
      <vt:lpstr>Prezentace aplikace PowerPoint</vt:lpstr>
      <vt:lpstr>Prezentace aplikace PowerPoint</vt:lpstr>
      <vt:lpstr>Prezentace aplikace PowerPoint</vt:lpstr>
      <vt:lpstr>Krymské referendum 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Krym</dc:title>
  <dc:creator>Očenášek, David</dc:creator>
  <cp:lastModifiedBy>Marta Goňcová</cp:lastModifiedBy>
  <cp:revision>17</cp:revision>
  <dcterms:created xsi:type="dcterms:W3CDTF">2020-11-19T11:51:53Z</dcterms:created>
  <dcterms:modified xsi:type="dcterms:W3CDTF">2020-11-23T10:36:31Z</dcterms:modified>
</cp:coreProperties>
</file>