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4" r:id="rId15"/>
    <p:sldId id="273" r:id="rId16"/>
    <p:sldId id="275" r:id="rId17"/>
    <p:sldId id="27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A2830-B2C4-4AAB-9099-6B45BA3BB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51FF51-44E7-4D48-BFB3-AE204D9EB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66B679-9CEA-421E-93E2-65E7F4966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82FBD-5541-4B7D-B287-F5D83F63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E95C5-B22E-42B3-A6E8-BA1817BD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94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B0AEA-6A7E-46C1-80A4-3D1F3AFD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75B4C9-0193-4497-A9FA-B353BFA2C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FF30FD-31AD-4830-A462-DC4343D2C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0C6206-D02B-4DAE-A2DE-41E25AC6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A9F654-FACC-4C6C-95DE-25F0A491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27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AFCF6D-3032-4D34-A6E8-D7D3907C3C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9AF36F-41E2-470A-A5D9-5F1FA880A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A8AFF2-1D30-4311-A857-DAA616D3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38326-F1B8-42A2-A267-7B02D842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920224-8A98-4159-A2ED-A827CB0C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89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6BC6D-37D8-4BD3-A9F6-B4921AAF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D9F6F-42A1-4BED-87B9-7A3859813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9F4824-6B01-4038-A948-502D849E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19CED8-A5D4-4363-8999-5B25013E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7EF9E8-84ED-4996-A65E-78882D7A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11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76C16-5F5C-40C0-A578-EE448E35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494BCA-BCD7-4CAC-9902-828CC5FDF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7A798A-E4A2-491E-909D-6E04CDFB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BEAB6-7659-4D06-8985-4B2E09C0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857AC1-9C31-4018-84CF-EAC83DD5D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0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58A12-479B-4D65-BF84-C99A5BE3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C553FE-D600-4783-8EA7-AE97A5A74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6E6EED-AD3E-48E0-91E2-CE67C7EBC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0F526A-1C6A-480C-BA88-DDDA29F0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FD29E8-3A05-45C0-A5CE-6E04C2332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3B442D-82CE-490D-ACAA-45D06A39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41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B1FF2-CE4D-4250-8877-CBE108611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6A9303-4222-4465-9AEC-38D7E88AC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D90EEC-5C67-4CD9-A902-984ECC008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4C2D3B1-68BD-4E39-AACE-0614A389F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8730BA-DA69-4F8C-9743-AB6365D94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88ACCEE-CF61-41DE-B26A-3B7231BC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B60B31-960E-44EE-BDF3-9E30CE220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1A5C20-5004-41D0-AFB3-92D0BB30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9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C5A3E-C268-4970-A7CB-51D40F5D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B753A5-0B24-444A-A14E-0B8FA9BFC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0D3D61-1A4B-4E07-A195-CE5082DA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6A6E3A-B1A3-411F-B0E5-40968B0E1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05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198066-457F-43D5-B1B2-9AF574A31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F53749-13C3-491D-ABC9-7C27A5F6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8A0A35-8D6C-4D5A-81B7-02752F0D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63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2A1E9-19A2-40E6-ACCC-6FDE778A3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A44AC-09AC-4521-9ECA-B13196F97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00285E-56B3-4851-A5AE-8969C5030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25F90D-4141-4A48-84E2-CCBF7F1B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E82D1C-DA96-4CB7-BEFF-4E2E3051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F77782-D640-4907-9464-49E57EC8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53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C3D9E-1651-4A99-B06E-05684A77B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90E4FC9-4005-468E-85B1-7DFD68A8F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3149BF-6796-4B25-AC98-94360AFBD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F480F4-2EA9-49BE-9B35-3DEE511F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E439B7-8908-4209-9418-DC02BF149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4E9854-27CD-4FEA-98FE-CDBA9FF1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32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3237C2-6F26-471B-B77D-74F303FEA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BFC855-DCD8-4C6B-A36F-5D3BAFF35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ED4657-F7E1-489D-8AFD-4225D81CD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B91EC-96B1-4CE3-A21C-651FB31FBBEA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A3421-61DA-4516-806B-350E8B936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47D751-BA76-4EB7-A3BF-2F3B15630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1299B-1B7D-4C8F-8B3E-C31F1A83D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5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Fhe4f0d3v8?feature=oemb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P0NhlVIMjU?feature=oembe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Mamq-a6ksE?feature=oembe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l7Vq6U08Ng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AXUNBt_rbI?feature=oembe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TdOOLPFfB4?feature=oembed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RKHJuRetNQ?feature=oembed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IALFVo90K4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jnIOOpEcSk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xuW2V1kgd8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OxlSrY9y6U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2jYcjHtwWU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LTetoXkfFw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YOo77ZM8Oo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nDMqN-iASQ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ZLpVypDxVQ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80C76-8D40-41F9-90A7-3E49EE97C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323" y="1800789"/>
            <a:ext cx="9144000" cy="2387600"/>
          </a:xfrm>
        </p:spPr>
        <p:txBody>
          <a:bodyPr/>
          <a:lstStyle/>
          <a:p>
            <a:r>
              <a:rPr lang="ru-RU" dirty="0"/>
              <a:t>Экранизации русской </a:t>
            </a:r>
            <a:br>
              <a:rPr lang="cs-CZ" dirty="0"/>
            </a:br>
            <a:r>
              <a:rPr lang="ru-RU" dirty="0"/>
              <a:t>и советской литературы</a:t>
            </a:r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9CB45FC-27C7-4534-B130-64FE37279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46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4560AB-51C1-447E-80EE-A1D5B5D6E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 «Вий» (</a:t>
            </a:r>
            <a:r>
              <a:rPr lang="cs-CZ" b="1" dirty="0"/>
              <a:t>2018</a:t>
            </a:r>
            <a:r>
              <a:rPr lang="ru-RU" b="1" dirty="0"/>
              <a:t>)</a:t>
            </a:r>
            <a:endParaRPr lang="cs-CZ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B58DA-B49E-4281-B0CD-18926E3E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002" y="1874567"/>
            <a:ext cx="493606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Режиссер:</a:t>
            </a:r>
            <a:r>
              <a:rPr lang="cs-CZ" sz="2000" dirty="0"/>
              <a:t> </a:t>
            </a:r>
            <a:r>
              <a:rPr lang="ru-RU" sz="2000" dirty="0"/>
              <a:t>Егор Баранов</a:t>
            </a:r>
            <a:endParaRPr lang="en-US" sz="1200" dirty="0"/>
          </a:p>
        </p:txBody>
      </p:sp>
      <p:pic>
        <p:nvPicPr>
          <p:cNvPr id="4" name="Online médium 3" title="Гоголь. Вий — Трейлер (2018)">
            <a:hlinkClick r:id="" action="ppaction://media"/>
            <a:extLst>
              <a:ext uri="{FF2B5EF4-FFF2-40B4-BE49-F238E27FC236}">
                <a16:creationId xmlns:a16="http://schemas.microsoft.com/office/drawing/2014/main" id="{0CD9CC7D-12A3-4D50-B323-FEA7EC68F4A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71239" y="2394482"/>
            <a:ext cx="7537036" cy="423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58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991ABA-0F06-4F77-9E9B-466C5285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«Преступление и наказание» (1969)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F8299-C6AC-44B6-AA12-83F324AB5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Лев Кулиджанов</a:t>
            </a:r>
          </a:p>
          <a:p>
            <a:r>
              <a:rPr lang="ru-RU" sz="2000" dirty="0"/>
              <a:t>Фильм снят по роману Фёдора Достоевского</a:t>
            </a:r>
            <a:r>
              <a:rPr lang="cs-CZ" sz="2000" dirty="0"/>
              <a:t>.</a:t>
            </a:r>
          </a:p>
        </p:txBody>
      </p:sp>
      <p:pic>
        <p:nvPicPr>
          <p:cNvPr id="4" name="Online médium 3" title="Преступление и наказание 1969 – трейлер">
            <a:hlinkClick r:id="" action="ppaction://media"/>
            <a:extLst>
              <a:ext uri="{FF2B5EF4-FFF2-40B4-BE49-F238E27FC236}">
                <a16:creationId xmlns:a16="http://schemas.microsoft.com/office/drawing/2014/main" id="{36DB9B73-3F8C-4246-A68B-7DA64FC18B5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78848" y="2361997"/>
            <a:ext cx="6479597" cy="364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45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B1626D-A9B3-459C-9EC2-CEB7567CD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«Вечера на хуторе близ Диканьки» (1961)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9E7DA0-5C7A-45EB-BA74-7291AF24C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Александр Роу</a:t>
            </a:r>
          </a:p>
          <a:p>
            <a:r>
              <a:rPr lang="ru-RU" sz="2000" dirty="0"/>
              <a:t>Фильм снят по повести Николая Гоголя</a:t>
            </a:r>
            <a:r>
              <a:rPr lang="cs-CZ" sz="2000" dirty="0"/>
              <a:t>.</a:t>
            </a:r>
          </a:p>
        </p:txBody>
      </p:sp>
      <p:pic>
        <p:nvPicPr>
          <p:cNvPr id="4" name="Online médium 3" title="ТРЕЙЛЕР К ФИЛЬМУ &quot;вечера на хуторе близ диканьки&quot;">
            <a:hlinkClick r:id="" action="ppaction://media"/>
            <a:extLst>
              <a:ext uri="{FF2B5EF4-FFF2-40B4-BE49-F238E27FC236}">
                <a16:creationId xmlns:a16="http://schemas.microsoft.com/office/drawing/2014/main" id="{03205511-2E37-406B-9B02-ED1A6D650E6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71069" y="1850448"/>
            <a:ext cx="6079066" cy="45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028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E04D27-029F-4140-8ABB-E90A66957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i="0" dirty="0">
                <a:effectLst/>
              </a:rPr>
              <a:t>«Идиот» (2003)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6F6D6-2DF2-4C15-8D4E-20B3BE990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68017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Владимир Бортко</a:t>
            </a:r>
          </a:p>
          <a:p>
            <a:r>
              <a:rPr lang="ru-RU" sz="2000" dirty="0"/>
              <a:t>Фильм снят по роману Фёдора Достоевского</a:t>
            </a:r>
            <a:r>
              <a:rPr lang="cs-CZ" sz="2000" dirty="0"/>
              <a:t>.</a:t>
            </a:r>
            <a:endParaRPr lang="ru-RU" sz="2000" dirty="0"/>
          </a:p>
          <a:p>
            <a:r>
              <a:rPr lang="ru-RU" sz="2000" b="0" i="0" dirty="0">
                <a:effectLst/>
              </a:rPr>
              <a:t>Главную роль в фильме исполнил Евгений Миронов</a:t>
            </a:r>
            <a:r>
              <a:rPr lang="ru-RU" sz="2000" b="0" i="0" dirty="0">
                <a:effectLst/>
                <a:latin typeface="Georgia" panose="02040502050405020303" pitchFamily="18" charset="0"/>
              </a:rPr>
              <a:t>.</a:t>
            </a:r>
            <a:endParaRPr lang="cs-CZ" sz="2000" dirty="0"/>
          </a:p>
        </p:txBody>
      </p:sp>
      <p:pic>
        <p:nvPicPr>
          <p:cNvPr id="4" name="Online médium 3" title="Идиот | the idiot (2003)">
            <a:hlinkClick r:id="" action="ppaction://media"/>
            <a:extLst>
              <a:ext uri="{FF2B5EF4-FFF2-40B4-BE49-F238E27FC236}">
                <a16:creationId xmlns:a16="http://schemas.microsoft.com/office/drawing/2014/main" id="{49C59461-83E8-4D93-8229-D95AD1B5164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774267" y="2078425"/>
            <a:ext cx="6268377" cy="3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36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E82660-4719-42C3-9D59-865766AD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«Герой нашего времени» (2006)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D4EF8-3915-4184-8A4A-8C6D698DD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Александр Котт</a:t>
            </a:r>
            <a:endParaRPr lang="cs-CZ" sz="2000" dirty="0"/>
          </a:p>
          <a:p>
            <a:r>
              <a:rPr lang="ru-RU" sz="2000" dirty="0"/>
              <a:t>Фильм снят по роману Михаила Лермонтова</a:t>
            </a:r>
            <a:r>
              <a:rPr lang="cs-CZ" sz="2000" dirty="0"/>
              <a:t>.</a:t>
            </a:r>
            <a:endParaRPr lang="ru-RU" sz="2000" dirty="0"/>
          </a:p>
          <a:p>
            <a:endParaRPr lang="ru-RU" sz="2000" dirty="0"/>
          </a:p>
          <a:p>
            <a:endParaRPr lang="cs-CZ" sz="2000" dirty="0"/>
          </a:p>
        </p:txBody>
      </p:sp>
      <p:pic>
        <p:nvPicPr>
          <p:cNvPr id="5" name="Online médium 4" title="&quot;Герой нашего времени&quot; (2006) - тизер трейлер фильма">
            <a:hlinkClick r:id="" action="ppaction://media"/>
            <a:extLst>
              <a:ext uri="{FF2B5EF4-FFF2-40B4-BE49-F238E27FC236}">
                <a16:creationId xmlns:a16="http://schemas.microsoft.com/office/drawing/2014/main" id="{9536F9CC-F67A-4467-A435-EDA74F3A2E1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81992" y="2008932"/>
            <a:ext cx="5921750" cy="44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944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D62B9F-185F-4DC6-8D38-1F70F911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i="0" dirty="0">
                <a:effectLst/>
              </a:rPr>
              <a:t>«Несколько дней из жизни И.И. Обломова» (1979)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0FD337-7BF4-4FAD-AB92-FD74C07B2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235245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Никита Михалков</a:t>
            </a:r>
          </a:p>
          <a:p>
            <a:r>
              <a:rPr lang="ru-RU" sz="2000" dirty="0"/>
              <a:t>Фильм снят по роману Ивана Гончарова «Обломов»</a:t>
            </a:r>
            <a:r>
              <a:rPr lang="cs-CZ" sz="2000" dirty="0"/>
              <a:t>.</a:t>
            </a:r>
            <a:endParaRPr lang="ru-RU" sz="2000" dirty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Online médium 3" title="Несколько дней из жизни И.И.Обломова. Трейлер.">
            <a:hlinkClick r:id="" action="ppaction://media"/>
            <a:extLst>
              <a:ext uri="{FF2B5EF4-FFF2-40B4-BE49-F238E27FC236}">
                <a16:creationId xmlns:a16="http://schemas.microsoft.com/office/drawing/2014/main" id="{C36E3D02-F90C-4FB0-818D-F0C4303D8CE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296856" y="2388452"/>
            <a:ext cx="6315041" cy="355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70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3EBD2B-934A-4399-9064-61A36CAE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«Судьба человека» (1959)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130AA2-FF36-4A93-9E70-4312BCFAA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Сергей Бондарчук (режиссёрский дебют), который сыграл ещё и главную роль.</a:t>
            </a:r>
          </a:p>
          <a:p>
            <a:r>
              <a:rPr lang="ru-RU" sz="2000" dirty="0"/>
              <a:t>Фильм снят по мотивам рассказа Михаила Шолохова. </a:t>
            </a:r>
          </a:p>
          <a:p>
            <a:r>
              <a:rPr lang="ru-RU" sz="2000" dirty="0"/>
              <a:t>Фильм вышел спустя два года после публикации самого произведения.</a:t>
            </a:r>
            <a:endParaRPr lang="cs-CZ" sz="2000" dirty="0"/>
          </a:p>
        </p:txBody>
      </p:sp>
      <p:pic>
        <p:nvPicPr>
          <p:cNvPr id="4" name="Online médium 3" title="Судьба Человека Официальный Трейлер 1 (1959) - Сергей Бондарчук, Павел Полунин">
            <a:hlinkClick r:id="" action="ppaction://media"/>
            <a:extLst>
              <a:ext uri="{FF2B5EF4-FFF2-40B4-BE49-F238E27FC236}">
                <a16:creationId xmlns:a16="http://schemas.microsoft.com/office/drawing/2014/main" id="{6D923E60-A1EB-4C09-9CEB-92CAD2776E1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50968" y="2222069"/>
            <a:ext cx="6259085" cy="352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3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4110C1-00B0-4390-88B5-F2B6009E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«Иван Васильевич меняет профессию» (1973)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4AF9C6-32BD-427C-9CCC-A4C56AB7D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471219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Леонид Гайдай</a:t>
            </a:r>
          </a:p>
          <a:p>
            <a:r>
              <a:rPr lang="ru-RU" sz="2000" dirty="0"/>
              <a:t>Фильм снят по пьесе Михаила Булгакова «Иван Васильевич»</a:t>
            </a:r>
          </a:p>
          <a:p>
            <a:r>
              <a:rPr lang="ru-RU" sz="2000" dirty="0"/>
              <a:t>Сценарий писался под Юрия Никулина, который, прочитав его, наотрез отказался сниматься в фильме.</a:t>
            </a:r>
          </a:p>
          <a:p>
            <a:endParaRPr lang="ru-RU" sz="2000" dirty="0"/>
          </a:p>
          <a:p>
            <a:endParaRPr lang="cs-CZ" sz="2000" dirty="0"/>
          </a:p>
        </p:txBody>
      </p:sp>
      <p:pic>
        <p:nvPicPr>
          <p:cNvPr id="4" name="Online médium 3" title="Иван Васильевич меняет профессию - смотреть онлайн трейлер">
            <a:hlinkClick r:id="" action="ppaction://media"/>
            <a:extLst>
              <a:ext uri="{FF2B5EF4-FFF2-40B4-BE49-F238E27FC236}">
                <a16:creationId xmlns:a16="http://schemas.microsoft.com/office/drawing/2014/main" id="{93EE96BB-8858-4CDE-B64E-CEFD3A2D54C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93377" y="2307702"/>
            <a:ext cx="6018089" cy="338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4433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5CA657-44F0-4A2A-BFB6-5B3C0509D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en-US" b="1"/>
              <a:t>«</a:t>
            </a:r>
            <a:r>
              <a:rPr lang="en-US" b="1" err="1"/>
              <a:t>Тихий</a:t>
            </a:r>
            <a:r>
              <a:rPr lang="en-US" b="1"/>
              <a:t> </a:t>
            </a:r>
            <a:r>
              <a:rPr lang="en-US" b="1" err="1"/>
              <a:t>Дон</a:t>
            </a:r>
            <a:r>
              <a:rPr lang="en-US" b="1"/>
              <a:t>» (2015)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05CC74-2F8C-4159-ABC2-96E107566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en-US" sz="2000" i="0" dirty="0" err="1">
                <a:effectLst/>
              </a:rPr>
              <a:t>Режиссёр</a:t>
            </a:r>
            <a:r>
              <a:rPr lang="en-US" sz="2000" i="0" dirty="0">
                <a:effectLst/>
              </a:rPr>
              <a:t>: </a:t>
            </a:r>
            <a:r>
              <a:rPr lang="en-US" sz="2000" dirty="0" err="1">
                <a:effectLst/>
              </a:rPr>
              <a:t>Сергей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Герасимов</a:t>
            </a:r>
            <a:endParaRPr lang="en-US" sz="2000" dirty="0">
              <a:effectLst/>
            </a:endParaRPr>
          </a:p>
          <a:p>
            <a:r>
              <a:rPr lang="ru-RU" sz="2000" dirty="0"/>
              <a:t>Фильм снят</a:t>
            </a:r>
            <a:r>
              <a:rPr lang="en-US" sz="2000" i="0" dirty="0">
                <a:effectLst/>
              </a:rPr>
              <a:t> </a:t>
            </a:r>
            <a:r>
              <a:rPr lang="en-US" sz="2000" i="0" dirty="0" err="1">
                <a:effectLst/>
              </a:rPr>
              <a:t>по</a:t>
            </a:r>
            <a:r>
              <a:rPr lang="en-US" sz="2000" i="0" dirty="0">
                <a:effectLst/>
              </a:rPr>
              <a:t> </a:t>
            </a:r>
            <a:r>
              <a:rPr lang="en-US" sz="2000" i="0" dirty="0" err="1">
                <a:effectLst/>
              </a:rPr>
              <a:t>книге</a:t>
            </a:r>
            <a:r>
              <a:rPr lang="en-US" sz="2000" i="0" dirty="0">
                <a:effectLst/>
              </a:rPr>
              <a:t> </a:t>
            </a:r>
            <a:r>
              <a:rPr lang="en-US" sz="2000" dirty="0"/>
              <a:t>«</a:t>
            </a:r>
            <a:r>
              <a:rPr lang="en-US" sz="2000" dirty="0" err="1"/>
              <a:t>Тихий</a:t>
            </a:r>
            <a:r>
              <a:rPr lang="en-US" sz="2000" dirty="0"/>
              <a:t> </a:t>
            </a:r>
            <a:r>
              <a:rPr lang="en-US" sz="2000" dirty="0" err="1"/>
              <a:t>Дон</a:t>
            </a:r>
            <a:r>
              <a:rPr lang="en-US" sz="2000" dirty="0"/>
              <a:t>» </a:t>
            </a:r>
            <a:r>
              <a:rPr lang="en-US" sz="2000" i="0" dirty="0" err="1">
                <a:effectLst/>
              </a:rPr>
              <a:t>Михаила</a:t>
            </a:r>
            <a:r>
              <a:rPr lang="en-US" sz="2000" i="0" dirty="0">
                <a:effectLst/>
              </a:rPr>
              <a:t> </a:t>
            </a:r>
            <a:r>
              <a:rPr lang="en-US" sz="2000" i="0" dirty="0" err="1">
                <a:effectLst/>
              </a:rPr>
              <a:t>Шолохова</a:t>
            </a:r>
            <a:r>
              <a:rPr lang="cs-CZ" sz="2000" i="0" dirty="0">
                <a:effectLst/>
              </a:rPr>
              <a:t>.</a:t>
            </a:r>
            <a:endParaRPr lang="en-US" sz="2000" i="0" dirty="0">
              <a:effectLst/>
            </a:endParaRPr>
          </a:p>
          <a:p>
            <a:endParaRPr lang="cs-CZ" sz="2000" dirty="0"/>
          </a:p>
        </p:txBody>
      </p:sp>
      <p:pic>
        <p:nvPicPr>
          <p:cNvPr id="6" name="Online médium 3" title="Тихий Дон трейлер 2015 Сериал года">
            <a:hlinkClick r:id="" action="ppaction://media"/>
            <a:extLst>
              <a:ext uri="{FF2B5EF4-FFF2-40B4-BE49-F238E27FC236}">
                <a16:creationId xmlns:a16="http://schemas.microsoft.com/office/drawing/2014/main" id="{2B0F54DB-65F5-4AA7-9D85-D1CD4D4094F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17735" y="1900777"/>
            <a:ext cx="4935970" cy="370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75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1223E4-4EAC-4CD6-B3B1-7945B77C2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«Война и мир» (1965)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EC14D8-9A80-4F93-AF22-CB44F4DBB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i="0" dirty="0" err="1">
                <a:effectLst/>
              </a:rPr>
              <a:t>Режиссёр</a:t>
            </a:r>
            <a:r>
              <a:rPr lang="en-US" sz="2000" i="0" dirty="0">
                <a:effectLst/>
              </a:rPr>
              <a:t>: </a:t>
            </a:r>
            <a:r>
              <a:rPr lang="en-US" sz="2000" b="1" i="0" dirty="0" err="1">
                <a:effectLst/>
              </a:rPr>
              <a:t>Сергей</a:t>
            </a:r>
            <a:r>
              <a:rPr lang="en-US" sz="2000" b="1" i="0" dirty="0">
                <a:effectLst/>
              </a:rPr>
              <a:t> </a:t>
            </a:r>
            <a:r>
              <a:rPr lang="en-US" sz="2000" b="1" i="0" dirty="0" err="1">
                <a:effectLst/>
              </a:rPr>
              <a:t>Бондарчук</a:t>
            </a:r>
            <a:endParaRPr lang="cs-CZ" sz="2000" b="1" dirty="0"/>
          </a:p>
          <a:p>
            <a:r>
              <a:rPr lang="en-US" sz="2000" dirty="0" err="1"/>
              <a:t>Фильм</a:t>
            </a:r>
            <a:r>
              <a:rPr lang="en-US" sz="2000" dirty="0"/>
              <a:t> </a:t>
            </a:r>
            <a:r>
              <a:rPr lang="en-US" sz="2000" dirty="0" err="1"/>
              <a:t>снят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книге</a:t>
            </a:r>
            <a:r>
              <a:rPr lang="en-US" sz="2000" dirty="0"/>
              <a:t> «</a:t>
            </a:r>
            <a:r>
              <a:rPr lang="en-US" sz="2000" dirty="0" err="1"/>
              <a:t>Война</a:t>
            </a:r>
            <a:r>
              <a:rPr lang="en-US" sz="2000" dirty="0"/>
              <a:t> и </a:t>
            </a:r>
            <a:r>
              <a:rPr lang="en-US" sz="2000" dirty="0" err="1"/>
              <a:t>мир</a:t>
            </a:r>
            <a:r>
              <a:rPr lang="en-US" sz="2000" dirty="0"/>
              <a:t>» </a:t>
            </a:r>
            <a:r>
              <a:rPr lang="en-US" sz="2000" b="1" dirty="0" err="1"/>
              <a:t>Льва</a:t>
            </a:r>
            <a:r>
              <a:rPr lang="en-US" sz="2000" b="1" dirty="0"/>
              <a:t> </a:t>
            </a:r>
            <a:r>
              <a:rPr lang="en-US" sz="2000" b="1" dirty="0" err="1"/>
              <a:t>Толстого</a:t>
            </a:r>
            <a:r>
              <a:rPr lang="en-US" sz="2000" b="1" dirty="0"/>
              <a:t> </a:t>
            </a:r>
            <a:r>
              <a:rPr lang="cs-CZ" sz="2000" b="1" dirty="0"/>
              <a:t>-</a:t>
            </a:r>
          </a:p>
          <a:p>
            <a:pPr algn="just"/>
            <a:r>
              <a:rPr lang="ru-RU" sz="2000" dirty="0"/>
              <a:t>Бондарчук снял «Войну и мир» в четырёх частях, с невероятным для</a:t>
            </a:r>
            <a:r>
              <a:rPr lang="cs-CZ" sz="2000" dirty="0"/>
              <a:t> </a:t>
            </a:r>
            <a:r>
              <a:rPr lang="ru-RU" sz="2000" dirty="0"/>
              <a:t>советского кинопроизводства</a:t>
            </a:r>
            <a:r>
              <a:rPr lang="cs-CZ" sz="2000" dirty="0"/>
              <a:t> </a:t>
            </a:r>
            <a:r>
              <a:rPr lang="ru-RU" sz="2000" dirty="0"/>
              <a:t>бюджетом и потрясающими</a:t>
            </a:r>
            <a:r>
              <a:rPr lang="cs-CZ" sz="2000" dirty="0"/>
              <a:t> </a:t>
            </a:r>
            <a:r>
              <a:rPr lang="ru-RU" sz="2000" dirty="0"/>
              <a:t>воображение батальными сценами. Результатом были премия «Оскар» за лучший фильм на иностранном языке, премия «Золотой глобус» и слава лучшей экранизации Толстого всех времён.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Online médium 3" title="Трейлер к фильму &quot;Война и мир&quot; 1965">
            <a:hlinkClick r:id="" action="ppaction://media"/>
            <a:extLst>
              <a:ext uri="{FF2B5EF4-FFF2-40B4-BE49-F238E27FC236}">
                <a16:creationId xmlns:a16="http://schemas.microsoft.com/office/drawing/2014/main" id="{70C7E2F5-ED41-44FD-96BE-C145369FFFA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17735" y="1773816"/>
            <a:ext cx="5448281" cy="408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781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55C3C2-B878-453D-8198-56C50266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/>
              <a:t>«Анна Каренина»</a:t>
            </a:r>
            <a:r>
              <a:rPr lang="cs-CZ"/>
              <a:t> (1967)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E8EBA-0FA5-4851-917B-22AB38790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</a:t>
            </a:r>
            <a:r>
              <a:rPr lang="ru-RU" sz="2000" b="1" dirty="0"/>
              <a:t>Александр </a:t>
            </a:r>
            <a:r>
              <a:rPr lang="ru-RU" sz="2000" b="1" dirty="0" err="1"/>
              <a:t>Зархи</a:t>
            </a:r>
            <a:endParaRPr lang="cs-CZ" sz="2000" b="1" dirty="0"/>
          </a:p>
          <a:p>
            <a:r>
              <a:rPr lang="en-US" sz="2000" dirty="0" err="1"/>
              <a:t>Фильм</a:t>
            </a:r>
            <a:r>
              <a:rPr lang="en-US" sz="2000" dirty="0"/>
              <a:t> </a:t>
            </a:r>
            <a:r>
              <a:rPr lang="en-US" sz="2000" dirty="0" err="1"/>
              <a:t>снят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книге</a:t>
            </a:r>
            <a:r>
              <a:rPr lang="en-US" sz="2000" dirty="0"/>
              <a:t> </a:t>
            </a:r>
            <a:r>
              <a:rPr lang="en-US" sz="2000" b="1" dirty="0" err="1"/>
              <a:t>Льва</a:t>
            </a:r>
            <a:r>
              <a:rPr lang="en-US" sz="2000" b="1" dirty="0"/>
              <a:t> </a:t>
            </a:r>
            <a:r>
              <a:rPr lang="en-US" sz="2000" b="1" dirty="0" err="1"/>
              <a:t>Толстого</a:t>
            </a:r>
            <a:r>
              <a:rPr lang="cs-CZ" sz="2000" b="1" dirty="0"/>
              <a:t>.</a:t>
            </a:r>
          </a:p>
          <a:p>
            <a:pPr algn="just"/>
            <a:r>
              <a:rPr lang="ru-RU" sz="2000" dirty="0"/>
              <a:t>Экранизаций «Анны Карениной» много, они все разные и по-своему прекрасные. И всё-таки Татьяна Самойлова, сыгравшая в этом фильме Анну, – одна из образцовых, недосягаемых Карениных. Даже внешность Самойловой так подходит, словно Толстой писал свою героиню именно с неё. 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4" name="Online médium 3" title="Anna Karenina (1967)">
            <a:hlinkClick r:id="" action="ppaction://media"/>
            <a:extLst>
              <a:ext uri="{FF2B5EF4-FFF2-40B4-BE49-F238E27FC236}">
                <a16:creationId xmlns:a16="http://schemas.microsoft.com/office/drawing/2014/main" id="{BB692B0A-D13C-4ACF-92FF-738DE921907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17735" y="1783627"/>
            <a:ext cx="5425229" cy="406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47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CA78C5-C68A-4DD8-9DB9-4EB67E47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dirty="0"/>
              <a:t>«...А зори здесь тихие»</a:t>
            </a:r>
            <a:r>
              <a:rPr lang="cs-CZ" dirty="0"/>
              <a:t> (1972)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B57C0-88C4-4119-AF41-5C015DB46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191807"/>
            <a:ext cx="4254910" cy="3985155"/>
          </a:xfrm>
        </p:spPr>
        <p:txBody>
          <a:bodyPr>
            <a:normAutofit/>
          </a:bodyPr>
          <a:lstStyle/>
          <a:p>
            <a:r>
              <a:rPr lang="ru-RU" sz="2000" i="0" dirty="0">
                <a:effectLst/>
                <a:latin typeface="YS Text Fallback"/>
              </a:rPr>
              <a:t>Режиссёр: Станислав</a:t>
            </a:r>
            <a:r>
              <a:rPr lang="cs-CZ" sz="2000" i="0" dirty="0">
                <a:effectLst/>
                <a:latin typeface="YS Text Fallback"/>
              </a:rPr>
              <a:t> </a:t>
            </a:r>
            <a:r>
              <a:rPr lang="ru-RU" sz="2000" i="0" dirty="0">
                <a:effectLst/>
                <a:latin typeface="YS Text Fallback"/>
              </a:rPr>
              <a:t>Ростоцкий</a:t>
            </a:r>
            <a:endParaRPr lang="cs-CZ" sz="2000" i="0" dirty="0">
              <a:effectLst/>
              <a:latin typeface="YS Text Fallback"/>
            </a:endParaRPr>
          </a:p>
          <a:p>
            <a:r>
              <a:rPr lang="en-US" sz="2000" dirty="0" err="1"/>
              <a:t>Фильм</a:t>
            </a:r>
            <a:r>
              <a:rPr lang="en-US" sz="2000" dirty="0"/>
              <a:t> </a:t>
            </a:r>
            <a:r>
              <a:rPr lang="en-US" sz="2000" dirty="0" err="1"/>
              <a:t>снят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ru-RU" sz="2000" dirty="0"/>
              <a:t>повести Бориса Васильева</a:t>
            </a:r>
            <a:r>
              <a:rPr lang="cs-CZ" sz="2000" dirty="0"/>
              <a:t>-</a:t>
            </a:r>
          </a:p>
          <a:p>
            <a:pPr algn="just"/>
            <a:r>
              <a:rPr lang="ru-RU" sz="2000" dirty="0"/>
              <a:t>Молодые девушки-зенитчицы мечтали о большой любви, нежности, семейном тепле – но на их долю выпала жестокая война, и они до конца выполнили свой воинский долг.</a:t>
            </a:r>
            <a:endParaRPr lang="cs-CZ" sz="2000" dirty="0"/>
          </a:p>
        </p:txBody>
      </p:sp>
      <p:pic>
        <p:nvPicPr>
          <p:cNvPr id="4" name="Online médium 3" title="А зори здесь тихие, трейлер 3 мин.">
            <a:hlinkClick r:id="" action="ppaction://media"/>
            <a:extLst>
              <a:ext uri="{FF2B5EF4-FFF2-40B4-BE49-F238E27FC236}">
                <a16:creationId xmlns:a16="http://schemas.microsoft.com/office/drawing/2014/main" id="{EFB7B0EE-AB4E-4BA8-BE5F-F9074BC8690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36615" y="2094272"/>
            <a:ext cx="6236182" cy="350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16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078BDB-DA60-4914-B3FD-3B13988B7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dirty="0"/>
              <a:t> «12 стульев» (1971)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89957B-AC97-48A2-9E9E-61D0C2F5F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225413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</a:t>
            </a:r>
            <a:r>
              <a:rPr lang="ru-RU" sz="2000" dirty="0" err="1"/>
              <a:t>Ленид</a:t>
            </a:r>
            <a:r>
              <a:rPr lang="ru-RU" sz="2000" dirty="0"/>
              <a:t> Гайдай</a:t>
            </a:r>
          </a:p>
          <a:p>
            <a:r>
              <a:rPr lang="ru-RU" sz="2000" dirty="0"/>
              <a:t>Фильм снят по книге </a:t>
            </a:r>
            <a:r>
              <a:rPr lang="ru-RU" sz="2000" dirty="0" err="1"/>
              <a:t>И.Ильфа</a:t>
            </a:r>
            <a:r>
              <a:rPr lang="ru-RU" sz="2000" dirty="0"/>
              <a:t> и </a:t>
            </a:r>
            <a:r>
              <a:rPr lang="ru-RU" sz="2000" dirty="0" err="1"/>
              <a:t>Е.Петрова</a:t>
            </a:r>
            <a:r>
              <a:rPr lang="cs-CZ" sz="2000" dirty="0"/>
              <a:t>.</a:t>
            </a:r>
            <a:endParaRPr lang="ru-RU" sz="2000" dirty="0"/>
          </a:p>
          <a:p>
            <a:pPr algn="just"/>
            <a:r>
              <a:rPr lang="ru-RU" sz="2000" dirty="0"/>
              <a:t>Первая по хронологии работа Леонида Гайдая. Интересно, что на роль Остапа Бендера пробовались более 20 разных актёров, включая Владимира Высоцкого, Алексея Баталова и Андрея Миронова. А выбрали Арчила </a:t>
            </a:r>
            <a:r>
              <a:rPr lang="ru-RU" sz="2000" dirty="0" err="1"/>
              <a:t>Гомиашвили</a:t>
            </a:r>
            <a:r>
              <a:rPr lang="ru-RU" sz="2000" dirty="0"/>
              <a:t>. </a:t>
            </a:r>
          </a:p>
          <a:p>
            <a:endParaRPr lang="cs-CZ" sz="2000" dirty="0"/>
          </a:p>
        </p:txBody>
      </p:sp>
      <p:pic>
        <p:nvPicPr>
          <p:cNvPr id="4" name="Online médium 3" title="Двенадцать стульев, трейлер 3 мин.">
            <a:hlinkClick r:id="" action="ppaction://media"/>
            <a:extLst>
              <a:ext uri="{FF2B5EF4-FFF2-40B4-BE49-F238E27FC236}">
                <a16:creationId xmlns:a16="http://schemas.microsoft.com/office/drawing/2014/main" id="{E16D6525-F452-49CE-997D-81FF6FB0B14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21724" y="2191807"/>
            <a:ext cx="6119249" cy="344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72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87024A-FDB6-412C-99AD-9C1DDBBD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«Собачье сердце» (1988)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ACDF0-C9C1-4E61-94EC-51E5B536F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002" y="1950024"/>
            <a:ext cx="3989439" cy="39851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Режиссёр: Владимир Бортко</a:t>
            </a:r>
          </a:p>
          <a:p>
            <a:r>
              <a:rPr lang="ru-RU" sz="2000" dirty="0"/>
              <a:t>Фильм снят по книге М. Булгакова</a:t>
            </a:r>
            <a:r>
              <a:rPr lang="cs-CZ" sz="2000" dirty="0"/>
              <a:t>.</a:t>
            </a:r>
            <a:endParaRPr lang="ru-RU" sz="2000" dirty="0"/>
          </a:p>
          <a:p>
            <a:pPr algn="just"/>
            <a:r>
              <a:rPr lang="ru-RU" sz="2000" dirty="0"/>
              <a:t>Фильм рассказывает об опыте </a:t>
            </a:r>
            <a:br>
              <a:rPr lang="cs-CZ" sz="2000" dirty="0"/>
            </a:br>
            <a:r>
              <a:rPr lang="ru-RU" sz="2000" dirty="0"/>
              <a:t>с пересадкой человеческого гипофиза. После сложнейшей операции пёс Шарик превращается в человека, гражданина Шарикова, однако что в нём собачьего, а что человеческого?</a:t>
            </a:r>
            <a:endParaRPr lang="cs-CZ" sz="2000" dirty="0"/>
          </a:p>
        </p:txBody>
      </p:sp>
      <p:pic>
        <p:nvPicPr>
          <p:cNvPr id="4" name="Online médium 3" title="трейлер собачье сердце (HD)">
            <a:hlinkClick r:id="" action="ppaction://media"/>
            <a:extLst>
              <a:ext uri="{FF2B5EF4-FFF2-40B4-BE49-F238E27FC236}">
                <a16:creationId xmlns:a16="http://schemas.microsoft.com/office/drawing/2014/main" id="{8BD9D095-CA3A-4C89-91EC-B7F2AC4C16E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781368" y="2222069"/>
            <a:ext cx="5895960" cy="331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5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3B7FF0-C6F4-4712-82CF-7427FADD3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b="1" i="0" dirty="0">
                <a:effectLst/>
                <a:latin typeface="-apple-system"/>
              </a:rPr>
              <a:t>«Жестокий романс»</a:t>
            </a:r>
            <a:r>
              <a:rPr lang="cs-CZ" b="1" dirty="0">
                <a:latin typeface="-apple-system"/>
              </a:rPr>
              <a:t> </a:t>
            </a:r>
            <a:r>
              <a:rPr lang="ru-RU" b="1" dirty="0"/>
              <a:t>(1984)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FF0343-0A8B-4047-8B89-BB898C72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191807"/>
            <a:ext cx="4195916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Режиссёр: Эльдар Рязанов</a:t>
            </a:r>
          </a:p>
          <a:p>
            <a:r>
              <a:rPr lang="ru-RU" sz="2000" dirty="0"/>
              <a:t>Фильм снят по мотивам пьесы</a:t>
            </a:r>
            <a:r>
              <a:rPr lang="cs-CZ" sz="2000" dirty="0"/>
              <a:t> </a:t>
            </a:r>
            <a:r>
              <a:rPr lang="ru-RU" sz="2000" b="0" i="0" dirty="0">
                <a:effectLst/>
              </a:rPr>
              <a:t>Александра Островского «Бесприданница»</a:t>
            </a:r>
            <a:endParaRPr lang="ru-RU" sz="3200" dirty="0"/>
          </a:p>
          <a:p>
            <a:r>
              <a:rPr lang="ru-RU" sz="1800" b="0" i="0" dirty="0">
                <a:effectLst/>
              </a:rPr>
              <a:t>Актёрский дебют Ларисы Гузеевой.</a:t>
            </a:r>
            <a:endParaRPr lang="cs-CZ" dirty="0"/>
          </a:p>
        </p:txBody>
      </p:sp>
      <p:pic>
        <p:nvPicPr>
          <p:cNvPr id="4" name="Online médium 3" title="Жестокий Романс Официальный Трейлер 1 (1984) - Лариса Гузеева, Андрей Мягков, Эльдар Рязанов">
            <a:hlinkClick r:id="" action="ppaction://media"/>
            <a:extLst>
              <a:ext uri="{FF2B5EF4-FFF2-40B4-BE49-F238E27FC236}">
                <a16:creationId xmlns:a16="http://schemas.microsoft.com/office/drawing/2014/main" id="{0E99CA8A-A5E4-4F6E-8F84-C9E9FCB3DB3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52873" y="2191807"/>
            <a:ext cx="6433881" cy="361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58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983CF6-6447-4127-97C1-6AF54C00B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ru-RU" b="1" dirty="0"/>
              <a:t> «Вий» (1967)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344ED-83B5-4FEE-9300-19D0B6E4A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166419" cy="3985155"/>
          </a:xfrm>
        </p:spPr>
        <p:txBody>
          <a:bodyPr>
            <a:normAutofit/>
          </a:bodyPr>
          <a:lstStyle/>
          <a:p>
            <a:r>
              <a:rPr lang="ru-RU" sz="2000" dirty="0"/>
              <a:t>Режиссеры: Константин Владимирович Ершов, Георгий Борисович </a:t>
            </a:r>
            <a:r>
              <a:rPr lang="ru-RU" sz="2000" dirty="0" err="1"/>
              <a:t>Кропачёв</a:t>
            </a:r>
            <a:r>
              <a:rPr lang="ru-RU" sz="2000" dirty="0"/>
              <a:t>.</a:t>
            </a:r>
          </a:p>
          <a:p>
            <a:r>
              <a:rPr lang="ru-RU" sz="2000" dirty="0"/>
              <a:t>Фильм снят по повести Николая Гоголя.</a:t>
            </a:r>
            <a:endParaRPr lang="cs-CZ" sz="2000" dirty="0"/>
          </a:p>
        </p:txBody>
      </p:sp>
      <p:pic>
        <p:nvPicPr>
          <p:cNvPr id="4" name="Online médium 3" title="Вий (1967) трейлер">
            <a:hlinkClick r:id="" action="ppaction://media"/>
            <a:extLst>
              <a:ext uri="{FF2B5EF4-FFF2-40B4-BE49-F238E27FC236}">
                <a16:creationId xmlns:a16="http://schemas.microsoft.com/office/drawing/2014/main" id="{92C91962-1177-4A65-93DA-8CB800B5B08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93353" y="1960629"/>
            <a:ext cx="5493291" cy="411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302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580</Words>
  <Application>Microsoft Office PowerPoint</Application>
  <PresentationFormat>Širokoúhlá obrazovka</PresentationFormat>
  <Paragraphs>58</Paragraphs>
  <Slides>17</Slides>
  <Notes>0</Notes>
  <HiddenSlides>0</HiddenSlides>
  <MMClips>16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-apple-system</vt:lpstr>
      <vt:lpstr>Arial</vt:lpstr>
      <vt:lpstr>Calibri</vt:lpstr>
      <vt:lpstr>Calibri Light</vt:lpstr>
      <vt:lpstr>Georgia</vt:lpstr>
      <vt:lpstr>YS Text Fallback</vt:lpstr>
      <vt:lpstr>Motiv Office</vt:lpstr>
      <vt:lpstr>Экранизации русской  и советской литературы</vt:lpstr>
      <vt:lpstr>«Тихий Дон» (2015)</vt:lpstr>
      <vt:lpstr>«Война и мир» (1965)</vt:lpstr>
      <vt:lpstr>«Анна Каренина» (1967)</vt:lpstr>
      <vt:lpstr>«...А зори здесь тихие» (1972) </vt:lpstr>
      <vt:lpstr> «12 стульев» (1971)</vt:lpstr>
      <vt:lpstr>«Собачье сердце» (1988)</vt:lpstr>
      <vt:lpstr> «Жестокий романс» (1984)</vt:lpstr>
      <vt:lpstr> «Вий» (1967)</vt:lpstr>
      <vt:lpstr> «Вий» (2018)</vt:lpstr>
      <vt:lpstr>«Преступление и наказание» (1969)</vt:lpstr>
      <vt:lpstr>«Вечера на хуторе близ Диканьки» (1961)</vt:lpstr>
      <vt:lpstr>«Идиот» (2003)</vt:lpstr>
      <vt:lpstr>«Герой нашего времени» (2006)</vt:lpstr>
      <vt:lpstr>«Несколько дней из жизни И.И. Обломова» (1979)</vt:lpstr>
      <vt:lpstr>«Судьба человека» (1959)</vt:lpstr>
      <vt:lpstr>«Иван Васильевич меняет профессию» (1973)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Экранизации русской  и советской литературы</dc:title>
  <dc:creator>Alexandra Gončarenko</dc:creator>
  <cp:lastModifiedBy>Alexandra Gončarenko</cp:lastModifiedBy>
  <cp:revision>7</cp:revision>
  <dcterms:created xsi:type="dcterms:W3CDTF">2020-09-02T08:13:41Z</dcterms:created>
  <dcterms:modified xsi:type="dcterms:W3CDTF">2020-10-09T05:25:47Z</dcterms:modified>
</cp:coreProperties>
</file>