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4" r:id="rId4"/>
    <p:sldId id="260" r:id="rId5"/>
    <p:sldId id="259" r:id="rId6"/>
    <p:sldId id="265" r:id="rId7"/>
    <p:sldId id="286" r:id="rId8"/>
    <p:sldId id="266" r:id="rId9"/>
    <p:sldId id="285" r:id="rId10"/>
    <p:sldId id="269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2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5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1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87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59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7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0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66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1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7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67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54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D35AE2F-5E3A-49D9-8DE1-8A333BA4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bsah obrázku fialová, jídlo, zakryté, stůl&#10;&#10;Popis byl vytvořen automaticky">
            <a:extLst>
              <a:ext uri="{FF2B5EF4-FFF2-40B4-BE49-F238E27FC236}">
                <a16:creationId xmlns:a16="http://schemas.microsoft.com/office/drawing/2014/main" id="{5C899618-78BF-4C71-BC16-0B833EABE8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59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79EB4626-023C-436D-9F57-9EB460809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242731 w 10515600"/>
              <a:gd name="connsiteY3" fmla="*/ 0 h 5416094"/>
              <a:gd name="connsiteX4" fmla="*/ 2912746 w 10515600"/>
              <a:gd name="connsiteY4" fmla="*/ 0 h 5416094"/>
              <a:gd name="connsiteX5" fmla="*/ 3321456 w 10515600"/>
              <a:gd name="connsiteY5" fmla="*/ 0 h 5416094"/>
              <a:gd name="connsiteX6" fmla="*/ 4165675 w 10515600"/>
              <a:gd name="connsiteY6" fmla="*/ 0 h 5416094"/>
              <a:gd name="connsiteX7" fmla="*/ 4835690 w 10515600"/>
              <a:gd name="connsiteY7" fmla="*/ 0 h 5416094"/>
              <a:gd name="connsiteX8" fmla="*/ 5679910 w 10515600"/>
              <a:gd name="connsiteY8" fmla="*/ 0 h 5416094"/>
              <a:gd name="connsiteX9" fmla="*/ 6262823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185767 w 10515600"/>
              <a:gd name="connsiteY12" fmla="*/ 0 h 5416094"/>
              <a:gd name="connsiteX13" fmla="*/ 9029987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396162 h 5416094"/>
              <a:gd name="connsiteX17" fmla="*/ 10515600 w 10515600"/>
              <a:gd name="connsiteY17" fmla="*/ 2034051 h 5416094"/>
              <a:gd name="connsiteX18" fmla="*/ 10515600 w 10515600"/>
              <a:gd name="connsiteY18" fmla="*/ 2599726 h 5416094"/>
              <a:gd name="connsiteX19" fmla="*/ 10515600 w 10515600"/>
              <a:gd name="connsiteY19" fmla="*/ 3129295 h 5416094"/>
              <a:gd name="connsiteX20" fmla="*/ 10515600 w 10515600"/>
              <a:gd name="connsiteY20" fmla="*/ 3622756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8855783 w 10515600"/>
              <a:gd name="connsiteY23" fmla="*/ 5416094 h 5416094"/>
              <a:gd name="connsiteX24" fmla="*/ 8272869 w 10515600"/>
              <a:gd name="connsiteY24" fmla="*/ 5416094 h 5416094"/>
              <a:gd name="connsiteX25" fmla="*/ 7428650 w 10515600"/>
              <a:gd name="connsiteY25" fmla="*/ 5416094 h 5416094"/>
              <a:gd name="connsiteX26" fmla="*/ 6932838 w 10515600"/>
              <a:gd name="connsiteY26" fmla="*/ 5416094 h 5416094"/>
              <a:gd name="connsiteX27" fmla="*/ 6088619 w 10515600"/>
              <a:gd name="connsiteY27" fmla="*/ 5416094 h 5416094"/>
              <a:gd name="connsiteX28" fmla="*/ 5592808 w 10515600"/>
              <a:gd name="connsiteY28" fmla="*/ 5416094 h 5416094"/>
              <a:gd name="connsiteX29" fmla="*/ 4835690 w 10515600"/>
              <a:gd name="connsiteY29" fmla="*/ 5416094 h 5416094"/>
              <a:gd name="connsiteX30" fmla="*/ 3991471 w 10515600"/>
              <a:gd name="connsiteY30" fmla="*/ 5416094 h 5416094"/>
              <a:gd name="connsiteX31" fmla="*/ 3582762 w 10515600"/>
              <a:gd name="connsiteY31" fmla="*/ 5416094 h 5416094"/>
              <a:gd name="connsiteX32" fmla="*/ 2738542 w 10515600"/>
              <a:gd name="connsiteY32" fmla="*/ 5416094 h 5416094"/>
              <a:gd name="connsiteX33" fmla="*/ 1894323 w 10515600"/>
              <a:gd name="connsiteY33" fmla="*/ 5416094 h 5416094"/>
              <a:gd name="connsiteX34" fmla="*/ 1485613 w 10515600"/>
              <a:gd name="connsiteY34" fmla="*/ 5416094 h 5416094"/>
              <a:gd name="connsiteX35" fmla="*/ 902700 w 10515600"/>
              <a:gd name="connsiteY35" fmla="*/ 5416094 h 5416094"/>
              <a:gd name="connsiteX36" fmla="*/ 0 w 10515600"/>
              <a:gd name="connsiteY36" fmla="*/ 4513394 h 5416094"/>
              <a:gd name="connsiteX37" fmla="*/ 0 w 10515600"/>
              <a:gd name="connsiteY37" fmla="*/ 3983826 h 5416094"/>
              <a:gd name="connsiteX38" fmla="*/ 0 w 10515600"/>
              <a:gd name="connsiteY38" fmla="*/ 3490364 h 5416094"/>
              <a:gd name="connsiteX39" fmla="*/ 0 w 10515600"/>
              <a:gd name="connsiteY39" fmla="*/ 2816368 h 5416094"/>
              <a:gd name="connsiteX40" fmla="*/ 0 w 10515600"/>
              <a:gd name="connsiteY40" fmla="*/ 2142372 h 5416094"/>
              <a:gd name="connsiteX41" fmla="*/ 0 w 10515600"/>
              <a:gd name="connsiteY41" fmla="*/ 1648910 h 5416094"/>
              <a:gd name="connsiteX42" fmla="*/ 0 w 10515600"/>
              <a:gd name="connsiteY42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515600" h="5416094" fill="none" extrusionOk="0">
                <a:moveTo>
                  <a:pt x="0" y="902700"/>
                </a:moveTo>
                <a:cubicBezTo>
                  <a:pt x="-19339" y="382027"/>
                  <a:pt x="461614" y="-62174"/>
                  <a:pt x="902700" y="0"/>
                </a:cubicBezTo>
                <a:cubicBezTo>
                  <a:pt x="1262668" y="8044"/>
                  <a:pt x="1440695" y="-31846"/>
                  <a:pt x="1746919" y="0"/>
                </a:cubicBezTo>
                <a:cubicBezTo>
                  <a:pt x="2053143" y="31846"/>
                  <a:pt x="2032928" y="-12671"/>
                  <a:pt x="2242731" y="0"/>
                </a:cubicBezTo>
                <a:cubicBezTo>
                  <a:pt x="2452534" y="12671"/>
                  <a:pt x="2641794" y="-21752"/>
                  <a:pt x="2912746" y="0"/>
                </a:cubicBezTo>
                <a:cubicBezTo>
                  <a:pt x="3183699" y="21752"/>
                  <a:pt x="3189987" y="20419"/>
                  <a:pt x="3321456" y="0"/>
                </a:cubicBezTo>
                <a:cubicBezTo>
                  <a:pt x="3452925" y="-20419"/>
                  <a:pt x="3775727" y="742"/>
                  <a:pt x="4165675" y="0"/>
                </a:cubicBezTo>
                <a:cubicBezTo>
                  <a:pt x="4555623" y="-742"/>
                  <a:pt x="4540466" y="25386"/>
                  <a:pt x="4835690" y="0"/>
                </a:cubicBezTo>
                <a:cubicBezTo>
                  <a:pt x="5130914" y="-25386"/>
                  <a:pt x="5430015" y="14537"/>
                  <a:pt x="5679910" y="0"/>
                </a:cubicBezTo>
                <a:cubicBezTo>
                  <a:pt x="5929805" y="-14537"/>
                  <a:pt x="5992815" y="15277"/>
                  <a:pt x="6262823" y="0"/>
                </a:cubicBezTo>
                <a:cubicBezTo>
                  <a:pt x="6532831" y="-15277"/>
                  <a:pt x="6584465" y="-1217"/>
                  <a:pt x="6758634" y="0"/>
                </a:cubicBezTo>
                <a:cubicBezTo>
                  <a:pt x="6932803" y="1217"/>
                  <a:pt x="7223295" y="29394"/>
                  <a:pt x="7428650" y="0"/>
                </a:cubicBezTo>
                <a:cubicBezTo>
                  <a:pt x="7634005" y="-29394"/>
                  <a:pt x="7995773" y="8897"/>
                  <a:pt x="8185767" y="0"/>
                </a:cubicBezTo>
                <a:cubicBezTo>
                  <a:pt x="8375761" y="-8897"/>
                  <a:pt x="8805707" y="34597"/>
                  <a:pt x="9029987" y="0"/>
                </a:cubicBezTo>
                <a:cubicBezTo>
                  <a:pt x="9254267" y="-34597"/>
                  <a:pt x="9324614" y="-16829"/>
                  <a:pt x="9612900" y="0"/>
                </a:cubicBezTo>
                <a:cubicBezTo>
                  <a:pt x="10155739" y="86128"/>
                  <a:pt x="10564208" y="390468"/>
                  <a:pt x="10515600" y="902700"/>
                </a:cubicBezTo>
                <a:cubicBezTo>
                  <a:pt x="10506536" y="1129738"/>
                  <a:pt x="10511576" y="1179574"/>
                  <a:pt x="10515600" y="1396162"/>
                </a:cubicBezTo>
                <a:cubicBezTo>
                  <a:pt x="10519624" y="1612750"/>
                  <a:pt x="10523491" y="1748819"/>
                  <a:pt x="10515600" y="2034051"/>
                </a:cubicBezTo>
                <a:cubicBezTo>
                  <a:pt x="10507709" y="2319283"/>
                  <a:pt x="10516247" y="2386435"/>
                  <a:pt x="10515600" y="2599726"/>
                </a:cubicBezTo>
                <a:cubicBezTo>
                  <a:pt x="10514953" y="2813018"/>
                  <a:pt x="10537663" y="2917734"/>
                  <a:pt x="10515600" y="3129295"/>
                </a:cubicBezTo>
                <a:cubicBezTo>
                  <a:pt x="10493537" y="3340856"/>
                  <a:pt x="10505648" y="3444110"/>
                  <a:pt x="10515600" y="3622756"/>
                </a:cubicBezTo>
                <a:cubicBezTo>
                  <a:pt x="10525552" y="3801402"/>
                  <a:pt x="10536187" y="4161567"/>
                  <a:pt x="10515600" y="4513394"/>
                </a:cubicBezTo>
                <a:cubicBezTo>
                  <a:pt x="10500032" y="5008650"/>
                  <a:pt x="10187846" y="5431372"/>
                  <a:pt x="9612900" y="5416094"/>
                </a:cubicBezTo>
                <a:cubicBezTo>
                  <a:pt x="9285478" y="5425165"/>
                  <a:pt x="9106842" y="5381882"/>
                  <a:pt x="8855783" y="5416094"/>
                </a:cubicBezTo>
                <a:cubicBezTo>
                  <a:pt x="8604724" y="5450306"/>
                  <a:pt x="8395568" y="5391734"/>
                  <a:pt x="8272869" y="5416094"/>
                </a:cubicBezTo>
                <a:cubicBezTo>
                  <a:pt x="8150170" y="5440454"/>
                  <a:pt x="7650175" y="5418370"/>
                  <a:pt x="7428650" y="5416094"/>
                </a:cubicBezTo>
                <a:cubicBezTo>
                  <a:pt x="7207125" y="5413818"/>
                  <a:pt x="7054368" y="5412852"/>
                  <a:pt x="6932838" y="5416094"/>
                </a:cubicBezTo>
                <a:cubicBezTo>
                  <a:pt x="6811308" y="5419336"/>
                  <a:pt x="6283286" y="5378872"/>
                  <a:pt x="6088619" y="5416094"/>
                </a:cubicBezTo>
                <a:cubicBezTo>
                  <a:pt x="5893952" y="5453316"/>
                  <a:pt x="5785181" y="5416866"/>
                  <a:pt x="5592808" y="5416094"/>
                </a:cubicBezTo>
                <a:cubicBezTo>
                  <a:pt x="5400435" y="5415322"/>
                  <a:pt x="5118546" y="5450296"/>
                  <a:pt x="4835690" y="5416094"/>
                </a:cubicBezTo>
                <a:cubicBezTo>
                  <a:pt x="4552834" y="5381892"/>
                  <a:pt x="4334158" y="5455657"/>
                  <a:pt x="3991471" y="5416094"/>
                </a:cubicBezTo>
                <a:cubicBezTo>
                  <a:pt x="3648784" y="5376531"/>
                  <a:pt x="3714393" y="5419602"/>
                  <a:pt x="3582762" y="5416094"/>
                </a:cubicBezTo>
                <a:cubicBezTo>
                  <a:pt x="3451131" y="5412586"/>
                  <a:pt x="3139831" y="5440765"/>
                  <a:pt x="2738542" y="5416094"/>
                </a:cubicBezTo>
                <a:cubicBezTo>
                  <a:pt x="2337253" y="5391423"/>
                  <a:pt x="2190895" y="5414277"/>
                  <a:pt x="1894323" y="5416094"/>
                </a:cubicBezTo>
                <a:cubicBezTo>
                  <a:pt x="1597751" y="5417911"/>
                  <a:pt x="1581359" y="5415686"/>
                  <a:pt x="1485613" y="5416094"/>
                </a:cubicBezTo>
                <a:cubicBezTo>
                  <a:pt x="1389867" y="5416503"/>
                  <a:pt x="1024032" y="5431199"/>
                  <a:pt x="902700" y="5416094"/>
                </a:cubicBezTo>
                <a:cubicBezTo>
                  <a:pt x="528543" y="5413384"/>
                  <a:pt x="72262" y="4937846"/>
                  <a:pt x="0" y="4513394"/>
                </a:cubicBezTo>
                <a:cubicBezTo>
                  <a:pt x="19061" y="4384908"/>
                  <a:pt x="-14688" y="4099856"/>
                  <a:pt x="0" y="3983826"/>
                </a:cubicBezTo>
                <a:cubicBezTo>
                  <a:pt x="14688" y="3867796"/>
                  <a:pt x="23320" y="3727066"/>
                  <a:pt x="0" y="3490364"/>
                </a:cubicBezTo>
                <a:cubicBezTo>
                  <a:pt x="-23320" y="3253662"/>
                  <a:pt x="28367" y="3042836"/>
                  <a:pt x="0" y="2816368"/>
                </a:cubicBezTo>
                <a:cubicBezTo>
                  <a:pt x="-28367" y="2589900"/>
                  <a:pt x="26490" y="2414375"/>
                  <a:pt x="0" y="2142372"/>
                </a:cubicBezTo>
                <a:cubicBezTo>
                  <a:pt x="-26490" y="1870369"/>
                  <a:pt x="-12149" y="1868714"/>
                  <a:pt x="0" y="1648910"/>
                </a:cubicBezTo>
                <a:cubicBezTo>
                  <a:pt x="12149" y="1429106"/>
                  <a:pt x="-30083" y="1234771"/>
                  <a:pt x="0" y="902700"/>
                </a:cubicBezTo>
                <a:close/>
              </a:path>
              <a:path w="10515600" h="5416094" stroke="0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gradFill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 w="60325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B07BA53-5414-4D4D-908D-3A2A147E2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619772"/>
          </a:xfrm>
        </p:spPr>
        <p:txBody>
          <a:bodyPr>
            <a:normAutofit/>
          </a:bodyPr>
          <a:lstStyle/>
          <a:p>
            <a:pPr algn="ctr"/>
            <a:r>
              <a:rPr lang="cs-CZ" sz="5200" b="1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Литературные</a:t>
            </a:r>
            <a:r>
              <a:rPr lang="cs-CZ" sz="52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5200" b="1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образы</a:t>
            </a:r>
            <a:r>
              <a:rPr lang="cs-CZ" sz="52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52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52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cs-CZ" sz="5200" b="1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русской</a:t>
            </a:r>
            <a:r>
              <a:rPr lang="cs-CZ" sz="52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5200" b="1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живописи</a:t>
            </a:r>
            <a:endParaRPr lang="cs-CZ" sz="5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2BCABFB-F562-4988-BF22-923680568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9432"/>
            <a:ext cx="9144000" cy="122529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Искусство есть мышление в образах. </a:t>
            </a:r>
            <a:endParaRPr lang="cs-CZ" sz="1800" b="1" dirty="0">
              <a:solidFill>
                <a:schemeClr val="bg1"/>
              </a:solidFill>
            </a:endParaRPr>
          </a:p>
          <a:p>
            <a:pPr algn="ctr"/>
            <a:r>
              <a:rPr lang="ru-RU" sz="1800" b="1" dirty="0">
                <a:solidFill>
                  <a:schemeClr val="bg1"/>
                </a:solidFill>
              </a:rPr>
              <a:t>Виссарион Белинский </a:t>
            </a:r>
            <a:endParaRPr lang="cs-CZ" sz="1800" b="1" dirty="0">
              <a:solidFill>
                <a:schemeClr val="bg1"/>
              </a:solidFill>
            </a:endParaRPr>
          </a:p>
          <a:p>
            <a:pPr algn="ctr"/>
            <a:r>
              <a:rPr lang="ru-RU" sz="1800" b="1" dirty="0">
                <a:solidFill>
                  <a:schemeClr val="bg1"/>
                </a:solidFill>
              </a:rPr>
              <a:t>(1811 – 1848)</a:t>
            </a:r>
            <a:endParaRPr lang="cs-CZ" sz="1800" b="1" dirty="0">
              <a:solidFill>
                <a:schemeClr val="bg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4D8AD8F-EF7F-481F-B99A-B85138970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9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2F7928-D4F6-47C6-AE41-E7BC7E5CB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16191"/>
          </a:xfrm>
        </p:spPr>
        <p:txBody>
          <a:bodyPr>
            <a:noAutofit/>
          </a:bodyPr>
          <a:lstStyle/>
          <a:p>
            <a:r>
              <a:rPr lang="cs-CZ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К. </a:t>
            </a:r>
            <a:r>
              <a:rPr lang="cs-CZ" sz="4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Брюллов</a:t>
            </a:r>
            <a:r>
              <a:rPr lang="cs-CZ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Гадающая</a:t>
            </a:r>
            <a:r>
              <a:rPr lang="cs-CZ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Светлана</a:t>
            </a:r>
            <a:r>
              <a:rPr lang="cs-CZ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br>
              <a:rPr lang="cs-CZ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 В. </a:t>
            </a:r>
            <a:r>
              <a:rPr lang="cs-CZ" sz="4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Жуковский</a:t>
            </a:r>
            <a:r>
              <a:rPr lang="cs-CZ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Светлана</a:t>
            </a:r>
            <a:r>
              <a:rPr lang="cs-CZ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2CDE8F-BA10-4572-B7B7-857DBAD55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4392" y="3357724"/>
            <a:ext cx="6189408" cy="14897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картины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дает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прямую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отсылку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балладе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Жуковского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Брюллов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акцент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сделал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психологическом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портрете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героини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которая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молчалива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грустна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cs-CZ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78C545-6285-43D8-8FD6-27008E17759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841684"/>
            <a:ext cx="3472543" cy="4521793"/>
          </a:xfrm>
          <a:prstGeom prst="rect">
            <a:avLst/>
          </a:prstGeom>
          <a:noFill/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8BF5429-C24F-47CE-8DD0-4DBB33428531}"/>
              </a:ext>
            </a:extLst>
          </p:cNvPr>
          <p:cNvSpPr txBox="1"/>
          <p:nvPr/>
        </p:nvSpPr>
        <p:spPr>
          <a:xfrm>
            <a:off x="2061548" y="6363477"/>
            <a:ext cx="240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Гадающая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Светлана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1836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4899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50F96-B115-4264-A05C-4572BA03C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И. </a:t>
            </a:r>
            <a:r>
              <a:rPr lang="cs-CZ" sz="4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Репин</a:t>
            </a:r>
            <a:r>
              <a:rPr lang="cs-CZ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Дуэль</a:t>
            </a:r>
            <a:r>
              <a:rPr lang="cs-CZ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Онегина</a:t>
            </a:r>
            <a:r>
              <a:rPr lang="cs-CZ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cs-CZ" sz="4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Ленского</a:t>
            </a:r>
            <a:r>
              <a:rPr lang="cs-CZ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br>
              <a:rPr lang="cs-CZ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 А. </a:t>
            </a:r>
            <a:r>
              <a:rPr lang="cs-CZ" sz="4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Пушкин</a:t>
            </a:r>
            <a:r>
              <a:rPr lang="cs-CZ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Евгений</a:t>
            </a:r>
            <a:r>
              <a:rPr lang="cs-CZ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Онегин</a:t>
            </a:r>
            <a:r>
              <a:rPr lang="cs-CZ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CFEB09-4C40-49D9-8B6E-248EFF1AD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437" y="2965081"/>
            <a:ext cx="4469363" cy="283855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Несмотря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литературного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становится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картины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Репину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удалось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выйти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cs-CZ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рамок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иллюстрации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</a:t>
            </a:r>
            <a:r>
              <a:rPr lang="cs-CZ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обычных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изобразительных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сумел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передать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психологическую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характеристику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героев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B18C63-7AE9-48A2-BC3B-7BA6258244B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79637"/>
            <a:ext cx="5963816" cy="45209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BB67582-5BDE-427E-9598-9EBF568BCBF4}"/>
              </a:ext>
            </a:extLst>
          </p:cNvPr>
          <p:cNvSpPr txBox="1"/>
          <p:nvPr/>
        </p:nvSpPr>
        <p:spPr>
          <a:xfrm>
            <a:off x="4101737" y="6400558"/>
            <a:ext cx="398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Дуэль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Онегина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Ленского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1899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750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0B2CF2-7721-41AB-8E84-23804BEC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/>
                <a:ea typeface="Calibri" panose="020F0502020204030204" pitchFamily="34" charset="0"/>
              </a:rPr>
              <a:t>В.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Перов</a:t>
            </a:r>
            <a:r>
              <a:rPr lang="cs-CZ" sz="4000" dirty="0">
                <a:effectLst/>
                <a:ea typeface="Calibri" panose="020F0502020204030204" pitchFamily="34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Суд</a:t>
            </a:r>
            <a:r>
              <a:rPr lang="cs-CZ" sz="4000" dirty="0">
                <a:effectLst/>
                <a:ea typeface="Calibri" panose="020F0502020204030204" pitchFamily="34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Пугачева</a:t>
            </a:r>
            <a:r>
              <a:rPr lang="cs-CZ" sz="4000" dirty="0">
                <a:effectLst/>
                <a:ea typeface="Calibri" panose="020F0502020204030204" pitchFamily="34" charset="0"/>
              </a:rPr>
              <a:t>» </a:t>
            </a:r>
            <a:br>
              <a:rPr lang="cs-CZ" sz="4000" dirty="0">
                <a:effectLst/>
                <a:ea typeface="Calibri" panose="020F0502020204030204" pitchFamily="34" charset="0"/>
              </a:rPr>
            </a:br>
            <a:r>
              <a:rPr lang="cs-CZ" sz="4000" dirty="0">
                <a:effectLst/>
                <a:ea typeface="Calibri" panose="020F0502020204030204" pitchFamily="34" charset="0"/>
              </a:rPr>
              <a:t>и А.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Пушкин</a:t>
            </a:r>
            <a:r>
              <a:rPr lang="cs-CZ" sz="4000" dirty="0">
                <a:effectLst/>
                <a:ea typeface="Calibri" panose="020F0502020204030204" pitchFamily="34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Капитанская</a:t>
            </a:r>
            <a:r>
              <a:rPr lang="cs-CZ" sz="4000" dirty="0">
                <a:effectLst/>
                <a:ea typeface="Calibri" panose="020F0502020204030204" pitchFamily="34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дочка</a:t>
            </a:r>
            <a:r>
              <a:rPr lang="cs-CZ" sz="4000" dirty="0">
                <a:effectLst/>
                <a:ea typeface="Calibri" panose="020F0502020204030204" pitchFamily="34" charset="0"/>
              </a:rPr>
              <a:t>»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8D06DA-159C-4F38-B8FC-9605E7D8E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8290"/>
            <a:ext cx="3612503" cy="2745253"/>
          </a:xfrm>
        </p:spPr>
        <p:txBody>
          <a:bodyPr/>
          <a:lstStyle/>
          <a:p>
            <a:pPr marL="0" indent="0" algn="just">
              <a:buNone/>
            </a:pP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Вряд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художник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ориентировался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исключительно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повесть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Пушкина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отметить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некоторую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общность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обоих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29D09A-4307-4C02-BD9D-DFA9E79C4F3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460" y="2031563"/>
            <a:ext cx="6717340" cy="40919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0D633C9-0866-4170-A072-98DDA4273083}"/>
              </a:ext>
            </a:extLst>
          </p:cNvPr>
          <p:cNvSpPr txBox="1"/>
          <p:nvPr/>
        </p:nvSpPr>
        <p:spPr>
          <a:xfrm>
            <a:off x="9526555" y="6156641"/>
            <a:ext cx="18989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Суд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Пугачева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1879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098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2F953C-E499-495D-9564-117DC8351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>
                <a:effectLst/>
                <a:ea typeface="Calibri" panose="020F0502020204030204" pitchFamily="34" charset="0"/>
              </a:rPr>
              <a:t>И. </a:t>
            </a:r>
            <a:r>
              <a:rPr lang="cs-CZ" sz="3600" dirty="0" err="1">
                <a:effectLst/>
                <a:ea typeface="Calibri" panose="020F0502020204030204" pitchFamily="34" charset="0"/>
              </a:rPr>
              <a:t>Репин</a:t>
            </a:r>
            <a:r>
              <a:rPr lang="cs-CZ" sz="3600" dirty="0">
                <a:effectLst/>
                <a:ea typeface="Calibri" panose="020F0502020204030204" pitchFamily="34" charset="0"/>
              </a:rPr>
              <a:t> «</a:t>
            </a:r>
            <a:r>
              <a:rPr lang="cs-CZ" sz="3600" dirty="0" err="1">
                <a:effectLst/>
                <a:ea typeface="Calibri" panose="020F0502020204030204" pitchFamily="34" charset="0"/>
              </a:rPr>
              <a:t>Запорожцы</a:t>
            </a:r>
            <a:r>
              <a:rPr lang="cs-CZ" sz="3600" dirty="0">
                <a:effectLst/>
                <a:ea typeface="Calibri" panose="020F0502020204030204" pitchFamily="34" charset="0"/>
              </a:rPr>
              <a:t>, </a:t>
            </a:r>
            <a:r>
              <a:rPr lang="cs-CZ" sz="3600" dirty="0" err="1">
                <a:effectLst/>
                <a:ea typeface="Calibri" panose="020F0502020204030204" pitchFamily="34" charset="0"/>
              </a:rPr>
              <a:t>сочиняющие</a:t>
            </a:r>
            <a:r>
              <a:rPr lang="cs-CZ" sz="3600" dirty="0">
                <a:effectLst/>
                <a:ea typeface="Calibri" panose="020F0502020204030204" pitchFamily="34" charset="0"/>
              </a:rPr>
              <a:t> </a:t>
            </a:r>
            <a:r>
              <a:rPr lang="cs-CZ" sz="3600" dirty="0" err="1">
                <a:effectLst/>
                <a:ea typeface="Calibri" panose="020F0502020204030204" pitchFamily="34" charset="0"/>
              </a:rPr>
              <a:t>письмо</a:t>
            </a:r>
            <a:r>
              <a:rPr lang="cs-CZ" sz="3600" dirty="0">
                <a:effectLst/>
                <a:ea typeface="Calibri" panose="020F0502020204030204" pitchFamily="34" charset="0"/>
              </a:rPr>
              <a:t> </a:t>
            </a:r>
            <a:r>
              <a:rPr lang="cs-CZ" sz="3600" dirty="0" err="1">
                <a:effectLst/>
                <a:ea typeface="Calibri" panose="020F0502020204030204" pitchFamily="34" charset="0"/>
              </a:rPr>
              <a:t>турецкому</a:t>
            </a:r>
            <a:r>
              <a:rPr lang="cs-CZ" sz="3600" dirty="0">
                <a:effectLst/>
                <a:ea typeface="Calibri" panose="020F0502020204030204" pitchFamily="34" charset="0"/>
              </a:rPr>
              <a:t> </a:t>
            </a:r>
            <a:r>
              <a:rPr lang="cs-CZ" sz="3600" dirty="0" err="1">
                <a:effectLst/>
                <a:ea typeface="Calibri" panose="020F0502020204030204" pitchFamily="34" charset="0"/>
              </a:rPr>
              <a:t>султану</a:t>
            </a:r>
            <a:r>
              <a:rPr lang="cs-CZ" sz="3600" dirty="0">
                <a:effectLst/>
                <a:ea typeface="Calibri" panose="020F0502020204030204" pitchFamily="34" charset="0"/>
              </a:rPr>
              <a:t>» и Н. </a:t>
            </a:r>
            <a:r>
              <a:rPr lang="cs-CZ" sz="3600" dirty="0" err="1">
                <a:effectLst/>
                <a:ea typeface="Calibri" panose="020F0502020204030204" pitchFamily="34" charset="0"/>
              </a:rPr>
              <a:t>Гоголь</a:t>
            </a:r>
            <a:r>
              <a:rPr lang="cs-CZ" sz="3600" dirty="0">
                <a:effectLst/>
                <a:ea typeface="Calibri" panose="020F0502020204030204" pitchFamily="34" charset="0"/>
              </a:rPr>
              <a:t> «</a:t>
            </a:r>
            <a:r>
              <a:rPr lang="cs-CZ" sz="3600" dirty="0" err="1">
                <a:effectLst/>
                <a:ea typeface="Calibri" panose="020F0502020204030204" pitchFamily="34" charset="0"/>
              </a:rPr>
              <a:t>Тарас</a:t>
            </a:r>
            <a:r>
              <a:rPr lang="cs-CZ" sz="3600" dirty="0">
                <a:effectLst/>
                <a:ea typeface="Calibri" panose="020F0502020204030204" pitchFamily="34" charset="0"/>
              </a:rPr>
              <a:t> </a:t>
            </a:r>
            <a:r>
              <a:rPr lang="cs-CZ" sz="3600" dirty="0" err="1">
                <a:effectLst/>
                <a:ea typeface="Calibri" panose="020F0502020204030204" pitchFamily="34" charset="0"/>
              </a:rPr>
              <a:t>Бульба</a:t>
            </a:r>
            <a:r>
              <a:rPr lang="cs-CZ" sz="3600" dirty="0">
                <a:effectLst/>
                <a:ea typeface="Calibri" panose="020F0502020204030204" pitchFamily="34" charset="0"/>
              </a:rPr>
              <a:t>»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E44D76-E29A-4E70-970B-BBDFB9091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18083"/>
            <a:ext cx="3360174" cy="2278822"/>
          </a:xfrm>
        </p:spPr>
        <p:txBody>
          <a:bodyPr/>
          <a:lstStyle/>
          <a:p>
            <a:pPr marL="0" indent="0" algn="just">
              <a:buNone/>
            </a:pP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предыдущей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вред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связаны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напрямую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роднит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общий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Запорожской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Сечи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её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бешеным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разгульем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веселости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cs-CZ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8EB7B5-3A85-4CA3-93D8-8B232FFB484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57" y="1981767"/>
            <a:ext cx="6977743" cy="42548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086C65F-DA15-4981-92BE-28A78D206D40}"/>
              </a:ext>
            </a:extLst>
          </p:cNvPr>
          <p:cNvSpPr txBox="1"/>
          <p:nvPr/>
        </p:nvSpPr>
        <p:spPr>
          <a:xfrm>
            <a:off x="5343330" y="623666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Запорожцы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сочиняющие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письмо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турецкому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султану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1880-1891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387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7FA6A2-C1BF-4999-82A0-D58FCCF8A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/>
                <a:ea typeface="Calibri" panose="020F0502020204030204" pitchFamily="34" charset="0"/>
              </a:rPr>
              <a:t>И.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Крамской</a:t>
            </a:r>
            <a:r>
              <a:rPr lang="cs-CZ" sz="4000" dirty="0">
                <a:effectLst/>
                <a:ea typeface="Calibri" panose="020F0502020204030204" pitchFamily="34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Русалки</a:t>
            </a:r>
            <a:r>
              <a:rPr lang="cs-CZ" sz="4000" dirty="0">
                <a:effectLst/>
                <a:ea typeface="Calibri" panose="020F0502020204030204" pitchFamily="34" charset="0"/>
              </a:rPr>
              <a:t>» и Н.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Гоголь</a:t>
            </a:r>
            <a:r>
              <a:rPr lang="cs-CZ" sz="4000" dirty="0">
                <a:effectLst/>
                <a:ea typeface="Calibri" panose="020F0502020204030204" pitchFamily="34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Майская</a:t>
            </a:r>
            <a:r>
              <a:rPr lang="cs-CZ" sz="4000" dirty="0">
                <a:effectLst/>
                <a:ea typeface="Calibri" panose="020F0502020204030204" pitchFamily="34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ночь</a:t>
            </a:r>
            <a:r>
              <a:rPr lang="cs-CZ" sz="4000" dirty="0">
                <a:effectLst/>
                <a:ea typeface="Calibri" panose="020F0502020204030204" pitchFamily="34" charset="0"/>
              </a:rPr>
              <a:t>»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F47747-EB57-4926-98BC-D6108E5BC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9986" y="2726526"/>
            <a:ext cx="3443814" cy="36124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имеющимся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данным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Крамской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изначально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планировал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бережно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Гоголя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постепенно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отошел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первоначального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замысла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отказавшись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фантастичности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сторону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поэтического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сделав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акцент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томлении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человеческого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духа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A12F47-1482-4B9D-BAF0-CDE5E435780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42119"/>
            <a:ext cx="6960883" cy="44033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5233868-E804-4D86-8DA8-122839A34F66}"/>
              </a:ext>
            </a:extLst>
          </p:cNvPr>
          <p:cNvSpPr txBox="1"/>
          <p:nvPr/>
        </p:nvSpPr>
        <p:spPr>
          <a:xfrm>
            <a:off x="5039841" y="6245510"/>
            <a:ext cx="27592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Русалки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1871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72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C222EF-F33F-4554-A444-5ACB3570C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/>
                <a:ea typeface="Calibri" panose="020F0502020204030204" pitchFamily="34" charset="0"/>
              </a:rPr>
              <a:t>В.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Перов</a:t>
            </a:r>
            <a:r>
              <a:rPr lang="cs-CZ" sz="4000" dirty="0">
                <a:effectLst/>
                <a:ea typeface="Calibri" panose="020F0502020204030204" pitchFamily="34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Старики</a:t>
            </a:r>
            <a:r>
              <a:rPr lang="cs-CZ" sz="4000" dirty="0">
                <a:effectLst/>
                <a:ea typeface="Calibri" panose="020F0502020204030204" pitchFamily="34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родители</a:t>
            </a:r>
            <a:r>
              <a:rPr lang="cs-CZ" sz="4000" dirty="0">
                <a:effectLst/>
                <a:ea typeface="Calibri" panose="020F0502020204030204" pitchFamily="34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на</a:t>
            </a:r>
            <a:r>
              <a:rPr lang="cs-CZ" sz="4000" dirty="0">
                <a:effectLst/>
                <a:ea typeface="Calibri" panose="020F0502020204030204" pitchFamily="34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могиле</a:t>
            </a:r>
            <a:r>
              <a:rPr lang="cs-CZ" sz="4000" dirty="0">
                <a:effectLst/>
                <a:ea typeface="Calibri" panose="020F0502020204030204" pitchFamily="34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сына</a:t>
            </a:r>
            <a:r>
              <a:rPr lang="cs-CZ" sz="4000" dirty="0">
                <a:effectLst/>
                <a:ea typeface="Calibri" panose="020F0502020204030204" pitchFamily="34" charset="0"/>
              </a:rPr>
              <a:t>» и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И</a:t>
            </a:r>
            <a:r>
              <a:rPr lang="cs-CZ" sz="4000" dirty="0">
                <a:effectLst/>
                <a:ea typeface="Calibri" panose="020F0502020204030204" pitchFamily="34" charset="0"/>
              </a:rPr>
              <a:t>.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Тургенев</a:t>
            </a:r>
            <a:r>
              <a:rPr lang="cs-CZ" sz="4000" dirty="0">
                <a:effectLst/>
                <a:ea typeface="Calibri" panose="020F0502020204030204" pitchFamily="34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Отцы</a:t>
            </a:r>
            <a:r>
              <a:rPr lang="cs-CZ" sz="4000" dirty="0">
                <a:effectLst/>
                <a:ea typeface="Calibri" panose="020F0502020204030204" pitchFamily="34" charset="0"/>
              </a:rPr>
              <a:t> и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дети</a:t>
            </a:r>
            <a:r>
              <a:rPr lang="cs-CZ" sz="4000" dirty="0">
                <a:effectLst/>
                <a:ea typeface="Calibri" panose="020F0502020204030204" pitchFamily="34" charset="0"/>
              </a:rPr>
              <a:t>».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7B3D9A-BF54-4B60-B1AD-E559295E6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082278"/>
            <a:ext cx="5133474" cy="2461579"/>
          </a:xfrm>
        </p:spPr>
        <p:txBody>
          <a:bodyPr/>
          <a:lstStyle/>
          <a:p>
            <a:pPr marL="0" indent="0" algn="just">
              <a:buNone/>
            </a:pP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обязательной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иллюстрацией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романа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Тургенева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однозначно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доказано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художник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использовал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конкретно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1B888D-64FF-40CF-8385-3EAABB3856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56631"/>
            <a:ext cx="4019350" cy="45002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D2B9083-0D93-4A6B-83C3-CEFF61D763CB}"/>
              </a:ext>
            </a:extLst>
          </p:cNvPr>
          <p:cNvSpPr txBox="1"/>
          <p:nvPr/>
        </p:nvSpPr>
        <p:spPr>
          <a:xfrm>
            <a:off x="1255293" y="6368981"/>
            <a:ext cx="37177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Старики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могиле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сына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1870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037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CF4A4A-227E-4338-83DA-5381A929E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100" dirty="0">
                <a:effectLst/>
                <a:ea typeface="Calibri" panose="020F0502020204030204" pitchFamily="34" charset="0"/>
              </a:rPr>
              <a:t>Ф. </a:t>
            </a:r>
            <a:r>
              <a:rPr lang="cs-CZ" sz="3100" dirty="0" err="1">
                <a:effectLst/>
                <a:ea typeface="Calibri" panose="020F0502020204030204" pitchFamily="34" charset="0"/>
              </a:rPr>
              <a:t>Васильев</a:t>
            </a:r>
            <a:r>
              <a:rPr lang="cs-CZ" sz="3100" dirty="0">
                <a:effectLst/>
                <a:ea typeface="Calibri" panose="020F0502020204030204" pitchFamily="34" charset="0"/>
              </a:rPr>
              <a:t> «</a:t>
            </a:r>
            <a:r>
              <a:rPr lang="cs-CZ" sz="3100" dirty="0" err="1">
                <a:effectLst/>
                <a:ea typeface="Calibri" panose="020F0502020204030204" pitchFamily="34" charset="0"/>
              </a:rPr>
              <a:t>Деревня</a:t>
            </a:r>
            <a:r>
              <a:rPr lang="cs-CZ" sz="3100" dirty="0">
                <a:effectLst/>
                <a:ea typeface="Calibri" panose="020F0502020204030204" pitchFamily="34" charset="0"/>
              </a:rPr>
              <a:t>» и </a:t>
            </a:r>
            <a:r>
              <a:rPr lang="cs-CZ" sz="3100" dirty="0" err="1">
                <a:effectLst/>
                <a:ea typeface="Calibri" panose="020F0502020204030204" pitchFamily="34" charset="0"/>
              </a:rPr>
              <a:t>произведения</a:t>
            </a:r>
            <a:r>
              <a:rPr lang="cs-CZ" sz="3100" dirty="0">
                <a:effectLst/>
                <a:ea typeface="Calibri" panose="020F0502020204030204" pitchFamily="34" charset="0"/>
              </a:rPr>
              <a:t> Н. </a:t>
            </a:r>
            <a:r>
              <a:rPr lang="cs-CZ" sz="3100" dirty="0" err="1">
                <a:effectLst/>
                <a:ea typeface="Calibri" panose="020F0502020204030204" pitchFamily="34" charset="0"/>
              </a:rPr>
              <a:t>Некрасова</a:t>
            </a:r>
            <a:r>
              <a:rPr lang="cs-CZ" sz="3100" dirty="0">
                <a:effectLst/>
                <a:ea typeface="Calibri" panose="020F0502020204030204" pitchFamily="34" charset="0"/>
              </a:rPr>
              <a:t> «</a:t>
            </a:r>
            <a:r>
              <a:rPr lang="cs-CZ" sz="3100" dirty="0" err="1">
                <a:effectLst/>
                <a:ea typeface="Calibri" panose="020F0502020204030204" pitchFamily="34" charset="0"/>
              </a:rPr>
              <a:t>Деревенские</a:t>
            </a:r>
            <a:r>
              <a:rPr lang="cs-CZ" sz="3100" dirty="0">
                <a:effectLst/>
                <a:ea typeface="Calibri" panose="020F0502020204030204" pitchFamily="34" charset="0"/>
              </a:rPr>
              <a:t> </a:t>
            </a:r>
            <a:r>
              <a:rPr lang="cs-CZ" sz="3100" dirty="0" err="1">
                <a:effectLst/>
                <a:ea typeface="Calibri" panose="020F0502020204030204" pitchFamily="34" charset="0"/>
              </a:rPr>
              <a:t>новости</a:t>
            </a:r>
            <a:r>
              <a:rPr lang="cs-CZ" sz="3100" dirty="0">
                <a:effectLst/>
                <a:ea typeface="Calibri" panose="020F0502020204030204" pitchFamily="34" charset="0"/>
              </a:rPr>
              <a:t>», </a:t>
            </a:r>
            <a:r>
              <a:rPr lang="cs-CZ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«В </a:t>
            </a:r>
            <a:r>
              <a:rPr lang="cs-CZ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деревне</a:t>
            </a:r>
            <a:r>
              <a:rPr lang="cs-CZ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 «</a:t>
            </a:r>
            <a:r>
              <a:rPr lang="cs-CZ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</a:t>
            </a:r>
            <a:r>
              <a:rPr lang="cs-CZ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городом</a:t>
            </a:r>
            <a:r>
              <a:rPr lang="cs-CZ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br>
              <a:rPr lang="cs-CZ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«</a:t>
            </a:r>
            <a:r>
              <a:rPr lang="cs-CZ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Начало</a:t>
            </a:r>
            <a:r>
              <a:rPr lang="cs-CZ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поэмы</a:t>
            </a:r>
            <a:r>
              <a:rPr lang="cs-CZ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cs-CZ" sz="31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01F7FC-4621-460D-BACB-7F34694BE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83792"/>
            <a:ext cx="4419600" cy="3268257"/>
          </a:xfrm>
        </p:spPr>
        <p:txBody>
          <a:bodyPr/>
          <a:lstStyle/>
          <a:p>
            <a:pPr marL="0" indent="0" algn="just">
              <a:buNone/>
            </a:pP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объединяет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заброшенности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точное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отражение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крестьянской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художник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пытаются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найти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красоту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неприглядной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родной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простоте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картину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нитью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проходит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новую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3C7055A-3269-47F6-ACEB-75C402E2B4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038" y="1813133"/>
            <a:ext cx="6005763" cy="43975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768C683-B2E8-466B-A2BC-362C183B49EA}"/>
              </a:ext>
            </a:extLst>
          </p:cNvPr>
          <p:cNvSpPr txBox="1"/>
          <p:nvPr/>
        </p:nvSpPr>
        <p:spPr>
          <a:xfrm>
            <a:off x="5348038" y="621067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Деревня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1869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875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06F171-DB16-4038-A23B-55D1DCB8C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>
                <a:effectLst/>
                <a:ea typeface="Calibri" panose="020F0502020204030204" pitchFamily="34" charset="0"/>
              </a:rPr>
              <a:t>И. Прянишников «Порожняки» и Н.. Некрасов «Школьник»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E3D3C7-40D2-4DEF-A2ED-85BE9E796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32543"/>
            <a:ext cx="3717758" cy="2434069"/>
          </a:xfrm>
        </p:spPr>
        <p:txBody>
          <a:bodyPr/>
          <a:lstStyle/>
          <a:p>
            <a:pPr marL="0" indent="0" algn="just">
              <a:buNone/>
            </a:pP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объединяет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общий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лейтмотив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трудный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путь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знаниям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тому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обоих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случая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сельская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беднота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показывается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сострадания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положительный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925AD6A-C63A-4BB9-B262-EFC37608DCE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56200"/>
            <a:ext cx="6324600" cy="44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E0B3763-0428-4789-9682-227B6D5D87C2}"/>
              </a:ext>
            </a:extLst>
          </p:cNvPr>
          <p:cNvSpPr txBox="1"/>
          <p:nvPr/>
        </p:nvSpPr>
        <p:spPr>
          <a:xfrm>
            <a:off x="8642684" y="6338986"/>
            <a:ext cx="27111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Порожняки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1872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126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839350-3724-4D29-8BEF-A0FB416EC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/>
                <a:ea typeface="Calibri" panose="020F0502020204030204" pitchFamily="34" charset="0"/>
              </a:rPr>
              <a:t>В.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Перов</a:t>
            </a:r>
            <a:r>
              <a:rPr lang="cs-CZ" sz="4000" dirty="0">
                <a:effectLst/>
                <a:ea typeface="Calibri" panose="020F0502020204030204" pitchFamily="34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Проводы</a:t>
            </a:r>
            <a:r>
              <a:rPr lang="cs-CZ" sz="4000" dirty="0">
                <a:effectLst/>
                <a:ea typeface="Calibri" panose="020F0502020204030204" pitchFamily="34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покойника</a:t>
            </a:r>
            <a:r>
              <a:rPr lang="cs-CZ" sz="4000" dirty="0">
                <a:effectLst/>
                <a:ea typeface="Calibri" panose="020F0502020204030204" pitchFamily="34" charset="0"/>
              </a:rPr>
              <a:t>» и Н.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Некрасов</a:t>
            </a:r>
            <a:r>
              <a:rPr lang="cs-CZ" sz="4000" dirty="0">
                <a:effectLst/>
                <a:ea typeface="Calibri" panose="020F0502020204030204" pitchFamily="34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Мороз</a:t>
            </a:r>
            <a:r>
              <a:rPr lang="cs-CZ" sz="4000" dirty="0">
                <a:effectLst/>
                <a:ea typeface="Calibri" panose="020F0502020204030204" pitchFamily="34" charset="0"/>
              </a:rPr>
              <a:t>,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Красный</a:t>
            </a:r>
            <a:r>
              <a:rPr lang="cs-CZ" sz="4000" dirty="0">
                <a:effectLst/>
                <a:ea typeface="Calibri" panose="020F0502020204030204" pitchFamily="34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нос</a:t>
            </a:r>
            <a:r>
              <a:rPr lang="cs-CZ" sz="4000" dirty="0">
                <a:effectLst/>
                <a:ea typeface="Calibri" panose="020F0502020204030204" pitchFamily="34" charset="0"/>
              </a:rPr>
              <a:t>»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D309C1-6EA9-4975-9136-3E6226E28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58732"/>
            <a:ext cx="3493168" cy="27228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Хотя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эта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картина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часто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используется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иллюстрации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поэмы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вероятнее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всего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художник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поэт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размышляли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одинаковую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тему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сложный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душевный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мир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маленького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человека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  <a:endParaRPr lang="cs-CZ" sz="17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3E80C8E-FF01-4A01-A56F-B96E380E194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39" y="1806513"/>
            <a:ext cx="6800461" cy="45968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CED4A3D-30B3-4184-9B79-8FD617EBFB24}"/>
              </a:ext>
            </a:extLst>
          </p:cNvPr>
          <p:cNvSpPr txBox="1"/>
          <p:nvPr/>
        </p:nvSpPr>
        <p:spPr>
          <a:xfrm>
            <a:off x="7247021" y="6403319"/>
            <a:ext cx="41067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Проводы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покойника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1864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173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B0CC2-C765-4A7F-AFD3-9B2EEA3B7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800" dirty="0">
                <a:effectLst/>
                <a:ea typeface="Calibri" panose="020F0502020204030204" pitchFamily="34" charset="0"/>
              </a:rPr>
              <a:t>К. </a:t>
            </a:r>
            <a:r>
              <a:rPr lang="cs-CZ" sz="3800" dirty="0" err="1">
                <a:effectLst/>
                <a:ea typeface="Calibri" panose="020F0502020204030204" pitchFamily="34" charset="0"/>
              </a:rPr>
              <a:t>Савицкий</a:t>
            </a:r>
            <a:r>
              <a:rPr lang="cs-CZ" sz="3800" dirty="0">
                <a:effectLst/>
                <a:ea typeface="Calibri" panose="020F0502020204030204" pitchFamily="34" charset="0"/>
              </a:rPr>
              <a:t> «</a:t>
            </a:r>
            <a:r>
              <a:rPr lang="cs-CZ" sz="3800" dirty="0" err="1">
                <a:effectLst/>
                <a:ea typeface="Calibri" panose="020F0502020204030204" pitchFamily="34" charset="0"/>
              </a:rPr>
              <a:t>Ремонтные</a:t>
            </a:r>
            <a:r>
              <a:rPr lang="cs-CZ" sz="3800" dirty="0">
                <a:effectLst/>
                <a:ea typeface="Calibri" panose="020F0502020204030204" pitchFamily="34" charset="0"/>
              </a:rPr>
              <a:t> </a:t>
            </a:r>
            <a:r>
              <a:rPr lang="cs-CZ" sz="3800" dirty="0" err="1">
                <a:effectLst/>
                <a:ea typeface="Calibri" panose="020F0502020204030204" pitchFamily="34" charset="0"/>
              </a:rPr>
              <a:t>работы</a:t>
            </a:r>
            <a:r>
              <a:rPr lang="cs-CZ" sz="3800" dirty="0">
                <a:effectLst/>
                <a:ea typeface="Calibri" panose="020F0502020204030204" pitchFamily="34" charset="0"/>
              </a:rPr>
              <a:t> </a:t>
            </a:r>
            <a:r>
              <a:rPr lang="cs-CZ" sz="3800" dirty="0" err="1">
                <a:effectLst/>
                <a:ea typeface="Calibri" panose="020F0502020204030204" pitchFamily="34" charset="0"/>
              </a:rPr>
              <a:t>на</a:t>
            </a:r>
            <a:r>
              <a:rPr lang="cs-CZ" sz="3800" dirty="0">
                <a:effectLst/>
                <a:ea typeface="Calibri" panose="020F0502020204030204" pitchFamily="34" charset="0"/>
              </a:rPr>
              <a:t> </a:t>
            </a:r>
            <a:r>
              <a:rPr lang="cs-CZ" sz="3800" dirty="0" err="1">
                <a:effectLst/>
                <a:ea typeface="Calibri" panose="020F0502020204030204" pitchFamily="34" charset="0"/>
              </a:rPr>
              <a:t>железной</a:t>
            </a:r>
            <a:r>
              <a:rPr lang="cs-CZ" sz="3800" dirty="0">
                <a:effectLst/>
                <a:ea typeface="Calibri" panose="020F0502020204030204" pitchFamily="34" charset="0"/>
              </a:rPr>
              <a:t> </a:t>
            </a:r>
            <a:r>
              <a:rPr lang="cs-CZ" sz="3800" dirty="0" err="1">
                <a:effectLst/>
                <a:ea typeface="Calibri" panose="020F0502020204030204" pitchFamily="34" charset="0"/>
              </a:rPr>
              <a:t>дороге</a:t>
            </a:r>
            <a:r>
              <a:rPr lang="cs-CZ" sz="3800" dirty="0">
                <a:effectLst/>
                <a:ea typeface="Calibri" panose="020F0502020204030204" pitchFamily="34" charset="0"/>
              </a:rPr>
              <a:t>» и Н. </a:t>
            </a:r>
            <a:r>
              <a:rPr lang="cs-CZ" sz="3800" dirty="0" err="1">
                <a:effectLst/>
                <a:ea typeface="Calibri" panose="020F0502020204030204" pitchFamily="34" charset="0"/>
              </a:rPr>
              <a:t>Некрасов</a:t>
            </a:r>
            <a:r>
              <a:rPr lang="cs-CZ" sz="3800" dirty="0">
                <a:effectLst/>
                <a:ea typeface="Calibri" panose="020F0502020204030204" pitchFamily="34" charset="0"/>
              </a:rPr>
              <a:t> «</a:t>
            </a:r>
            <a:r>
              <a:rPr lang="cs-CZ" sz="3800" dirty="0" err="1">
                <a:effectLst/>
                <a:ea typeface="Calibri" panose="020F0502020204030204" pitchFamily="34" charset="0"/>
              </a:rPr>
              <a:t>Железная</a:t>
            </a:r>
            <a:r>
              <a:rPr lang="cs-CZ" sz="3800" dirty="0">
                <a:effectLst/>
                <a:ea typeface="Calibri" panose="020F0502020204030204" pitchFamily="34" charset="0"/>
              </a:rPr>
              <a:t> </a:t>
            </a:r>
            <a:r>
              <a:rPr lang="cs-CZ" sz="3800" dirty="0" err="1">
                <a:effectLst/>
                <a:ea typeface="Calibri" panose="020F0502020204030204" pitchFamily="34" charset="0"/>
              </a:rPr>
              <a:t>дорога</a:t>
            </a:r>
            <a:r>
              <a:rPr lang="cs-CZ" sz="3800" dirty="0">
                <a:effectLst/>
                <a:ea typeface="Calibri" panose="020F0502020204030204" pitchFamily="34" charset="0"/>
              </a:rPr>
              <a:t>»</a:t>
            </a:r>
            <a:endParaRPr lang="cs-CZ" sz="3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12A01E-3719-4198-A2EC-C2E9BA9CC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5671" y="2181143"/>
            <a:ext cx="3688129" cy="42519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Как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предыдущей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паре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здесь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стоит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говорить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прямом</a:t>
            </a:r>
            <a:r>
              <a:rPr lang="cs-CZ" sz="1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использовании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сюжета</a:t>
            </a:r>
            <a:r>
              <a:rPr lang="cs-CZ" sz="1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стихотворения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художником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Образ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железной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дороги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как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бездушного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прогресса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который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перемалывает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людские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судьбы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всегда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волновал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деятелей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искусства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именно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произведениях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Савицкого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Некрасова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несмотря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их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серьезные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различия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проскальзывают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общие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параллели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cs-CZ" sz="17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47470A-42C9-40EB-B7BB-50CA5D14E81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3948"/>
            <a:ext cx="6736130" cy="40104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46CC7C4-F141-4970-BC06-76375F3092A1}"/>
              </a:ext>
            </a:extLst>
          </p:cNvPr>
          <p:cNvSpPr txBox="1"/>
          <p:nvPr/>
        </p:nvSpPr>
        <p:spPr>
          <a:xfrm>
            <a:off x="1478330" y="583441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Ремонтные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железной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дороге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1874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85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017E2C-ED2F-44A8-A037-B6A3B72B5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6600" dirty="0"/>
              <a:t>Живопись и литература</a:t>
            </a:r>
            <a:endParaRPr lang="cs-CZ" sz="6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E8ECE5-6760-4E1D-A1CC-93857FFB1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984" y="2044269"/>
            <a:ext cx="5963816" cy="425196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Связь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живописи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литературой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ограничивается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жанром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иллюстрации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художники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своем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творчестве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использовали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сюжеты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известных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литературных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произведений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вдохновлялись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похожими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жизненными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ситуациями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чего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появлялись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вполне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самостоятельные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полотна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даже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талантливая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иллюстрация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всегда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вторична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литература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живопись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являются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абсолютно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самостоятельными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видами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искусства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большинстве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случаев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свести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«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использовал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готовую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идею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чаще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найти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точки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соприкосновения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двух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произведений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89055EF-9BA2-435E-A1BC-96CD063ED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46" y="1904697"/>
            <a:ext cx="4300041" cy="439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18776F9-AF3C-4629-BE49-DDFBEAA48B20}"/>
              </a:ext>
            </a:extLst>
          </p:cNvPr>
          <p:cNvSpPr txBox="1"/>
          <p:nvPr/>
        </p:nvSpPr>
        <p:spPr>
          <a:xfrm>
            <a:off x="661671" y="6345796"/>
            <a:ext cx="43861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Ангелика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 </a:t>
            </a:r>
            <a:r>
              <a:rPr lang="cs-CZ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Кауфман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cs-CZ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Поэзия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обнимает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1782 </a:t>
            </a:r>
            <a:r>
              <a:rPr lang="cs-CZ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044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46DBD1-6F43-4944-96CB-6C816746B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/>
                <a:ea typeface="Calibri" panose="020F0502020204030204" pitchFamily="34" charset="0"/>
              </a:rPr>
              <a:t>В.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Маковский</a:t>
            </a:r>
            <a:r>
              <a:rPr lang="cs-CZ" sz="4000" dirty="0">
                <a:effectLst/>
                <a:ea typeface="Calibri" panose="020F0502020204030204" pitchFamily="34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Свидание</a:t>
            </a:r>
            <a:r>
              <a:rPr lang="cs-CZ" sz="4000" dirty="0">
                <a:effectLst/>
                <a:ea typeface="Calibri" panose="020F0502020204030204" pitchFamily="34" charset="0"/>
              </a:rPr>
              <a:t>» и А.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Чехов</a:t>
            </a:r>
            <a:r>
              <a:rPr lang="cs-CZ" sz="4000" dirty="0">
                <a:effectLst/>
                <a:ea typeface="Calibri" panose="020F0502020204030204" pitchFamily="34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Ванька</a:t>
            </a:r>
            <a:r>
              <a:rPr lang="cs-CZ" sz="4000" dirty="0">
                <a:effectLst/>
                <a:ea typeface="Calibri" panose="020F0502020204030204" pitchFamily="34" charset="0"/>
              </a:rPr>
              <a:t>»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A40C86-DE43-4399-B8F9-BC15C394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20247"/>
            <a:ext cx="6915539" cy="2947417"/>
          </a:xfrm>
        </p:spPr>
        <p:txBody>
          <a:bodyPr/>
          <a:lstStyle/>
          <a:p>
            <a:pPr marL="0" indent="0" algn="just">
              <a:buNone/>
            </a:pP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живописи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Маковский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первооткрывателем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жанра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картины-новеллы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Свидание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развивает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тему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затронутую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Чехова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Ванька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обоих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вызвать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сострадание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зрителя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4FFF4A-F758-4B1D-A59B-736A086E7BE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42" y="1819025"/>
            <a:ext cx="3412958" cy="42769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C51E880-B7A6-4F93-A271-4ABFE707ADF5}"/>
              </a:ext>
            </a:extLst>
          </p:cNvPr>
          <p:cNvSpPr txBox="1"/>
          <p:nvPr/>
        </p:nvSpPr>
        <p:spPr>
          <a:xfrm>
            <a:off x="7365700" y="6096001"/>
            <a:ext cx="4090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Свидание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1883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13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C2648B-1ED9-4FA5-BAA4-51121C1B5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/>
                <a:ea typeface="Calibri" panose="020F0502020204030204" pitchFamily="34" charset="0"/>
              </a:rPr>
              <a:t>В.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Маковский</a:t>
            </a:r>
            <a:r>
              <a:rPr lang="cs-CZ" sz="4000" dirty="0">
                <a:effectLst/>
                <a:ea typeface="Calibri" panose="020F0502020204030204" pitchFamily="34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Ночлежный</a:t>
            </a:r>
            <a:r>
              <a:rPr lang="cs-CZ" sz="4000" dirty="0">
                <a:effectLst/>
                <a:ea typeface="Calibri" panose="020F0502020204030204" pitchFamily="34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дом</a:t>
            </a:r>
            <a:r>
              <a:rPr lang="cs-CZ" sz="4000" dirty="0">
                <a:effectLst/>
                <a:ea typeface="Calibri" panose="020F0502020204030204" pitchFamily="34" charset="0"/>
              </a:rPr>
              <a:t>» и М.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Горький</a:t>
            </a:r>
            <a:r>
              <a:rPr lang="cs-CZ" sz="4000" dirty="0">
                <a:effectLst/>
                <a:ea typeface="Calibri" panose="020F0502020204030204" pitchFamily="34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На</a:t>
            </a:r>
            <a:r>
              <a:rPr lang="cs-CZ" sz="4000" dirty="0">
                <a:effectLst/>
                <a:ea typeface="Calibri" panose="020F0502020204030204" pitchFamily="34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дне</a:t>
            </a:r>
            <a:r>
              <a:rPr lang="cs-CZ" sz="4000" dirty="0">
                <a:effectLst/>
                <a:ea typeface="Calibri" panose="020F0502020204030204" pitchFamily="34" charset="0"/>
              </a:rPr>
              <a:t>»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EB823A-BC37-4C28-8C56-C6A805E6A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22159"/>
            <a:ext cx="3593841" cy="3139921"/>
          </a:xfrm>
        </p:spPr>
        <p:txBody>
          <a:bodyPr/>
          <a:lstStyle/>
          <a:p>
            <a:pPr marL="0" indent="0" algn="just">
              <a:buNone/>
            </a:pP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этом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случае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тоже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проблематично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говорить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связи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двух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персонажах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картины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легко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просматриваются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некоторые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герои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драмы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Сатин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старик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фолиантом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Клещ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бывший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мастеровой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2D9A8A-3EBA-4478-8267-8C686AA737D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331" y="1811913"/>
            <a:ext cx="6772469" cy="44489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C352896-878E-47E3-99AE-8B4B09EBD912}"/>
              </a:ext>
            </a:extLst>
          </p:cNvPr>
          <p:cNvSpPr txBox="1"/>
          <p:nvPr/>
        </p:nvSpPr>
        <p:spPr>
          <a:xfrm>
            <a:off x="8371114" y="6228177"/>
            <a:ext cx="304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Ночлежный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1889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805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D1AB9-23AF-4140-B66E-16CDD0AC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/>
                <a:ea typeface="Calibri" panose="020F0502020204030204" pitchFamily="34" charset="0"/>
              </a:rPr>
              <a:t>Г.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Мясоедов</a:t>
            </a:r>
            <a:r>
              <a:rPr lang="cs-CZ" sz="4000" dirty="0">
                <a:effectLst/>
                <a:ea typeface="Calibri" panose="020F0502020204030204" pitchFamily="34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Страдная</a:t>
            </a:r>
            <a:r>
              <a:rPr lang="cs-CZ" sz="4000" dirty="0">
                <a:effectLst/>
                <a:ea typeface="Calibri" panose="020F0502020204030204" pitchFamily="34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пора</a:t>
            </a:r>
            <a:r>
              <a:rPr lang="cs-CZ" sz="4000" dirty="0">
                <a:effectLst/>
                <a:ea typeface="Calibri" panose="020F0502020204030204" pitchFamily="34" charset="0"/>
              </a:rPr>
              <a:t>» и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И</a:t>
            </a:r>
            <a:r>
              <a:rPr lang="cs-CZ" sz="4000" dirty="0">
                <a:effectLst/>
                <a:ea typeface="Calibri" panose="020F0502020204030204" pitchFamily="34" charset="0"/>
              </a:rPr>
              <a:t>.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Бунин</a:t>
            </a:r>
            <a:r>
              <a:rPr lang="cs-CZ" sz="4000" dirty="0">
                <a:effectLst/>
                <a:ea typeface="Calibri" panose="020F0502020204030204" pitchFamily="34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Косцы</a:t>
            </a:r>
            <a:r>
              <a:rPr lang="cs-CZ" sz="4000" dirty="0">
                <a:effectLst/>
                <a:ea typeface="Calibri" panose="020F0502020204030204" pitchFamily="34" charset="0"/>
              </a:rPr>
              <a:t>»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6B6670-8C5E-4BB4-A8C6-B6ACAC718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9372" y="2865452"/>
            <a:ext cx="3584428" cy="354045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объединяют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жизнеутверждающий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пафос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радость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сочетании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гармонией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природы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людей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восхищаются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крестьянским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трудом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особую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незамысловатую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поэзию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918395-9F5C-428A-A569-830D42499ED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41013"/>
            <a:ext cx="6710265" cy="44110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9675387-28C5-46FC-8A6D-BBB75632311E}"/>
              </a:ext>
            </a:extLst>
          </p:cNvPr>
          <p:cNvSpPr txBox="1"/>
          <p:nvPr/>
        </p:nvSpPr>
        <p:spPr>
          <a:xfrm>
            <a:off x="4899677" y="6252023"/>
            <a:ext cx="27592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Страдная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пора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1887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043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3C7842-680E-4F05-A0BA-8255DBD0D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200" dirty="0">
                <a:effectLst/>
                <a:ea typeface="Calibri" panose="020F0502020204030204" pitchFamily="34" charset="0"/>
              </a:rPr>
              <a:t>М. 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Кустодиев</a:t>
            </a:r>
            <a:r>
              <a:rPr lang="cs-CZ" sz="2200" dirty="0">
                <a:effectLst/>
                <a:ea typeface="Calibri" panose="020F0502020204030204" pitchFamily="34" charset="0"/>
              </a:rPr>
              <a:t> 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цикл</a:t>
            </a:r>
            <a:r>
              <a:rPr lang="cs-CZ" sz="2200" dirty="0">
                <a:effectLst/>
                <a:ea typeface="Calibri" panose="020F0502020204030204" pitchFamily="34" charset="0"/>
              </a:rPr>
              <a:t> 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Праздники</a:t>
            </a:r>
            <a:r>
              <a:rPr lang="cs-CZ" sz="2200" dirty="0">
                <a:effectLst/>
                <a:ea typeface="Calibri" panose="020F0502020204030204" pitchFamily="34" charset="0"/>
              </a:rPr>
              <a:t> («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Зима</a:t>
            </a:r>
            <a:r>
              <a:rPr lang="cs-CZ" sz="2200" dirty="0">
                <a:effectLst/>
                <a:ea typeface="Calibri" panose="020F0502020204030204" pitchFamily="34" charset="0"/>
              </a:rPr>
              <a:t>. 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Масленица</a:t>
            </a:r>
            <a:r>
              <a:rPr lang="cs-CZ" sz="2200" dirty="0">
                <a:effectLst/>
                <a:ea typeface="Calibri" panose="020F0502020204030204" pitchFamily="34" charset="0"/>
              </a:rPr>
              <a:t>», «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Масленица</a:t>
            </a:r>
            <a:r>
              <a:rPr lang="cs-CZ" sz="2200" dirty="0">
                <a:effectLst/>
                <a:ea typeface="Calibri" panose="020F0502020204030204" pitchFamily="34" charset="0"/>
              </a:rPr>
              <a:t>», «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Пасхальный</a:t>
            </a:r>
            <a:r>
              <a:rPr lang="cs-CZ" sz="2200" dirty="0">
                <a:effectLst/>
                <a:ea typeface="Calibri" panose="020F0502020204030204" pitchFamily="34" charset="0"/>
              </a:rPr>
              <a:t> 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день</a:t>
            </a:r>
            <a:r>
              <a:rPr lang="cs-CZ" sz="2200" dirty="0">
                <a:effectLst/>
                <a:ea typeface="Calibri" panose="020F0502020204030204" pitchFamily="34" charset="0"/>
              </a:rPr>
              <a:t>», «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Вербный</a:t>
            </a:r>
            <a:r>
              <a:rPr lang="cs-CZ" sz="2200" dirty="0">
                <a:effectLst/>
                <a:ea typeface="Calibri" panose="020F0502020204030204" pitchFamily="34" charset="0"/>
              </a:rPr>
              <a:t> 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торг</a:t>
            </a:r>
            <a:r>
              <a:rPr lang="cs-CZ" sz="2200" dirty="0">
                <a:effectLst/>
                <a:ea typeface="Calibri" panose="020F0502020204030204" pitchFamily="34" charset="0"/>
              </a:rPr>
              <a:t> у 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Спасских</a:t>
            </a:r>
            <a:r>
              <a:rPr lang="cs-CZ" sz="2200" dirty="0">
                <a:effectLst/>
                <a:ea typeface="Calibri" panose="020F0502020204030204" pitchFamily="34" charset="0"/>
              </a:rPr>
              <a:t> 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ворот</a:t>
            </a:r>
            <a:r>
              <a:rPr lang="cs-CZ" sz="2200" dirty="0">
                <a:effectLst/>
                <a:ea typeface="Calibri" panose="020F0502020204030204" pitchFamily="34" charset="0"/>
              </a:rPr>
              <a:t>») и 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И</a:t>
            </a:r>
            <a:r>
              <a:rPr lang="cs-CZ" sz="2200" dirty="0">
                <a:effectLst/>
                <a:ea typeface="Calibri" panose="020F0502020204030204" pitchFamily="34" charset="0"/>
              </a:rPr>
              <a:t>. 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Шмелев</a:t>
            </a:r>
            <a:r>
              <a:rPr lang="cs-CZ" sz="2200" dirty="0">
                <a:effectLst/>
                <a:ea typeface="Calibri" panose="020F0502020204030204" pitchFamily="34" charset="0"/>
              </a:rPr>
              <a:t> «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Лето</a:t>
            </a:r>
            <a:r>
              <a:rPr lang="cs-CZ" sz="2200" dirty="0">
                <a:effectLst/>
                <a:ea typeface="Calibri" panose="020F0502020204030204" pitchFamily="34" charset="0"/>
              </a:rPr>
              <a:t> 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Господне</a:t>
            </a:r>
            <a:r>
              <a:rPr lang="cs-CZ" sz="2200" dirty="0">
                <a:effectLst/>
                <a:ea typeface="Calibri" panose="020F0502020204030204" pitchFamily="34" charset="0"/>
              </a:rPr>
              <a:t>» (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главы</a:t>
            </a:r>
            <a:r>
              <a:rPr lang="cs-CZ" sz="2200" dirty="0">
                <a:effectLst/>
                <a:ea typeface="Calibri" panose="020F0502020204030204" pitchFamily="34" charset="0"/>
              </a:rPr>
              <a:t> «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Разговины</a:t>
            </a:r>
            <a:r>
              <a:rPr lang="cs-CZ" sz="2200" dirty="0">
                <a:effectLst/>
                <a:ea typeface="Calibri" panose="020F0502020204030204" pitchFamily="34" charset="0"/>
              </a:rPr>
              <a:t>», «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Вербное</a:t>
            </a:r>
            <a:r>
              <a:rPr lang="cs-CZ" sz="2200" dirty="0">
                <a:effectLst/>
                <a:ea typeface="Calibri" panose="020F0502020204030204" pitchFamily="34" charset="0"/>
              </a:rPr>
              <a:t> 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воскресение</a:t>
            </a:r>
            <a:r>
              <a:rPr lang="cs-CZ" sz="2200" dirty="0">
                <a:effectLst/>
                <a:ea typeface="Calibri" panose="020F0502020204030204" pitchFamily="34" charset="0"/>
              </a:rPr>
              <a:t>» «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Пасха</a:t>
            </a:r>
            <a:r>
              <a:rPr lang="cs-CZ" sz="2200" dirty="0">
                <a:effectLst/>
                <a:ea typeface="Calibri" panose="020F0502020204030204" pitchFamily="34" charset="0"/>
              </a:rPr>
              <a:t>», «</a:t>
            </a:r>
            <a:r>
              <a:rPr lang="cs-CZ" sz="2200" dirty="0" err="1">
                <a:effectLst/>
                <a:ea typeface="Calibri" panose="020F0502020204030204" pitchFamily="34" charset="0"/>
              </a:rPr>
              <a:t>Масленица</a:t>
            </a:r>
            <a:r>
              <a:rPr lang="cs-CZ" sz="2200" dirty="0">
                <a:effectLst/>
                <a:ea typeface="Calibri" panose="020F0502020204030204" pitchFamily="34" charset="0"/>
              </a:rPr>
              <a:t>»).</a:t>
            </a:r>
            <a:endParaRPr lang="cs-CZ" sz="2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14FBD0-597E-4B91-BCA5-57102C799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8938"/>
            <a:ext cx="3705808" cy="45634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сожалению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самых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русских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отечественной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литературы</a:t>
            </a:r>
            <a:r>
              <a:rPr lang="cs-CZ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малоизвестно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что-то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соответствует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Лету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Господню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цикл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Кустодиева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И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Кустодиев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Шмелев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создавали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творения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придает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легкий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оттенок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ностальгии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незаметен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атмосфере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праздничности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обоих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произведениях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чувствуется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тоска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добродушной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хлебосольной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1030" name="Picture 6" descr="Картина Кустодиева &quot;Масленица&quot;">
            <a:extLst>
              <a:ext uri="{FF2B5EF4-FFF2-40B4-BE49-F238E27FC236}">
                <a16:creationId xmlns:a16="http://schemas.microsoft.com/office/drawing/2014/main" id="{C0F8CAE6-57B3-46D0-BDC5-4A8F5EA1F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474" y="1808938"/>
            <a:ext cx="6692325" cy="361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271555D-2C42-4751-BFBA-DE3AA6D4B074}"/>
              </a:ext>
            </a:extLst>
          </p:cNvPr>
          <p:cNvSpPr txBox="1"/>
          <p:nvPr/>
        </p:nvSpPr>
        <p:spPr>
          <a:xfrm>
            <a:off x="9282896" y="5421086"/>
            <a:ext cx="28434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Масленица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1916 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18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99741A-2245-4208-8678-7ED2CB968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>
                <a:effectLst/>
                <a:ea typeface="Calibri" panose="020F0502020204030204" pitchFamily="34" charset="0"/>
              </a:rPr>
              <a:t>Демон</a:t>
            </a:r>
            <a:r>
              <a:rPr lang="cs-CZ" sz="4000" dirty="0">
                <a:effectLst/>
                <a:ea typeface="Calibri" panose="020F0502020204030204" pitchFamily="34" charset="0"/>
              </a:rPr>
              <a:t> в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живописи</a:t>
            </a:r>
            <a:r>
              <a:rPr lang="cs-CZ" sz="4000" dirty="0">
                <a:effectLst/>
                <a:ea typeface="Calibri" panose="020F0502020204030204" pitchFamily="34" charset="0"/>
              </a:rPr>
              <a:t> М.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Врубеля</a:t>
            </a:r>
            <a:r>
              <a:rPr lang="cs-CZ" sz="4000" dirty="0">
                <a:effectLst/>
                <a:ea typeface="Calibri" panose="020F0502020204030204" pitchFamily="34" charset="0"/>
              </a:rPr>
              <a:t> и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поэзии</a:t>
            </a:r>
            <a:r>
              <a:rPr lang="cs-CZ" sz="4000" dirty="0">
                <a:effectLst/>
                <a:ea typeface="Calibri" panose="020F0502020204030204" pitchFamily="34" charset="0"/>
              </a:rPr>
              <a:t> </a:t>
            </a:r>
            <a:br>
              <a:rPr lang="cs-CZ" sz="4000" dirty="0">
                <a:effectLst/>
                <a:ea typeface="Calibri" panose="020F0502020204030204" pitchFamily="34" charset="0"/>
              </a:rPr>
            </a:br>
            <a:r>
              <a:rPr lang="cs-CZ" sz="4000" dirty="0">
                <a:effectLst/>
                <a:ea typeface="Calibri" panose="020F0502020204030204" pitchFamily="34" charset="0"/>
              </a:rPr>
              <a:t>М.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Лермонтова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4E9777-B498-46FE-9F87-13834C482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498" y="3255567"/>
            <a:ext cx="3396916" cy="158825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обоих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авторов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характерно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восприятие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Демона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как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воплощения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творческого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начала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душе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художника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cs-CZ" sz="17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0C5038F-CAD3-4942-B4D4-D1C06615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85" y="1806245"/>
            <a:ext cx="6689915" cy="43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55F004A-0CA3-4DA2-B228-EF2FC43CFA94}"/>
              </a:ext>
            </a:extLst>
          </p:cNvPr>
          <p:cNvSpPr txBox="1"/>
          <p:nvPr/>
        </p:nvSpPr>
        <p:spPr>
          <a:xfrm>
            <a:off x="9442580" y="6185098"/>
            <a:ext cx="2209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Демон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сидящий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1890</a:t>
            </a:r>
          </a:p>
        </p:txBody>
      </p:sp>
    </p:spTree>
    <p:extLst>
      <p:ext uri="{BB962C8B-B14F-4D97-AF65-F5344CB8AC3E}">
        <p14:creationId xmlns:p14="http://schemas.microsoft.com/office/powerpoint/2010/main" val="1979279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864CAC-F8EF-4B33-8EE0-B5F8FDA1C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/>
                <a:ea typeface="Calibri" panose="020F0502020204030204" pitchFamily="34" charset="0"/>
              </a:rPr>
              <a:t>В.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Верещагин</a:t>
            </a:r>
            <a:r>
              <a:rPr lang="cs-CZ" sz="4000" dirty="0">
                <a:effectLst/>
                <a:ea typeface="Calibri" panose="020F0502020204030204" pitchFamily="34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Цикл</a:t>
            </a:r>
            <a:r>
              <a:rPr lang="cs-CZ" sz="4000" dirty="0">
                <a:effectLst/>
                <a:ea typeface="Calibri" panose="020F0502020204030204" pitchFamily="34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работ</a:t>
            </a:r>
            <a:r>
              <a:rPr lang="cs-CZ" sz="4000" dirty="0">
                <a:effectLst/>
                <a:ea typeface="Calibri" panose="020F0502020204030204" pitchFamily="34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об</a:t>
            </a:r>
            <a:r>
              <a:rPr lang="cs-CZ" sz="4000" dirty="0">
                <a:effectLst/>
                <a:ea typeface="Calibri" panose="020F0502020204030204" pitchFamily="34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Отечественной</a:t>
            </a:r>
            <a:r>
              <a:rPr lang="cs-CZ" sz="4000" dirty="0">
                <a:effectLst/>
                <a:ea typeface="Calibri" panose="020F0502020204030204" pitchFamily="34" charset="0"/>
              </a:rPr>
              <a:t>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войне</a:t>
            </a:r>
            <a:r>
              <a:rPr lang="cs-CZ" sz="4000" dirty="0">
                <a:effectLst/>
                <a:ea typeface="Calibri" panose="020F0502020204030204" pitchFamily="34" charset="0"/>
              </a:rPr>
              <a:t> 1812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года</a:t>
            </a:r>
            <a:r>
              <a:rPr lang="cs-CZ" sz="4000" dirty="0">
                <a:effectLst/>
                <a:ea typeface="Calibri" panose="020F0502020204030204" pitchFamily="34" charset="0"/>
              </a:rPr>
              <a:t> и Л.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Толстой</a:t>
            </a:r>
            <a:r>
              <a:rPr lang="cs-CZ" sz="4000" dirty="0">
                <a:effectLst/>
                <a:ea typeface="Calibri" panose="020F0502020204030204" pitchFamily="34" charset="0"/>
              </a:rPr>
              <a:t> «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Война</a:t>
            </a:r>
            <a:r>
              <a:rPr lang="cs-CZ" sz="4000" dirty="0">
                <a:effectLst/>
                <a:ea typeface="Calibri" panose="020F0502020204030204" pitchFamily="34" charset="0"/>
              </a:rPr>
              <a:t> и </a:t>
            </a:r>
            <a:r>
              <a:rPr lang="cs-CZ" sz="4000" dirty="0" err="1">
                <a:effectLst/>
                <a:ea typeface="Calibri" panose="020F0502020204030204" pitchFamily="34" charset="0"/>
              </a:rPr>
              <a:t>мир</a:t>
            </a:r>
            <a:r>
              <a:rPr lang="cs-CZ" sz="4000" dirty="0">
                <a:effectLst/>
                <a:ea typeface="Calibri" panose="020F0502020204030204" pitchFamily="34" charset="0"/>
              </a:rPr>
              <a:t>»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90F369-C43C-484C-9D55-760C59433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1496" y="2777372"/>
            <a:ext cx="3519195" cy="3407726"/>
          </a:xfrm>
        </p:spPr>
        <p:txBody>
          <a:bodyPr anchor="b"/>
          <a:lstStyle/>
          <a:p>
            <a:pPr marL="0" indent="0" algn="just">
              <a:buNone/>
            </a:pP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данном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случае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вероятно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стоит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отдельно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говорить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совпадениях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одинакового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Стоит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отметить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некоторые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параллели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Расстрел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Кремле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сценой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расстрела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поджигателей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b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романе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6F560FC-91C6-4829-9FBE-BF6FB32288CF}"/>
              </a:ext>
            </a:extLst>
          </p:cNvPr>
          <p:cNvSpPr txBox="1"/>
          <p:nvPr/>
        </p:nvSpPr>
        <p:spPr>
          <a:xfrm>
            <a:off x="4527688" y="6185098"/>
            <a:ext cx="4387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Наполеон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Бородинских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высотах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1897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66C4DC-D63D-4A58-A1F0-57CCB607B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41236"/>
            <a:ext cx="7073296" cy="432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130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81B121-EB28-4646-A901-EAEB860D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100" dirty="0"/>
              <a:t>Взаимосвязь литературы и живописи</a:t>
            </a:r>
            <a:endParaRPr lang="cs-CZ" sz="41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849435-D5F6-44D6-B4FC-B2610F27F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29384"/>
            <a:ext cx="3416558" cy="42519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 две разновидности взаимосвязи литературы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живописи: 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Полноценная разработка художником литературного материала, например, картина </a:t>
            </a:r>
            <a:b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Васнецова «После побоища Игоря Святославича </a:t>
            </a:r>
            <a:b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половцами» по сюжету «Слова о полку Игореве»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896B366-C4C6-4D46-B4F2-5C5E550CAA6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210" y="1827915"/>
            <a:ext cx="6976589" cy="43534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8D19E2B-8CB6-4B13-87DB-C8FE283A18B1}"/>
              </a:ext>
            </a:extLst>
          </p:cNvPr>
          <p:cNvSpPr txBox="1"/>
          <p:nvPr/>
        </p:nvSpPr>
        <p:spPr>
          <a:xfrm>
            <a:off x="5347643" y="622041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</a:t>
            </a:r>
            <a:r>
              <a:rPr lang="cs-CZ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побоища</a:t>
            </a:r>
            <a:r>
              <a:rPr lang="cs-CZ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Игоря</a:t>
            </a:r>
            <a:r>
              <a:rPr lang="cs-CZ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Святославича</a:t>
            </a:r>
            <a:r>
              <a:rPr lang="cs-CZ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cs-CZ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половцами</a:t>
            </a:r>
            <a:r>
              <a:rPr lang="cs-CZ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1880</a:t>
            </a:r>
            <a:endParaRPr lang="cs-C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333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DB1D8-7667-421E-90D5-1C25C5F9B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100" dirty="0"/>
              <a:t>Взаимосвязь литературы и живописи</a:t>
            </a:r>
            <a:endParaRPr lang="cs-CZ" sz="41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444B58-5105-4E9C-ADE9-326B8F732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3705808" cy="4251960"/>
          </a:xfrm>
        </p:spPr>
        <p:txBody>
          <a:bodyPr/>
          <a:lstStyle/>
          <a:p>
            <a:pPr marL="0" indent="0" algn="just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оздание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картины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культурно-исторической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основе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том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литературной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полотно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Васнецова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Баян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которая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напрямую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связанна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сюжетом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…»,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воссоздающая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героев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6802B3-4F2A-4F9E-ACAB-82A121E2081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20" y="1929383"/>
            <a:ext cx="6239579" cy="42016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D4BA4E4-725C-47C1-95D5-8F504294BBE5}"/>
              </a:ext>
            </a:extLst>
          </p:cNvPr>
          <p:cNvSpPr txBox="1"/>
          <p:nvPr/>
        </p:nvSpPr>
        <p:spPr>
          <a:xfrm>
            <a:off x="9879562" y="6131044"/>
            <a:ext cx="1474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Баян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1910</a:t>
            </a:r>
          </a:p>
        </p:txBody>
      </p:sp>
    </p:spTree>
    <p:extLst>
      <p:ext uri="{BB962C8B-B14F-4D97-AF65-F5344CB8AC3E}">
        <p14:creationId xmlns:p14="http://schemas.microsoft.com/office/powerpoint/2010/main" val="990089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81B121-EB28-4646-A901-EAEB860D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100" dirty="0"/>
              <a:t>Взаимосвязь литературы и живописи</a:t>
            </a:r>
            <a:endParaRPr lang="cs-CZ" sz="41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849435-D5F6-44D6-B4FC-B2610F27F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224" y="1929383"/>
            <a:ext cx="3605981" cy="425196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Иногда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складываются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ошибочные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впечатления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взаимосвязи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литературного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картины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Самый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известный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этого-иллюстрирование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Некрасова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Волге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картиной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Репина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Бурлаки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Волге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встречается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учениках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литературы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стихотворении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упор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делается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описании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красот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реки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её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пейзажа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бурлаками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многих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эпизодов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полотно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Репина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жанровой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картиной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пейзаж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лишь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действия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никак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соответствует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стихотворению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4FBA8C2-3AB4-4676-A03C-34A4A2D9E31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r="1293"/>
          <a:stretch/>
        </p:blipFill>
        <p:spPr bwMode="auto">
          <a:xfrm>
            <a:off x="4516016" y="1929383"/>
            <a:ext cx="6837784" cy="36409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1ADE6BD-0F71-4B9F-9DF4-BD0D5CC50058}"/>
              </a:ext>
            </a:extLst>
          </p:cNvPr>
          <p:cNvSpPr txBox="1"/>
          <p:nvPr/>
        </p:nvSpPr>
        <p:spPr>
          <a:xfrm>
            <a:off x="7818985" y="5570376"/>
            <a:ext cx="36187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Бурлаки</a:t>
            </a:r>
            <a:r>
              <a:rPr lang="cs-CZ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Волге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1870 - 1873</a:t>
            </a:r>
          </a:p>
        </p:txBody>
      </p:sp>
    </p:spTree>
    <p:extLst>
      <p:ext uri="{BB962C8B-B14F-4D97-AF65-F5344CB8AC3E}">
        <p14:creationId xmlns:p14="http://schemas.microsoft.com/office/powerpoint/2010/main" val="902307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3658ED-6687-4655-A5C5-CFAAAAAE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100" dirty="0"/>
              <a:t>Взаимосвязь литературы и живописи</a:t>
            </a:r>
            <a:endParaRPr lang="cs-CZ" sz="41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D2CA2C-53BF-497B-8F39-7487D854C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224" y="1929384"/>
            <a:ext cx="4301691" cy="425196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русской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живописи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века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гораздо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подходящая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иллюстрации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«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Волга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Юрьевцем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Алексея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Саврасова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стихотворении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Некрасова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упор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делается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бесконечный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волжский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простор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частью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стали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бурлаки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смотрит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реку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берега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Саврасов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дает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свой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пейзаж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с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какой-то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возвышенной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точки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этих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еще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совпадающие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детали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Некрасов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упоминает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монастырь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картине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Саврасова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четко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просматриваются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купола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собора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0676DE-71ED-4853-916E-A408199F7E4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91" y="1929384"/>
            <a:ext cx="6213909" cy="42519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5AC4EFA-1868-404E-9421-CDB74C6263B2}"/>
              </a:ext>
            </a:extLst>
          </p:cNvPr>
          <p:cNvSpPr txBox="1"/>
          <p:nvPr/>
        </p:nvSpPr>
        <p:spPr>
          <a:xfrm>
            <a:off x="8197271" y="6185098"/>
            <a:ext cx="32405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Волга</a:t>
            </a:r>
            <a:r>
              <a:rPr lang="cs-CZ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</a:t>
            </a:r>
            <a:r>
              <a:rPr lang="cs-CZ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Юрьевцем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1870 </a:t>
            </a:r>
          </a:p>
        </p:txBody>
      </p:sp>
    </p:spTree>
    <p:extLst>
      <p:ext uri="{BB962C8B-B14F-4D97-AF65-F5344CB8AC3E}">
        <p14:creationId xmlns:p14="http://schemas.microsoft.com/office/powerpoint/2010/main" val="3385590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0C52C4-2F42-4A05-99D9-777A3671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673"/>
            <a:ext cx="10515600" cy="571015"/>
          </a:xfrm>
        </p:spPr>
        <p:txBody>
          <a:bodyPr>
            <a:normAutofit fontScale="90000"/>
          </a:bodyPr>
          <a:lstStyle/>
          <a:p>
            <a:r>
              <a:rPr lang="ru-RU" sz="4600" dirty="0"/>
              <a:t>Типы взаимодействия литературы </a:t>
            </a:r>
            <a:br>
              <a:rPr lang="cs-CZ" sz="4600" dirty="0"/>
            </a:br>
            <a:r>
              <a:rPr lang="ru-RU" sz="4600" dirty="0"/>
              <a:t>и живописи</a:t>
            </a:r>
            <a:br>
              <a:rPr lang="ru-RU" dirty="0"/>
            </a:b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E75F2A0-7B95-4C74-AB7B-6890D8433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9" t="20932" r="23468" b="13691"/>
          <a:stretch/>
        </p:blipFill>
        <p:spPr>
          <a:xfrm>
            <a:off x="2792360" y="1929384"/>
            <a:ext cx="6607279" cy="448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01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bsah obrázku fialová, jídlo, zakryté, stůl&#10;&#10;Popis byl vytvořen automaticky">
            <a:extLst>
              <a:ext uri="{FF2B5EF4-FFF2-40B4-BE49-F238E27FC236}">
                <a16:creationId xmlns:a16="http://schemas.microsoft.com/office/drawing/2014/main" id="{5C899618-78BF-4C71-BC16-0B833EABE8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59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B07BA53-5414-4D4D-908D-3A2A147E2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85" y="2389689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Примеры картин русских художников, использующих сюжет или как-то перекликающихся с литературными произведениями</a:t>
            </a:r>
            <a:br>
              <a:rPr lang="cs-CZ" sz="3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3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742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2E06AB-423E-4166-9F96-2A7DF7F38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О. Кипренский «Бедная Лиза» </a:t>
            </a:r>
            <a:br>
              <a:rPr lang="cs-CZ" dirty="0"/>
            </a:br>
            <a:r>
              <a:rPr lang="ru-RU" dirty="0"/>
              <a:t>и повесть Н. Карамзина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0C19BC-6285-4B76-A09B-45CB427B4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1917" y="3087817"/>
            <a:ext cx="6218752" cy="238135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«Бедная Лиза» действительно отсылает к повести Карамзина. К тому времени, когда был написан портрет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этому произведению уже поутих, однако художник посчитал нужным напомнить публике о трагической судьбе девушки. Есть версия, что эта картина была данью памяти Карамзину, ушедшему из жизни в 1826 г.</a:t>
            </a:r>
          </a:p>
          <a:p>
            <a:endParaRPr lang="cs-CZ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F499136-A2CF-4052-81AF-70693FB08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61354"/>
            <a:ext cx="3799114" cy="455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89EC60A-EBD3-4B37-8D0B-E93C751A0940}"/>
              </a:ext>
            </a:extLst>
          </p:cNvPr>
          <p:cNvSpPr txBox="1"/>
          <p:nvPr/>
        </p:nvSpPr>
        <p:spPr>
          <a:xfrm>
            <a:off x="2969539" y="6419026"/>
            <a:ext cx="24096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«Бедная Лиза»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1827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44274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RegularSeedLeftStep">
      <a:dk1>
        <a:srgbClr val="000000"/>
      </a:dk1>
      <a:lt1>
        <a:srgbClr val="FFFFFF"/>
      </a:lt1>
      <a:dk2>
        <a:srgbClr val="3C2441"/>
      </a:dk2>
      <a:lt2>
        <a:srgbClr val="E2E7E8"/>
      </a:lt2>
      <a:accent1>
        <a:srgbClr val="D14C3F"/>
      </a:accent1>
      <a:accent2>
        <a:srgbClr val="BF2D5C"/>
      </a:accent2>
      <a:accent3>
        <a:srgbClr val="D13FAB"/>
      </a:accent3>
      <a:accent4>
        <a:srgbClr val="A82DBF"/>
      </a:accent4>
      <a:accent5>
        <a:srgbClr val="7D3FD1"/>
      </a:accent5>
      <a:accent6>
        <a:srgbClr val="4C4AC8"/>
      </a:accent6>
      <a:hlink>
        <a:srgbClr val="338F99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1462</Words>
  <Application>Microsoft Office PowerPoint</Application>
  <PresentationFormat>Širokoúhlá obrazovka</PresentationFormat>
  <Paragraphs>75</Paragraphs>
  <Slides>25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Arial</vt:lpstr>
      <vt:lpstr>Calibri</vt:lpstr>
      <vt:lpstr>The Hand Bold</vt:lpstr>
      <vt:lpstr>The Serif Hand Black</vt:lpstr>
      <vt:lpstr>Times New Roman</vt:lpstr>
      <vt:lpstr>SketchyVTI</vt:lpstr>
      <vt:lpstr>Литературные образы  в русской живописи</vt:lpstr>
      <vt:lpstr>Живопись и литература</vt:lpstr>
      <vt:lpstr>Взаимосвязь литературы и живописи</vt:lpstr>
      <vt:lpstr>Взаимосвязь литературы и живописи</vt:lpstr>
      <vt:lpstr>Взаимосвязь литературы и живописи</vt:lpstr>
      <vt:lpstr>Взаимосвязь литературы и живописи</vt:lpstr>
      <vt:lpstr>Типы взаимодействия литературы  и живописи </vt:lpstr>
      <vt:lpstr>Примеры картин русских художников, использующих сюжет или как-то перекликающихся с литературными произведениями </vt:lpstr>
      <vt:lpstr>О. Кипренский «Бедная Лиза»  и повесть Н. Карамзина</vt:lpstr>
      <vt:lpstr>К. Брюллов «Гадающая Светлана»  и В. Жуковский «Светлана»</vt:lpstr>
      <vt:lpstr>И. Репин «Дуэль Онегина и Ленского»  и А. Пушкин «Евгений Онегин»</vt:lpstr>
      <vt:lpstr>В. Перов «Суд Пугачева»  и А. Пушкин «Капитанская дочка»</vt:lpstr>
      <vt:lpstr>И. Репин «Запорожцы, сочиняющие письмо турецкому султану» и Н. Гоголь «Тарас Бульба»</vt:lpstr>
      <vt:lpstr>И. Крамской «Русалки» и Н. Гоголь «Майская ночь»</vt:lpstr>
      <vt:lpstr>В. Перов «Старики родители на могиле сына» и И. Тургенев «Отцы и дети».</vt:lpstr>
      <vt:lpstr>Ф. Васильев «Деревня» и произведения Н. Некрасова «Деревенские новости», «В деревне», «За городом»  и «Начало поэмы»</vt:lpstr>
      <vt:lpstr>И. Прянишников «Порожняки» и Н.. Некрасов «Школьник»</vt:lpstr>
      <vt:lpstr>В. Перов «Проводы покойника» и Н. Некрасов «Мороз, Красный нос»</vt:lpstr>
      <vt:lpstr>К. Савицкий «Ремонтные работы на железной дороге» и Н. Некрасов «Железная дорога»</vt:lpstr>
      <vt:lpstr>В. Маковский «Свидание» и А. Чехов «Ванька»</vt:lpstr>
      <vt:lpstr>В. Маковский «Ночлежный дом» и М. Горький «На дне»</vt:lpstr>
      <vt:lpstr>Г. Мясоедов «Страдная пора» и И. Бунин «Косцы»</vt:lpstr>
      <vt:lpstr>М. Кустодиев цикл Праздники («Зима. Масленица», «Масленица», «Пасхальный день», «Вербный торг у Спасских ворот») и И. Шмелев «Лето Господне» (главы «Разговины», «Вербное воскресение» «Пасха», «Масленица»).</vt:lpstr>
      <vt:lpstr>Демон в живописи М. Врубеля и поэзии  М. Лермонтова</vt:lpstr>
      <vt:lpstr>В. Верещагин Цикл работ об Отечественной войне 1812 года и Л. Толстой «Война и мир»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Литературные образы  в русской живописи </dc:title>
  <dc:creator>Alexandra Gončarenko</dc:creator>
  <cp:lastModifiedBy>Alexandra Gončarenko</cp:lastModifiedBy>
  <cp:revision>14</cp:revision>
  <dcterms:created xsi:type="dcterms:W3CDTF">2020-09-03T12:51:39Z</dcterms:created>
  <dcterms:modified xsi:type="dcterms:W3CDTF">2020-10-15T18:43:28Z</dcterms:modified>
</cp:coreProperties>
</file>