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71" r:id="rId5"/>
    <p:sldId id="259" r:id="rId6"/>
    <p:sldId id="261" r:id="rId7"/>
    <p:sldId id="264" r:id="rId8"/>
    <p:sldId id="262" r:id="rId9"/>
    <p:sldId id="263" r:id="rId10"/>
    <p:sldId id="266" r:id="rId11"/>
    <p:sldId id="267" r:id="rId12"/>
    <p:sldId id="268" r:id="rId13"/>
    <p:sldId id="260" r:id="rId14"/>
    <p:sldId id="278" r:id="rId15"/>
    <p:sldId id="269" r:id="rId16"/>
    <p:sldId id="273" r:id="rId17"/>
    <p:sldId id="274" r:id="rId18"/>
    <p:sldId id="270" r:id="rId19"/>
    <p:sldId id="275" r:id="rId20"/>
    <p:sldId id="283" r:id="rId21"/>
    <p:sldId id="276" r:id="rId22"/>
    <p:sldId id="279" r:id="rId23"/>
    <p:sldId id="280" r:id="rId24"/>
    <p:sldId id="281" r:id="rId25"/>
    <p:sldId id="282" r:id="rId26"/>
    <p:sldId id="277" r:id="rId27"/>
    <p:sldId id="286" r:id="rId28"/>
    <p:sldId id="284" r:id="rId29"/>
    <p:sldId id="272" r:id="rId30"/>
    <p:sldId id="285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32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93713-7E80-4E59-82B9-624D3BD7CCC0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7D1C8-D3FF-445C-B77A-FE44A740D4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366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otroci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D1C8-D3FF-445C-B77A-FE44A740D48C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98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milosrdenství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D1C8-D3FF-445C-B77A-FE44A740D48C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153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komisař, nemocnice (mobil, řízení auta)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D1C8-D3FF-445C-B77A-FE44A740D48C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340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7D1C8-D3FF-445C-B77A-FE44A740D48C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20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87AC9-30C3-4297-9797-950FB693F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86BFBA1-7BBB-4809-8355-5AF52E0E6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2A4ED9-392B-497C-8E94-19D5D8CB5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3A5097-4571-4DD7-BD9F-1EF5B470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9CC296-8097-48B5-B9AA-73DCF217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81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5FD18-120B-41B5-AABC-61B930A1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A773AB1-FC23-4A08-8D62-C4593306E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21E6F8-6A43-4C73-AA25-9D3BCF918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D1F264-8299-45C4-89C2-BA599A61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5473FB-C078-484B-B553-45B73D44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017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29B12CB-1BCF-4B7D-86E9-356E9A6970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F792B3-9DDE-48EA-975C-6E5A54829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D13F3D-6BE6-47FC-BE60-AEF4868D0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70C736-DC24-4D49-8079-D0CA6EBB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C1B69C-C803-4D58-A6E6-F2EAA478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35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692FD-9F3B-43D5-993D-D1033C155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E5F21A-46F1-46DD-8B6D-0F99DBE3C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D51D8E-E7BA-4483-8EA6-67AFF4CA0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F73831-6C61-4B68-9D73-99CB99A9F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4AB946-62B6-4F60-A944-3C650CA2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797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A21795-D191-4548-AF0B-385D6A0CB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B5AF94-2DFC-4B7E-9B9E-040D92B7D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4E843B-3B57-48CF-B41C-DD9A2BB9D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55EDDE-B990-4764-ABAC-792B5D22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ADCE88-D5BB-4F3E-802B-BD93FA3C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89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3DF702-10B5-4647-A14D-057A106B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CD61F1-B0AB-4396-9388-164F061811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BE476F-161E-4E06-B432-EF604E416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942444-3F9B-4781-92FD-0E17ABF8B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7D8F51-42F6-43AF-98B7-AE4176CD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F90DCD-375C-4246-97F8-106F9AE1D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193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0776C0-3EA3-45A8-A199-2D7B2B15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2AC348-AE09-4E2C-9203-09CE1E065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543100-9D07-45D9-BCCD-E8268696C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4954595-C09D-4AA9-AC41-5C3AB0E62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AD28D13-EA9E-479D-B20D-A9D66CB8A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8D5D087-3082-4A05-8B73-B7167C93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EAD8ED0-F8BC-4493-8A3E-14FCAE41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548A595-D7DD-4DC7-A4AE-56359563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3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0CA575-1511-4E0A-9233-B3180C40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FC9A110-ABCD-46D6-A5E5-3089FFC2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77E99A8-546C-408C-A289-E5E2349B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A2262F-02FE-41C1-97C7-92C409EF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37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1CC357A-7E14-4B30-9AB5-26481667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22DC944-94FD-4F3D-B7D6-2200E9F1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D41549-BC39-43A7-B758-BA144E3C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83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DAF7FD-50B6-4B86-A23C-FFC734D2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49476A-FFF2-462B-B548-61C0BE951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A16EC3E-35B4-49E4-A648-E836074E4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B9F8BE-BDE1-4AB0-917A-4D588834D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D5F29B-52FE-4181-A115-9473B7DD4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57A3EF-87D9-4A20-8F05-DBBDBACAC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31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D0B63E-0F29-4552-A5F6-8BB9F691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64C4733-9DE7-4997-9B92-2BD5A7F82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8D1F26-F55A-441F-89E8-CFD226109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8D75C0-106E-4D95-95AD-52F2917FE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F3E-3C12-49EE-AC4F-38A54F8019AE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6B92E0-F332-4D5B-99CE-2069A9D4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6823D2-0F1D-4352-9224-3D035338B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29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7DB3676-E973-4D2B-8A9C-A7E873765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B53B7F-C63B-4AB3-9B98-BCF4EBB32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801108-6EFE-4F9D-AF0E-EB025412B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15F3E-3C12-49EE-AC4F-38A54F8019AE}" type="datetimeFigureOut">
              <a:rPr lang="cs-CZ" smtClean="0"/>
              <a:t>06.11.2020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255143-3DAD-40E0-858C-2BB9930D6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EDABD1-628D-4993-8BE1-2B881E265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C12F3-FEFC-4587-B2EB-0FC06CDF3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72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206C6C-0160-4248-80D8-AEC8213BE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cs-CZ" sz="4700">
                <a:solidFill>
                  <a:schemeClr val="bg1"/>
                </a:solidFill>
              </a:rPr>
              <a:t>ISLÁM </a:t>
            </a:r>
            <a:br>
              <a:rPr lang="cs-CZ" sz="4700">
                <a:solidFill>
                  <a:schemeClr val="bg1"/>
                </a:solidFill>
              </a:rPr>
            </a:br>
            <a:r>
              <a:rPr lang="cs-CZ" sz="4700">
                <a:solidFill>
                  <a:schemeClr val="bg1"/>
                </a:solidFill>
              </a:rPr>
              <a:t>A </a:t>
            </a:r>
            <a:br>
              <a:rPr lang="cs-CZ" sz="4700">
                <a:solidFill>
                  <a:schemeClr val="bg1"/>
                </a:solidFill>
              </a:rPr>
            </a:br>
            <a:r>
              <a:rPr lang="cs-CZ" sz="4700">
                <a:solidFill>
                  <a:schemeClr val="bg1"/>
                </a:solidFill>
              </a:rPr>
              <a:t>MEZIKULTURNÍ ROZDÍLY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B1C10D-A52F-4581-9E09-283CC0E09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5FD62A-B895-4254-AA0B-BE0BEAE78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684944"/>
            <a:ext cx="4047843" cy="41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68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243B9E-293C-4F78-AC6B-CBD48BC33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 hlavní role ženy v islámu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67F093-AC4F-4919-B087-A84E8A0BB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Být vzornou manželkou, matkou a pečovatelkou o domov/rodinu/dům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9389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20993C-DEC0-468A-B7BF-40D84B2FA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>
                <a:solidFill>
                  <a:srgbClr val="FFFFFF"/>
                </a:solidFill>
              </a:rPr>
              <a:t>Polygamie</a:t>
            </a:r>
            <a:endParaRPr lang="en-US" sz="540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hora, příroda, údolí, exteriér&#10;&#10;Popis se vygeneroval automaticky.">
            <a:extLst>
              <a:ext uri="{FF2B5EF4-FFF2-40B4-BE49-F238E27FC236}">
                <a16:creationId xmlns:a16="http://schemas.microsoft.com/office/drawing/2014/main" id="{C98DD1E8-F8F9-4DF3-8BEE-A5BA885D7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604724"/>
            <a:ext cx="5455917" cy="36418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osoba, exteriér, země, tráva&#10;&#10;Popis se vygeneroval automaticky.">
            <a:extLst>
              <a:ext uri="{FF2B5EF4-FFF2-40B4-BE49-F238E27FC236}">
                <a16:creationId xmlns:a16="http://schemas.microsoft.com/office/drawing/2014/main" id="{64A8BC7D-05DC-4C34-A197-C5D47ED37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04724"/>
            <a:ext cx="5455917" cy="36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64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bloha, exteriér, příroda, země&#10;&#10;Popis se vygeneroval automaticky.">
            <a:extLst>
              <a:ext uri="{FF2B5EF4-FFF2-40B4-BE49-F238E27FC236}">
                <a16:creationId xmlns:a16="http://schemas.microsoft.com/office/drawing/2014/main" id="{D80C12C2-82D0-4088-9943-56C27DE6ED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5" r="-2" b="-2"/>
          <a:stretch/>
        </p:blipFill>
        <p:spPr>
          <a:xfrm>
            <a:off x="-182887" y="-164595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Zástupný obsah 4" descr="Obsah obrázku hora, exteriér, osoba, tráva&#10;&#10;Popis se vygeneroval automaticky.">
            <a:extLst>
              <a:ext uri="{FF2B5EF4-FFF2-40B4-BE49-F238E27FC236}">
                <a16:creationId xmlns:a16="http://schemas.microsoft.com/office/drawing/2014/main" id="{84ED02C4-7CF8-4450-AB6B-AB380018D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8" r="-2" b="13309"/>
          <a:stretch/>
        </p:blipFill>
        <p:spPr>
          <a:xfrm>
            <a:off x="-186572" y="3184611"/>
            <a:ext cx="6447707" cy="384551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9E1BD9-50A3-4466-811E-7154D3C1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958" y="94080"/>
            <a:ext cx="1638542" cy="10361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Žena</a:t>
            </a:r>
            <a:endParaRPr lang="en-US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 descr="Obsah obrázku obloha, exteriér, hora, příroda&#10;&#10;Popis se vygeneroval automaticky.">
            <a:extLst>
              <a:ext uri="{FF2B5EF4-FFF2-40B4-BE49-F238E27FC236}">
                <a16:creationId xmlns:a16="http://schemas.microsoft.com/office/drawing/2014/main" id="{5DBFFD79-C3F7-4ACA-8F19-FE2EAD1B6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5" y="3429000"/>
            <a:ext cx="4572000" cy="3429000"/>
          </a:xfrm>
          <a:prstGeom prst="rect">
            <a:avLst/>
          </a:prstGeom>
        </p:spPr>
      </p:pic>
      <p:pic>
        <p:nvPicPr>
          <p:cNvPr id="11" name="Obrázek 10" descr="Obsah obrázku obloha, sníh, exteriér, příroda&#10;&#10;Popis se vygeneroval automaticky.">
            <a:extLst>
              <a:ext uri="{FF2B5EF4-FFF2-40B4-BE49-F238E27FC236}">
                <a16:creationId xmlns:a16="http://schemas.microsoft.com/office/drawing/2014/main" id="{2B8F737E-C880-471B-B6C6-A701FDE73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1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D305F-369B-41C0-9F23-433EC2F9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cs-CZ" dirty="0"/>
              <a:t>(Roz)dělení společnosti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1D0B73B-E36C-4C40-94DE-83D298197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cs-CZ" sz="1800" dirty="0"/>
              <a:t>Školy, úřady, manželství</a:t>
            </a:r>
            <a:endParaRPr lang="en-US" sz="1800" dirty="0"/>
          </a:p>
        </p:txBody>
      </p:sp>
      <p:pic>
        <p:nvPicPr>
          <p:cNvPr id="12" name="Zástupný obsah 8">
            <a:extLst>
              <a:ext uri="{FF2B5EF4-FFF2-40B4-BE49-F238E27FC236}">
                <a16:creationId xmlns:a16="http://schemas.microsoft.com/office/drawing/2014/main" id="{0DDAEE0D-7F57-4AF3-ACC9-17B56D439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4704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12EE48-4912-4C23-87DB-67256C9D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exteriér, osoba, strom&#10;&#10;Popis se vygeneroval automaticky.">
            <a:extLst>
              <a:ext uri="{FF2B5EF4-FFF2-40B4-BE49-F238E27FC236}">
                <a16:creationId xmlns:a16="http://schemas.microsoft.com/office/drawing/2014/main" id="{17058503-F2C6-4F3C-80BF-A3DD7D90B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01" y="347899"/>
            <a:ext cx="4608731" cy="6144976"/>
          </a:xfrm>
        </p:spPr>
      </p:pic>
      <p:pic>
        <p:nvPicPr>
          <p:cNvPr id="7" name="Obrázek 6" descr="Obsah obrázku exteriér, strom, osoba, lidé&#10;&#10;Popis se vygeneroval automaticky.">
            <a:extLst>
              <a:ext uri="{FF2B5EF4-FFF2-40B4-BE49-F238E27FC236}">
                <a16:creationId xmlns:a16="http://schemas.microsoft.com/office/drawing/2014/main" id="{93010988-938E-4140-9476-F1E0C225D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20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949422-916E-40FB-A9A5-A72B931BE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Islám jako náboženství (?)</a:t>
            </a:r>
          </a:p>
        </p:txBody>
      </p:sp>
      <p:pic>
        <p:nvPicPr>
          <p:cNvPr id="5" name="Zástupný obsah 4" descr="Obsah obrázku hora, exteriér, země, obloha&#10;&#10;Popis se vygeneroval automaticky.">
            <a:extLst>
              <a:ext uri="{FF2B5EF4-FFF2-40B4-BE49-F238E27FC236}">
                <a16:creationId xmlns:a16="http://schemas.microsoft.com/office/drawing/2014/main" id="{435C5811-7CFE-4C50-97A5-18303D36E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70026"/>
            <a:ext cx="6096000" cy="4572000"/>
          </a:xfrm>
        </p:spPr>
      </p:pic>
      <p:pic>
        <p:nvPicPr>
          <p:cNvPr id="9" name="Obrázek 8" descr="Obsah obrázku obloha, exteriér, budova, hodiny&#10;&#10;Popis se vygeneroval automaticky.">
            <a:extLst>
              <a:ext uri="{FF2B5EF4-FFF2-40B4-BE49-F238E27FC236}">
                <a16:creationId xmlns:a16="http://schemas.microsoft.com/office/drawing/2014/main" id="{F7BAF8CD-93B7-4249-8D3F-385EFD7E5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02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62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AD3D55-B254-4911-81C7-06FC48AE2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45719"/>
          </a:xfrm>
        </p:spPr>
        <p:txBody>
          <a:bodyPr>
            <a:normAutofit fontScale="90000"/>
          </a:bodyPr>
          <a:lstStyle/>
          <a:p>
            <a:r>
              <a:rPr lang="cs-CZ" sz="900" dirty="0"/>
              <a:t>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20AAE8-174C-46EA-AF6F-0D6B5BCA0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121919"/>
            <a:ext cx="3651466" cy="65665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200" dirty="0"/>
              <a:t>Islám = podrobení se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Korán = vláda boží 		x Demokracie =    </a:t>
            </a:r>
          </a:p>
          <a:p>
            <a:pPr marL="0" indent="0">
              <a:buNone/>
            </a:pPr>
            <a:r>
              <a:rPr lang="cs-CZ" sz="3200" dirty="0"/>
              <a:t>vláda lidu </a:t>
            </a:r>
            <a:r>
              <a:rPr lang="cs-CZ" sz="2600" dirty="0"/>
              <a:t>(pomýleného)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Alláh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Mohamed – posel boží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Odpadlictví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Věřit je normální</a:t>
            </a:r>
          </a:p>
          <a:p>
            <a:pPr marL="0" indent="0">
              <a:buNone/>
            </a:pPr>
            <a:endParaRPr lang="cs-CZ" sz="3200" dirty="0"/>
          </a:p>
        </p:txBody>
      </p:sp>
      <p:pic>
        <p:nvPicPr>
          <p:cNvPr id="5" name="Obrázek 4" descr="Obsah obrázku hora, exteriér, země, příroda&#10;&#10;Popis se vygeneroval automaticky.">
            <a:extLst>
              <a:ext uri="{FF2B5EF4-FFF2-40B4-BE49-F238E27FC236}">
                <a16:creationId xmlns:a16="http://schemas.microsoft.com/office/drawing/2014/main" id="{2F39144D-3C0C-42D9-9923-AC6FD71F1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r="813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5418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ázek 12" descr="Obsah obrázku obloha, exteriér, příroda, vlak&#10;&#10;Popis se vygeneroval automaticky.">
            <a:extLst>
              <a:ext uri="{FF2B5EF4-FFF2-40B4-BE49-F238E27FC236}">
                <a16:creationId xmlns:a16="http://schemas.microsoft.com/office/drawing/2014/main" id="{10C189EF-07F7-4970-9967-343507F984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11" b="-3"/>
          <a:stretch/>
        </p:blipFill>
        <p:spPr>
          <a:xfrm>
            <a:off x="2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Obrázek 6" descr="Obsah obrázku obloha, voda, exteriér, loďka&#10;&#10;Popis se vygeneroval automaticky.">
            <a:extLst>
              <a:ext uri="{FF2B5EF4-FFF2-40B4-BE49-F238E27FC236}">
                <a16:creationId xmlns:a16="http://schemas.microsoft.com/office/drawing/2014/main" id="{08C4FD95-100B-4626-A1FD-0354E4A2CE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" r="-3" b="20232"/>
          <a:stretch/>
        </p:blipFill>
        <p:spPr>
          <a:xfrm>
            <a:off x="7381876" y="10"/>
            <a:ext cx="4810125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9" name="Obrázek 8" descr="Obsah obrázku exteriér, příroda&#10;&#10;Popis se vygeneroval automaticky.">
            <a:extLst>
              <a:ext uri="{FF2B5EF4-FFF2-40B4-BE49-F238E27FC236}">
                <a16:creationId xmlns:a16="http://schemas.microsoft.com/office/drawing/2014/main" id="{2F636EC7-C828-4EFF-98AB-831306C56D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 r="5" b="5"/>
          <a:stretch/>
        </p:blipFill>
        <p:spPr>
          <a:xfrm>
            <a:off x="4675537" y="-6235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1" name="Obrázek 10" descr="Obsah obrázku obloha, exteriér, budova&#10;&#10;Popis se vygeneroval automaticky.">
            <a:extLst>
              <a:ext uri="{FF2B5EF4-FFF2-40B4-BE49-F238E27FC236}">
                <a16:creationId xmlns:a16="http://schemas.microsoft.com/office/drawing/2014/main" id="{F80DED29-DB52-44A9-B38D-10342EA35D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" r="-2" b="-2"/>
          <a:stretch/>
        </p:blipFill>
        <p:spPr>
          <a:xfrm>
            <a:off x="5353049" y="2660089"/>
            <a:ext cx="6838950" cy="4197911"/>
          </a:xfrm>
          <a:custGeom>
            <a:avLst/>
            <a:gdLst>
              <a:gd name="connsiteX0" fmla="*/ 1945141 w 6838950"/>
              <a:gd name="connsiteY0" fmla="*/ 0 h 4197911"/>
              <a:gd name="connsiteX1" fmla="*/ 1951364 w 6838950"/>
              <a:gd name="connsiteY1" fmla="*/ 0 h 4197911"/>
              <a:gd name="connsiteX2" fmla="*/ 3141155 w 6838950"/>
              <a:gd name="connsiteY2" fmla="*/ 0 h 4197911"/>
              <a:gd name="connsiteX3" fmla="*/ 4791200 w 6838950"/>
              <a:gd name="connsiteY3" fmla="*/ 0 h 4197911"/>
              <a:gd name="connsiteX4" fmla="*/ 6838950 w 6838950"/>
              <a:gd name="connsiteY4" fmla="*/ 0 h 4197911"/>
              <a:gd name="connsiteX5" fmla="*/ 6838950 w 6838950"/>
              <a:gd name="connsiteY5" fmla="*/ 4197911 h 4197911"/>
              <a:gd name="connsiteX6" fmla="*/ 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0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88841F-3E88-43B7-8AD3-DD6AD51E2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anchor="ctr">
            <a:normAutofit/>
          </a:bodyPr>
          <a:lstStyle/>
          <a:p>
            <a:r>
              <a:rPr lang="cs-CZ" sz="2000" b="1" dirty="0">
                <a:solidFill>
                  <a:srgbClr val="FFFFFF"/>
                </a:solidFill>
              </a:rPr>
              <a:t>1. kategorie</a:t>
            </a:r>
          </a:p>
          <a:p>
            <a:r>
              <a:rPr lang="cs-CZ" sz="2000" dirty="0">
                <a:solidFill>
                  <a:srgbClr val="FFFFFF"/>
                </a:solidFill>
              </a:rPr>
              <a:t>2. kategorie</a:t>
            </a:r>
          </a:p>
          <a:p>
            <a:r>
              <a:rPr lang="cs-CZ" sz="2000" dirty="0">
                <a:solidFill>
                  <a:srgbClr val="FFFFFF"/>
                </a:solidFill>
              </a:rPr>
              <a:t>3. kategorie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228AE6-E88D-4C2D-9909-D794888CB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6" y="3098042"/>
            <a:ext cx="6755363" cy="852985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Hierarchizace společnosti pod islámem</a:t>
            </a:r>
            <a:r>
              <a:rPr lang="en-US" sz="3600" dirty="0">
                <a:solidFill>
                  <a:srgbClr val="FFFFFF"/>
                </a:solidFill>
              </a:rPr>
              <a:t>*</a:t>
            </a:r>
            <a:br>
              <a:rPr lang="cs-CZ" sz="3600" dirty="0">
                <a:solidFill>
                  <a:srgbClr val="FFFFFF"/>
                </a:solidFill>
              </a:rPr>
            </a:br>
            <a:endParaRPr lang="cs-CZ" sz="3600" dirty="0">
              <a:solidFill>
                <a:srgbClr val="FFFFFF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3B515E-0D5F-46E1-924C-B192D98824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7" r="10316" b="-3"/>
          <a:stretch/>
        </p:blipFill>
        <p:spPr>
          <a:xfrm>
            <a:off x="2268501" y="10"/>
            <a:ext cx="3393943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6556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6CED6B-F3F6-4236-A6BA-3E8FC02BC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11656"/>
            <a:ext cx="3695241" cy="1650469"/>
          </a:xfrm>
        </p:spPr>
        <p:txBody>
          <a:bodyPr>
            <a:normAutofit/>
          </a:bodyPr>
          <a:lstStyle/>
          <a:p>
            <a:r>
              <a:rPr lang="cs-CZ" dirty="0"/>
              <a:t>Islám a jiná náboženství</a:t>
            </a:r>
          </a:p>
        </p:txBody>
      </p:sp>
      <p:pic>
        <p:nvPicPr>
          <p:cNvPr id="13" name="Zástupný obsah 12" descr="Obsah obrázku budova, osoba, země, exteriér&#10;&#10;Popis se vygeneroval automaticky.">
            <a:extLst>
              <a:ext uri="{FF2B5EF4-FFF2-40B4-BE49-F238E27FC236}">
                <a16:creationId xmlns:a16="http://schemas.microsoft.com/office/drawing/2014/main" id="{F06ECDA6-C0E0-4371-8220-9A2960FE4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9" y="2016778"/>
            <a:ext cx="4236667" cy="2824444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 descr="Obsah obrázku hora, skála, exteriér, obloha&#10;&#10;Popis se vygeneroval automaticky.">
            <a:extLst>
              <a:ext uri="{FF2B5EF4-FFF2-40B4-BE49-F238E27FC236}">
                <a16:creationId xmlns:a16="http://schemas.microsoft.com/office/drawing/2014/main" id="{1D2A4CD3-5015-4333-8E50-11F053CD0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40" y="257248"/>
            <a:ext cx="4446624" cy="296812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 descr="Obsah obrázku obloha, budova, exteriér&#10;&#10;Popis se vygeneroval automaticky.">
            <a:extLst>
              <a:ext uri="{FF2B5EF4-FFF2-40B4-BE49-F238E27FC236}">
                <a16:creationId xmlns:a16="http://schemas.microsoft.com/office/drawing/2014/main" id="{8E84B6CB-294F-4F41-8A64-A038A2C34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33" y="271006"/>
            <a:ext cx="2088129" cy="312828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896B282-2636-4471-98C9-B559C4323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93" y="3603114"/>
            <a:ext cx="4534579" cy="302683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Zástupný obsah 4">
            <a:extLst>
              <a:ext uri="{FF2B5EF4-FFF2-40B4-BE49-F238E27FC236}">
                <a16:creationId xmlns:a16="http://schemas.microsoft.com/office/drawing/2014/main" id="{41B29861-3F77-4930-8315-2B99449C4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33" y="3560157"/>
            <a:ext cx="2111617" cy="31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61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1A305A-E80D-458C-A53B-CAD7F3DBD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43"/>
            <a:ext cx="10515600" cy="540921"/>
          </a:xfrm>
        </p:spPr>
        <p:txBody>
          <a:bodyPr>
            <a:normAutofit fontScale="90000"/>
          </a:bodyPr>
          <a:lstStyle/>
          <a:p>
            <a:r>
              <a:rPr lang="cs-CZ" dirty="0"/>
              <a:t>2. a 3. kategorie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45636D-2D0C-4297-995E-73B4FBA93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 descr="Obsah obrázku obloha, exteriér, osoba, strom&#10;&#10;Popis se vygeneroval automaticky.">
            <a:extLst>
              <a:ext uri="{FF2B5EF4-FFF2-40B4-BE49-F238E27FC236}">
                <a16:creationId xmlns:a16="http://schemas.microsoft.com/office/drawing/2014/main" id="{FA2023B1-4E0F-4AA0-BD80-227E23155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69" y="2433939"/>
            <a:ext cx="6636092" cy="4424061"/>
          </a:xfrm>
          <a:prstGeom prst="rect">
            <a:avLst/>
          </a:prstGeom>
        </p:spPr>
      </p:pic>
      <p:pic>
        <p:nvPicPr>
          <p:cNvPr id="5" name="Obrázek 4" descr="Obsah obrázku exteriér, budova, továrna, obloha&#10;&#10;Popis se vygeneroval automaticky.">
            <a:extLst>
              <a:ext uri="{FF2B5EF4-FFF2-40B4-BE49-F238E27FC236}">
                <a16:creationId xmlns:a16="http://schemas.microsoft.com/office/drawing/2014/main" id="{417731BE-8529-4A2A-B66B-9567D2358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81" y="111772"/>
            <a:ext cx="5384800" cy="4038600"/>
          </a:xfrm>
          <a:prstGeom prst="rect">
            <a:avLst/>
          </a:prstGeom>
        </p:spPr>
      </p:pic>
      <p:pic>
        <p:nvPicPr>
          <p:cNvPr id="7" name="Obrázek 6" descr="Obsah obrázku budova, exteriér, obloha, hodiny&#10;&#10;Popis se vygeneroval automaticky.">
            <a:extLst>
              <a:ext uri="{FF2B5EF4-FFF2-40B4-BE49-F238E27FC236}">
                <a16:creationId xmlns:a16="http://schemas.microsoft.com/office/drawing/2014/main" id="{3319FE82-6C23-4A96-B904-DD4575410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7" y="494843"/>
            <a:ext cx="4694069" cy="312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09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Zástupný obsah 4" descr="Obsah obrázku budova, exteriér, země, osoba&#10;&#10;Popis se vygeneroval automaticky.">
            <a:extLst>
              <a:ext uri="{FF2B5EF4-FFF2-40B4-BE49-F238E27FC236}">
                <a16:creationId xmlns:a16="http://schemas.microsoft.com/office/drawing/2014/main" id="{67C11039-1955-4FB3-BC39-926DBE444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r="8700"/>
          <a:stretch/>
        </p:blipFill>
        <p:spPr>
          <a:xfrm>
            <a:off x="3028199" y="652798"/>
            <a:ext cx="6135602" cy="557106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0BFC5F0-F76C-45F0-A943-1214AAD1791A}"/>
              </a:ext>
            </a:extLst>
          </p:cNvPr>
          <p:cNvSpPr txBox="1"/>
          <p:nvPr/>
        </p:nvSpPr>
        <p:spPr>
          <a:xfrm>
            <a:off x="932155" y="1535837"/>
            <a:ext cx="153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Žena v islámu</a:t>
            </a:r>
          </a:p>
        </p:txBody>
      </p:sp>
    </p:spTree>
    <p:extLst>
      <p:ext uri="{BB962C8B-B14F-4D97-AF65-F5344CB8AC3E}">
        <p14:creationId xmlns:p14="http://schemas.microsoft.com/office/powerpoint/2010/main" val="3476428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CBA111-7D6B-48ED-8A9F-4D486F0A7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Otázka l</a:t>
            </a:r>
            <a:r>
              <a:rPr lang="en-US" dirty="0" err="1"/>
              <a:t>idsk</a:t>
            </a:r>
            <a:r>
              <a:rPr lang="cs-CZ" dirty="0" err="1"/>
              <a:t>ých</a:t>
            </a:r>
            <a:r>
              <a:rPr lang="en-US" dirty="0"/>
              <a:t> </a:t>
            </a:r>
            <a:r>
              <a:rPr lang="en-US" dirty="0" err="1"/>
              <a:t>pr</a:t>
            </a:r>
            <a:r>
              <a:rPr lang="cs-CZ" dirty="0" err="1"/>
              <a:t>áv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D9EE10-D096-44A2-91E5-9B05A7D14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Islámské právo šaría (Egypt, </a:t>
            </a:r>
            <a:r>
              <a:rPr lang="cs-CZ" dirty="0" err="1"/>
              <a:t>Saudi</a:t>
            </a:r>
            <a:r>
              <a:rPr lang="cs-CZ" dirty="0"/>
              <a:t> atd.)</a:t>
            </a:r>
          </a:p>
          <a:p>
            <a:r>
              <a:rPr lang="cs-CZ" dirty="0"/>
              <a:t>…</a:t>
            </a:r>
            <a:r>
              <a:rPr lang="en-US" dirty="0"/>
              <a:t>*</a:t>
            </a:r>
            <a:endParaRPr lang="cs-CZ" dirty="0"/>
          </a:p>
          <a:p>
            <a:endParaRPr lang="cs-CZ" dirty="0"/>
          </a:p>
          <a:p>
            <a:r>
              <a:rPr lang="cs-CZ" dirty="0"/>
              <a:t>Vliv globalizace (?)</a:t>
            </a:r>
          </a:p>
        </p:txBody>
      </p:sp>
    </p:spTree>
    <p:extLst>
      <p:ext uri="{BB962C8B-B14F-4D97-AF65-F5344CB8AC3E}">
        <p14:creationId xmlns:p14="http://schemas.microsoft.com/office/powerpoint/2010/main" val="1952888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09F32F-6E45-4E82-A047-50E31B68B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0291" y="3494313"/>
            <a:ext cx="1951099" cy="3217771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4000" dirty="0"/>
              <a:t>Pohosti-</a:t>
            </a:r>
            <a:r>
              <a:rPr lang="cs-CZ" sz="4000" dirty="0" err="1"/>
              <a:t>nnost</a:t>
            </a:r>
            <a:endParaRPr lang="cs-CZ" sz="4000" dirty="0"/>
          </a:p>
        </p:txBody>
      </p:sp>
      <p:pic>
        <p:nvPicPr>
          <p:cNvPr id="7" name="Obrázek 6" descr="Obsah obrázku osoba, zeď, vsedě, interiér&#10;&#10;Popis se vygeneroval automaticky.">
            <a:extLst>
              <a:ext uri="{FF2B5EF4-FFF2-40B4-BE49-F238E27FC236}">
                <a16:creationId xmlns:a16="http://schemas.microsoft.com/office/drawing/2014/main" id="{96509021-E835-4764-AA18-FF92EEA65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r="25835" b="-2"/>
          <a:stretch/>
        </p:blipFill>
        <p:spPr>
          <a:xfrm>
            <a:off x="45729" y="21226"/>
            <a:ext cx="2917457" cy="3407774"/>
          </a:xfrm>
          <a:prstGeom prst="rect">
            <a:avLst/>
          </a:prstGeom>
        </p:spPr>
      </p:pic>
      <p:pic>
        <p:nvPicPr>
          <p:cNvPr id="9" name="Obrázek 8" descr="Obsah obrázku osoba, stůl, jídlo, vsedě&#10;&#10;Popis se vygeneroval automaticky.">
            <a:extLst>
              <a:ext uri="{FF2B5EF4-FFF2-40B4-BE49-F238E27FC236}">
                <a16:creationId xmlns:a16="http://schemas.microsoft.com/office/drawing/2014/main" id="{B060CDC2-33D7-442B-9988-5ACF2C3E6A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970"/>
          <a:stretch/>
        </p:blipFill>
        <p:spPr>
          <a:xfrm>
            <a:off x="20" y="3494314"/>
            <a:ext cx="5926333" cy="3363686"/>
          </a:xfrm>
          <a:prstGeom prst="rect">
            <a:avLst/>
          </a:prstGeom>
        </p:spPr>
      </p:pic>
      <p:pic>
        <p:nvPicPr>
          <p:cNvPr id="11" name="Zástupný obsah 10" descr="Obsah obrázku osoba, muž, zeď, interiér&#10;&#10;Popis se vygeneroval automaticky.">
            <a:extLst>
              <a:ext uri="{FF2B5EF4-FFF2-40B4-BE49-F238E27FC236}">
                <a16:creationId xmlns:a16="http://schemas.microsoft.com/office/drawing/2014/main" id="{585BB603-EAC6-429C-8A4D-1045F586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53" y="3504517"/>
            <a:ext cx="4503938" cy="3377954"/>
          </a:xfrm>
        </p:spPr>
      </p:pic>
      <p:pic>
        <p:nvPicPr>
          <p:cNvPr id="15" name="Obrázek 14" descr="Obsah obrázku exteriér, strom, osoba, muž&#10;&#10;Popis se vygeneroval automaticky.">
            <a:extLst>
              <a:ext uri="{FF2B5EF4-FFF2-40B4-BE49-F238E27FC236}">
                <a16:creationId xmlns:a16="http://schemas.microsoft.com/office/drawing/2014/main" id="{49CEF918-0F56-4DD7-B44D-D7DA11FC8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87" y="8847"/>
            <a:ext cx="4647289" cy="3485467"/>
          </a:xfrm>
          <a:prstGeom prst="rect">
            <a:avLst/>
          </a:prstGeom>
        </p:spPr>
      </p:pic>
      <p:pic>
        <p:nvPicPr>
          <p:cNvPr id="17" name="Obrázek 16" descr="Obsah obrázku strom, stůl, exteriér, vsedě&#10;&#10;Popis se vygeneroval automaticky.">
            <a:extLst>
              <a:ext uri="{FF2B5EF4-FFF2-40B4-BE49-F238E27FC236}">
                <a16:creationId xmlns:a16="http://schemas.microsoft.com/office/drawing/2014/main" id="{A8C78BC0-836F-49C1-B203-6863228A4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6" y="19050"/>
            <a:ext cx="4581504" cy="34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90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2AD918-4C64-4786-8BA7-87F95D9D9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dirty="0">
                <a:solidFill>
                  <a:srgbClr val="FFFFFF"/>
                </a:solidFill>
              </a:rPr>
              <a:t>Alkohol a další </a:t>
            </a:r>
            <a:r>
              <a:rPr lang="cs-CZ" sz="5400" i="1" dirty="0">
                <a:solidFill>
                  <a:srgbClr val="FFFFFF"/>
                </a:solidFill>
              </a:rPr>
              <a:t>radosti</a:t>
            </a:r>
            <a:endParaRPr lang="en-US" sz="5400" i="1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osoba, zeď, interiér, vsedě&#10;&#10;Popis se vygeneroval automaticky.">
            <a:extLst>
              <a:ext uri="{FF2B5EF4-FFF2-40B4-BE49-F238E27FC236}">
                <a16:creationId xmlns:a16="http://schemas.microsoft.com/office/drawing/2014/main" id="{97D0DA5F-316F-4B0C-B96A-2BAE481A0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4" y="2426818"/>
            <a:ext cx="533018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osoba, zeď, interiér, stojící&#10;&#10;Popis se vygeneroval automaticky.">
            <a:extLst>
              <a:ext uri="{FF2B5EF4-FFF2-40B4-BE49-F238E27FC236}">
                <a16:creationId xmlns:a16="http://schemas.microsoft.com/office/drawing/2014/main" id="{9896A10C-164D-49E9-8172-33844DCCD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6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781E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Zástupný obsah 4">
            <a:extLst>
              <a:ext uri="{FF2B5EF4-FFF2-40B4-BE49-F238E27FC236}">
                <a16:creationId xmlns:a16="http://schemas.microsoft.com/office/drawing/2014/main" id="{41A57881-84E6-4C66-AFAD-B32FFF165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388"/>
          <a:stretch/>
        </p:blipFill>
        <p:spPr>
          <a:xfrm>
            <a:off x="3914775" y="357044"/>
            <a:ext cx="4152900" cy="614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46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53312-2D1C-4D7E-93D6-3B7AF4F4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467" y="484632"/>
            <a:ext cx="4960918" cy="1609344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cs-CZ" sz="4000" dirty="0"/>
              <a:t>Pohostinnost </a:t>
            </a:r>
            <a:br>
              <a:rPr lang="cs-CZ" sz="4000" dirty="0"/>
            </a:br>
            <a:r>
              <a:rPr lang="cs-CZ" sz="4000" dirty="0"/>
              <a:t>u nás</a:t>
            </a:r>
          </a:p>
        </p:txBody>
      </p:sp>
      <p:pic>
        <p:nvPicPr>
          <p:cNvPr id="7" name="Obrázek 6" descr="Obsah obrázku osoba, interiér, stůl, zeď&#10;&#10;Popis se vygeneroval automaticky.">
            <a:extLst>
              <a:ext uri="{FF2B5EF4-FFF2-40B4-BE49-F238E27FC236}">
                <a16:creationId xmlns:a16="http://schemas.microsoft.com/office/drawing/2014/main" id="{2E44A1FE-D012-4CAC-8ED4-80B566ABB8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r="13038" b="-1"/>
          <a:stretch/>
        </p:blipFill>
        <p:spPr>
          <a:xfrm>
            <a:off x="-2" y="10"/>
            <a:ext cx="3036232" cy="3352846"/>
          </a:xfrm>
          <a:prstGeom prst="rect">
            <a:avLst/>
          </a:prstGeom>
        </p:spPr>
      </p:pic>
      <p:pic>
        <p:nvPicPr>
          <p:cNvPr id="14" name="Zástupný obsah 4" descr="Obsah obrázku osoba, interiér, zeď, muž&#10;&#10;Popis se vygeneroval automaticky.">
            <a:extLst>
              <a:ext uri="{FF2B5EF4-FFF2-40B4-BE49-F238E27FC236}">
                <a16:creationId xmlns:a16="http://schemas.microsoft.com/office/drawing/2014/main" id="{4C412BD4-0E3D-4F53-B0AA-1F0C4E5C13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5" r="16056" b="-2"/>
          <a:stretch/>
        </p:blipFill>
        <p:spPr>
          <a:xfrm>
            <a:off x="3127672" y="-1"/>
            <a:ext cx="2971377" cy="5049079"/>
          </a:xfrm>
          <a:custGeom>
            <a:avLst/>
            <a:gdLst>
              <a:gd name="connsiteX0" fmla="*/ 0 w 2971377"/>
              <a:gd name="connsiteY0" fmla="*/ 0 h 5049079"/>
              <a:gd name="connsiteX1" fmla="*/ 2971377 w 2971377"/>
              <a:gd name="connsiteY1" fmla="*/ 0 h 5049079"/>
              <a:gd name="connsiteX2" fmla="*/ 2971377 w 2971377"/>
              <a:gd name="connsiteY2" fmla="*/ 5049079 h 5049079"/>
              <a:gd name="connsiteX3" fmla="*/ 949962 w 2971377"/>
              <a:gd name="connsiteY3" fmla="*/ 5049079 h 5049079"/>
              <a:gd name="connsiteX4" fmla="*/ 949962 w 2971377"/>
              <a:gd name="connsiteY4" fmla="*/ 3352857 h 5049079"/>
              <a:gd name="connsiteX5" fmla="*/ 0 w 2971377"/>
              <a:gd name="connsiteY5" fmla="*/ 3352857 h 504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1377" h="5049079">
                <a:moveTo>
                  <a:pt x="0" y="0"/>
                </a:moveTo>
                <a:lnTo>
                  <a:pt x="2971377" y="0"/>
                </a:lnTo>
                <a:lnTo>
                  <a:pt x="2971377" y="5049079"/>
                </a:lnTo>
                <a:lnTo>
                  <a:pt x="949962" y="5049079"/>
                </a:lnTo>
                <a:lnTo>
                  <a:pt x="949962" y="3352857"/>
                </a:lnTo>
                <a:lnTo>
                  <a:pt x="0" y="3352857"/>
                </a:lnTo>
                <a:close/>
              </a:path>
            </a:pathLst>
          </a:custGeom>
        </p:spPr>
      </p:pic>
      <p:pic>
        <p:nvPicPr>
          <p:cNvPr id="11" name="Obrázek 10" descr="Obsah obrázku interiér, osoba, zeď, stůl&#10;&#10;Popis se vygeneroval automaticky.">
            <a:extLst>
              <a:ext uri="{FF2B5EF4-FFF2-40B4-BE49-F238E27FC236}">
                <a16:creationId xmlns:a16="http://schemas.microsoft.com/office/drawing/2014/main" id="{7175927E-94B5-42FC-97D5-7185B6F7B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7"/>
          <a:stretch/>
        </p:blipFill>
        <p:spPr>
          <a:xfrm>
            <a:off x="20" y="3429000"/>
            <a:ext cx="3998825" cy="3429000"/>
          </a:xfrm>
          <a:prstGeom prst="rect">
            <a:avLst/>
          </a:prstGeom>
        </p:spPr>
      </p:pic>
      <p:pic>
        <p:nvPicPr>
          <p:cNvPr id="13" name="Zástupný obsah 12" descr="Obsah obrázku osoba, interiér, stůl, vsedě&#10;&#10;Popis se vygeneroval automaticky.">
            <a:extLst>
              <a:ext uri="{FF2B5EF4-FFF2-40B4-BE49-F238E27FC236}">
                <a16:creationId xmlns:a16="http://schemas.microsoft.com/office/drawing/2014/main" id="{9A3785C0-45D4-412B-8961-5B18129D0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542" y="2536938"/>
            <a:ext cx="5274318" cy="3955738"/>
          </a:xfrm>
        </p:spPr>
      </p:pic>
    </p:spTree>
    <p:extLst>
      <p:ext uri="{BB962C8B-B14F-4D97-AF65-F5344CB8AC3E}">
        <p14:creationId xmlns:p14="http://schemas.microsoft.com/office/powerpoint/2010/main" val="256965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998E6C-0307-4E99-971F-EFE526DE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4595071" cy="2369079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Cenzura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86D1AD-41EA-4307-9873-128D03824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endParaRPr lang="cs-CZ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 descr="Obsah obrázku oblečení, žena, zeď, osoba&#10;&#10;Popis se vygeneroval automaticky.">
            <a:extLst>
              <a:ext uri="{FF2B5EF4-FFF2-40B4-BE49-F238E27FC236}">
                <a16:creationId xmlns:a16="http://schemas.microsoft.com/office/drawing/2014/main" id="{D7822E7A-FCE3-4A79-A5C3-4B4AB21DB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33" y="321734"/>
            <a:ext cx="1972666" cy="27398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 descr="Obsah obrázku budova&#10;&#10;Popis se vygeneroval automaticky.">
            <a:extLst>
              <a:ext uri="{FF2B5EF4-FFF2-40B4-BE49-F238E27FC236}">
                <a16:creationId xmlns:a16="http://schemas.microsoft.com/office/drawing/2014/main" id="{C5A5EC2E-CC3A-4AF0-84EA-C8D97F747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77" y="1939491"/>
            <a:ext cx="5649963" cy="4237471"/>
          </a:xfrm>
          <a:prstGeom prst="rect">
            <a:avLst/>
          </a:prstGeom>
        </p:spPr>
      </p:pic>
      <p:pic>
        <p:nvPicPr>
          <p:cNvPr id="5" name="Obrázek 4" descr="Obsah obrázku osoba, oblečení, žena&#10;&#10;Popis se vygeneroval automaticky.">
            <a:extLst>
              <a:ext uri="{FF2B5EF4-FFF2-40B4-BE49-F238E27FC236}">
                <a16:creationId xmlns:a16="http://schemas.microsoft.com/office/drawing/2014/main" id="{CC18A083-8990-42CB-81CB-B40F5DF9C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35" y="3796452"/>
            <a:ext cx="4550929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37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199B19-1E28-4291-B651-5EFF759C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Cenzura</a:t>
            </a:r>
          </a:p>
        </p:txBody>
      </p:sp>
      <p:pic>
        <p:nvPicPr>
          <p:cNvPr id="4" name="Atletika po iransku">
            <a:hlinkClick r:id="" action="ppaction://media"/>
            <a:extLst>
              <a:ext uri="{FF2B5EF4-FFF2-40B4-BE49-F238E27FC236}">
                <a16:creationId xmlns:a16="http://schemas.microsoft.com/office/drawing/2014/main" id="{C1798A01-B9A3-4CCB-A8D4-566D44D5C1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6052" y="1705211"/>
            <a:ext cx="7350710" cy="4418486"/>
          </a:xfrm>
        </p:spPr>
      </p:pic>
    </p:spTree>
    <p:extLst>
      <p:ext uri="{BB962C8B-B14F-4D97-AF65-F5344CB8AC3E}">
        <p14:creationId xmlns:p14="http://schemas.microsoft.com/office/powerpoint/2010/main" val="209012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269A1-D285-4EB8-9482-E1C7F24B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7A2F90-7B71-49AE-93D0-F49755802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4236"/>
            <a:ext cx="10515600" cy="5234473"/>
          </a:xfrm>
        </p:spPr>
        <p:txBody>
          <a:bodyPr>
            <a:normAutofit/>
          </a:bodyPr>
          <a:lstStyle/>
          <a:p>
            <a:r>
              <a:rPr lang="cs-CZ" dirty="0"/>
              <a:t>Individualistická x Kolektivistická společnost</a:t>
            </a:r>
          </a:p>
          <a:p>
            <a:r>
              <a:rPr lang="cs-CZ" dirty="0"/>
              <a:t>Problematické postavení ženy </a:t>
            </a:r>
          </a:p>
          <a:p>
            <a:r>
              <a:rPr lang="cs-CZ" dirty="0"/>
              <a:t>Islám jako společenský styl</a:t>
            </a:r>
          </a:p>
          <a:p>
            <a:r>
              <a:rPr lang="cs-CZ" dirty="0"/>
              <a:t>Islám – podřízení se (Bohu, zákonům) x demokracie</a:t>
            </a:r>
          </a:p>
          <a:p>
            <a:r>
              <a:rPr lang="cs-CZ" dirty="0"/>
              <a:t>Hierarchizace společnosti (muslim, jinověrec Knihy, jinověrec, nevěrec)</a:t>
            </a:r>
          </a:p>
          <a:p>
            <a:r>
              <a:rPr lang="cs-CZ" dirty="0"/>
              <a:t>Věřit je normální</a:t>
            </a:r>
          </a:p>
          <a:p>
            <a:r>
              <a:rPr lang="cs-CZ" dirty="0"/>
              <a:t>Dualismus (nejen sunnité a šíité) </a:t>
            </a:r>
          </a:p>
          <a:p>
            <a:r>
              <a:rPr lang="cs-CZ" dirty="0"/>
              <a:t>Džihád (srdcem, myslí, rukou, mečem)</a:t>
            </a:r>
          </a:p>
          <a:p>
            <a:r>
              <a:rPr lang="cs-CZ" dirty="0"/>
              <a:t>Lidská práva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0916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BB477-E3E7-4892-911D-1EA71F43E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Výběrová literatura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85CA08-F59C-49FC-9B37-0A7605F8C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2"/>
          </a:xfrm>
        </p:spPr>
        <p:txBody>
          <a:bodyPr>
            <a:normAutofit fontScale="77500" lnSpcReduction="20000"/>
          </a:bodyPr>
          <a:lstStyle/>
          <a:p>
            <a:r>
              <a:rPr lang="cs-CZ" i="1" dirty="0"/>
              <a:t>Korán</a:t>
            </a:r>
            <a:r>
              <a:rPr lang="cs-CZ" dirty="0"/>
              <a:t>. (2012). Praha: Československý spisovatel.</a:t>
            </a:r>
          </a:p>
          <a:p>
            <a:r>
              <a:rPr lang="cs-CZ" dirty="0"/>
              <a:t>Kropáček, L. (2015). </a:t>
            </a:r>
            <a:r>
              <a:rPr lang="cs-CZ" i="1" dirty="0"/>
              <a:t>Duchovní cesty islámu</a:t>
            </a:r>
            <a:r>
              <a:rPr lang="cs-CZ" dirty="0"/>
              <a:t> (Šesté, opravené vydání). Praha: Vyšehrad.</a:t>
            </a:r>
          </a:p>
          <a:p>
            <a:r>
              <a:rPr lang="cs-CZ" dirty="0"/>
              <a:t>Ibn </a:t>
            </a:r>
            <a:r>
              <a:rPr lang="cs-CZ" dirty="0" err="1"/>
              <a:t>Ishák</a:t>
            </a:r>
            <a:r>
              <a:rPr lang="cs-CZ" dirty="0"/>
              <a:t> (2009). </a:t>
            </a:r>
            <a:r>
              <a:rPr lang="cs-CZ" i="1" dirty="0"/>
              <a:t>Muhammad – Život Alláhova proroka</a:t>
            </a:r>
            <a:r>
              <a:rPr lang="cs-CZ" dirty="0"/>
              <a:t>. Rozmluvy.</a:t>
            </a:r>
          </a:p>
          <a:p>
            <a:r>
              <a:rPr lang="cs-CZ" dirty="0" err="1"/>
              <a:t>Küng</a:t>
            </a:r>
            <a:r>
              <a:rPr lang="cs-CZ" dirty="0"/>
              <a:t>, H., &amp; </a:t>
            </a:r>
            <a:r>
              <a:rPr lang="cs-CZ" dirty="0" err="1"/>
              <a:t>Ess</a:t>
            </a:r>
            <a:r>
              <a:rPr lang="cs-CZ" dirty="0"/>
              <a:t>, J. van. (1998). </a:t>
            </a:r>
            <a:r>
              <a:rPr lang="cs-CZ" i="1" dirty="0"/>
              <a:t>Křesťanství a islám: na cestě k dialogu</a:t>
            </a:r>
            <a:r>
              <a:rPr lang="cs-CZ" dirty="0"/>
              <a:t>. Praha: Vyšehrad.</a:t>
            </a:r>
          </a:p>
          <a:p>
            <a:r>
              <a:rPr lang="cs-CZ" dirty="0"/>
              <a:t>Mendel, M. (2018). </a:t>
            </a:r>
            <a:r>
              <a:rPr lang="cs-CZ" i="1" dirty="0"/>
              <a:t>Muslimové a jejich svět: o víře, zvyklostech a smýšlení vyznavačů islámu</a:t>
            </a:r>
            <a:r>
              <a:rPr lang="cs-CZ" dirty="0"/>
              <a:t> (Vydání druhé). Praha: </a:t>
            </a:r>
            <a:r>
              <a:rPr lang="cs-CZ" dirty="0" err="1"/>
              <a:t>Dingir</a:t>
            </a:r>
            <a:r>
              <a:rPr lang="cs-CZ" dirty="0"/>
              <a:t>.</a:t>
            </a:r>
          </a:p>
          <a:p>
            <a:r>
              <a:rPr lang="cs-CZ" dirty="0"/>
              <a:t>Beránek, O., &amp; </a:t>
            </a:r>
            <a:r>
              <a:rPr lang="cs-CZ" dirty="0" err="1"/>
              <a:t>Ťupek</a:t>
            </a:r>
            <a:r>
              <a:rPr lang="cs-CZ" dirty="0"/>
              <a:t>, P. (2008). </a:t>
            </a:r>
            <a:r>
              <a:rPr lang="cs-CZ" i="1" dirty="0"/>
              <a:t>Dvojí tvář islámské charity</a:t>
            </a:r>
            <a:r>
              <a:rPr lang="cs-CZ" dirty="0"/>
              <a:t>. Brno: Centrum pro studium demokracie a kultury.</a:t>
            </a:r>
          </a:p>
          <a:p>
            <a:r>
              <a:rPr lang="cs-CZ" dirty="0" err="1"/>
              <a:t>Nolte</a:t>
            </a:r>
            <a:r>
              <a:rPr lang="cs-CZ" dirty="0"/>
              <a:t>, E. (2018). </a:t>
            </a:r>
            <a:r>
              <a:rPr lang="cs-CZ" i="1" dirty="0"/>
              <a:t>Islamismus: třetí radikální hnutí odporu</a:t>
            </a:r>
            <a:r>
              <a:rPr lang="cs-CZ" dirty="0"/>
              <a:t>. Brno: Centrum pro studium demokracie a kultury.</a:t>
            </a:r>
          </a:p>
          <a:p>
            <a:pPr marL="0" indent="0">
              <a:buNone/>
            </a:pP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6400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podepsat, budova, exteriér&#10;&#10;Popis se vygeneroval automaticky.">
            <a:extLst>
              <a:ext uri="{FF2B5EF4-FFF2-40B4-BE49-F238E27FC236}">
                <a16:creationId xmlns:a16="http://schemas.microsoft.com/office/drawing/2014/main" id="{A59A304D-65F3-49CF-B60F-212A84A99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0" b="49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3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33F6408-E1FB-40EE-933F-488D38CCC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 23">
            <a:extLst>
              <a:ext uri="{FF2B5EF4-FFF2-40B4-BE49-F238E27FC236}">
                <a16:creationId xmlns:a16="http://schemas.microsoft.com/office/drawing/2014/main" id="{F055C0C5-567C-4C02-83F3-B427BC740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5B441A-D527-437C-8526-60F8B17F5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1325563"/>
          </a:xfrm>
        </p:spPr>
        <p:txBody>
          <a:bodyPr>
            <a:normAutofit/>
          </a:bodyPr>
          <a:lstStyle/>
          <a:p>
            <a:r>
              <a:rPr lang="cs-CZ" sz="3200" dirty="0"/>
              <a:t>Žena v islámu</a:t>
            </a:r>
          </a:p>
        </p:txBody>
      </p:sp>
      <p:pic>
        <p:nvPicPr>
          <p:cNvPr id="7" name="Zástupný obsah 6" descr="Obsah obrázku osoba, exteriér, budova, muž&#10;&#10;Popis se vygeneroval automaticky.">
            <a:extLst>
              <a:ext uri="{FF2B5EF4-FFF2-40B4-BE49-F238E27FC236}">
                <a16:creationId xmlns:a16="http://schemas.microsoft.com/office/drawing/2014/main" id="{190DE5C5-BBF1-4C1D-AE41-790566050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81" y="2803692"/>
            <a:ext cx="5253344" cy="3940008"/>
          </a:xfrm>
        </p:spPr>
      </p:pic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E48B6BD6-5DED-4B86-A4B3-D35037F6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 w="15875">
            <a:solidFill>
              <a:srgbClr val="295B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4">
            <a:extLst>
              <a:ext uri="{FF2B5EF4-FFF2-40B4-BE49-F238E27FC236}">
                <a16:creationId xmlns:a16="http://schemas.microsoft.com/office/drawing/2014/main" id="{196C920B-BCC3-4BB1-8C7C-B4D1DD22DA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4"/>
          <a:stretch/>
        </p:blipFill>
        <p:spPr>
          <a:xfrm>
            <a:off x="5583058" y="1263897"/>
            <a:ext cx="5638853" cy="43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47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CBA111-7D6B-48ED-8A9F-4D486F0A7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Otázka l</a:t>
            </a:r>
            <a:r>
              <a:rPr lang="en-US" dirty="0" err="1"/>
              <a:t>idsk</a:t>
            </a:r>
            <a:r>
              <a:rPr lang="cs-CZ" dirty="0" err="1"/>
              <a:t>ých</a:t>
            </a:r>
            <a:r>
              <a:rPr lang="en-US" dirty="0"/>
              <a:t> </a:t>
            </a:r>
            <a:r>
              <a:rPr lang="en-US" dirty="0" err="1"/>
              <a:t>pr</a:t>
            </a:r>
            <a:r>
              <a:rPr lang="cs-CZ" dirty="0" err="1"/>
              <a:t>áv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D9EE10-D096-44A2-91E5-9B05A7D14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Islámské právo šaría</a:t>
            </a:r>
          </a:p>
          <a:p>
            <a:r>
              <a:rPr lang="cs-CZ" dirty="0"/>
              <a:t>SA – komisař, nemocnice (mobil, řízení auta)</a:t>
            </a:r>
          </a:p>
          <a:p>
            <a:r>
              <a:rPr lang="cs-CZ" dirty="0"/>
              <a:t>EGYPT - muslimka si nemůže vzít nemuslima (muslim ano); právně u soudu 2ženy = 1 muž</a:t>
            </a:r>
          </a:p>
          <a:p>
            <a:r>
              <a:rPr lang="cs-CZ" dirty="0"/>
              <a:t>Společnost </a:t>
            </a:r>
            <a:r>
              <a:rPr lang="cs-CZ" dirty="0" err="1"/>
              <a:t>individi</a:t>
            </a:r>
            <a:r>
              <a:rPr lang="cs-CZ" dirty="0"/>
              <a:t> x kolektiv (rodina)</a:t>
            </a:r>
          </a:p>
          <a:p>
            <a:r>
              <a:rPr lang="cs-CZ" dirty="0"/>
              <a:t>Náboženství: věřit je normální a proto západ = </a:t>
            </a:r>
            <a:r>
              <a:rPr lang="cs-CZ" dirty="0" err="1"/>
              <a:t>křesťani</a:t>
            </a:r>
            <a:r>
              <a:rPr lang="cs-CZ" dirty="0"/>
              <a:t>; </a:t>
            </a:r>
            <a:endParaRPr lang="en-US" dirty="0"/>
          </a:p>
          <a:p>
            <a:r>
              <a:rPr lang="cs-CZ" dirty="0" err="1"/>
              <a:t>Condoleeza</a:t>
            </a:r>
            <a:r>
              <a:rPr lang="cs-CZ" dirty="0"/>
              <a:t> x ministryně SWE v </a:t>
            </a:r>
            <a:r>
              <a:rPr lang="cs-CZ" dirty="0" err="1"/>
              <a:t>afghanistanu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809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F7B73A-20C6-487E-8011-50A13E10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175" y="3812954"/>
            <a:ext cx="2676525" cy="24354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Zahalování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 descr="Obsah obrázku tráva, exteriér, pole, osoba&#10;&#10;Popis se vygeneroval automaticky.">
            <a:extLst>
              <a:ext uri="{FF2B5EF4-FFF2-40B4-BE49-F238E27FC236}">
                <a16:creationId xmlns:a16="http://schemas.microsoft.com/office/drawing/2014/main" id="{C6947571-5CD9-4F47-B7CB-0758907B0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78"/>
          <a:stretch/>
        </p:blipFill>
        <p:spPr>
          <a:xfrm>
            <a:off x="4708357" y="3428598"/>
            <a:ext cx="4160452" cy="3049204"/>
          </a:xfrm>
          <a:prstGeom prst="rect">
            <a:avLst/>
          </a:prstGeom>
        </p:spPr>
      </p:pic>
      <p:pic>
        <p:nvPicPr>
          <p:cNvPr id="7" name="Obrázek 6" descr="Obsah obrázku oblečení, osoba, skupina, exteriér&#10;&#10;Popis se vygeneroval automaticky.">
            <a:extLst>
              <a:ext uri="{FF2B5EF4-FFF2-40B4-BE49-F238E27FC236}">
                <a16:creationId xmlns:a16="http://schemas.microsoft.com/office/drawing/2014/main" id="{B6976502-E69C-44F2-8520-8AACBE5FB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4426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Zástupný obsah 12" descr="Obsah obrázku země, obloha, exteriér, osoba&#10;&#10;Popis se vygeneroval automaticky.">
            <a:extLst>
              <a:ext uri="{FF2B5EF4-FFF2-40B4-BE49-F238E27FC236}">
                <a16:creationId xmlns:a16="http://schemas.microsoft.com/office/drawing/2014/main" id="{0590BD8B-F91B-4864-8CFC-F331D8DF3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5" y="139700"/>
            <a:ext cx="4225401" cy="6338102"/>
          </a:xfrm>
        </p:spPr>
      </p:pic>
    </p:spTree>
    <p:extLst>
      <p:ext uri="{BB962C8B-B14F-4D97-AF65-F5344CB8AC3E}">
        <p14:creationId xmlns:p14="http://schemas.microsoft.com/office/powerpoint/2010/main" val="3376631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53AA81-C446-4C3F-A52A-E12FD883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146" y="275208"/>
            <a:ext cx="4039339" cy="896644"/>
          </a:xfrm>
        </p:spPr>
        <p:txBody>
          <a:bodyPr>
            <a:normAutofit/>
          </a:bodyPr>
          <a:lstStyle/>
          <a:p>
            <a:r>
              <a:rPr lang="cs-CZ" sz="2800" dirty="0"/>
              <a:t>Důstojnost muže a ženy</a:t>
            </a:r>
            <a:endParaRPr lang="cs-CZ" sz="8000" dirty="0"/>
          </a:p>
        </p:txBody>
      </p:sp>
      <p:pic>
        <p:nvPicPr>
          <p:cNvPr id="7" name="Zástupný obsah 6" descr="Obsah obrázku země, exteriér, budova, dívka&#10;&#10;Popis se vygeneroval automaticky.">
            <a:extLst>
              <a:ext uri="{FF2B5EF4-FFF2-40B4-BE49-F238E27FC236}">
                <a16:creationId xmlns:a16="http://schemas.microsoft.com/office/drawing/2014/main" id="{00DCCB20-0530-4B52-B733-17CB6B68B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50920"/>
            <a:ext cx="4857750" cy="6521343"/>
          </a:xfrm>
        </p:spPr>
      </p:pic>
      <p:pic>
        <p:nvPicPr>
          <p:cNvPr id="9" name="Obrázek 8" descr="Obsah obrázku voda, exteriér, obloha, jezero&#10;&#10;Popis se vygeneroval automaticky.">
            <a:extLst>
              <a:ext uri="{FF2B5EF4-FFF2-40B4-BE49-F238E27FC236}">
                <a16:creationId xmlns:a16="http://schemas.microsoft.com/office/drawing/2014/main" id="{1DDB583D-A1DD-43A4-91F7-FC0F7B1F2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2" y="1395414"/>
            <a:ext cx="7035798" cy="52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59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A3A6A-D697-4512-8722-F52852F3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943475"/>
            <a:ext cx="4524973" cy="1581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3 </a:t>
            </a:r>
            <a:r>
              <a:rPr lang="en-US" sz="4800" dirty="0" err="1"/>
              <a:t>hlavní</a:t>
            </a:r>
            <a:r>
              <a:rPr lang="en-US" sz="4800" dirty="0"/>
              <a:t> role </a:t>
            </a:r>
            <a:r>
              <a:rPr lang="en-US" sz="4800" dirty="0" err="1"/>
              <a:t>ženy</a:t>
            </a:r>
            <a:r>
              <a:rPr lang="en-US" sz="4800" dirty="0"/>
              <a:t> v </a:t>
            </a:r>
            <a:r>
              <a:rPr lang="en-US" sz="4800" dirty="0" err="1"/>
              <a:t>islámu</a:t>
            </a:r>
            <a:endParaRPr lang="en-US" sz="4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budova, dřevěné, zeď, nábytek&#10;&#10;Popis se vygeneroval automaticky.">
            <a:extLst>
              <a:ext uri="{FF2B5EF4-FFF2-40B4-BE49-F238E27FC236}">
                <a16:creationId xmlns:a16="http://schemas.microsoft.com/office/drawing/2014/main" id="{3143A758-58F1-475C-8E09-25B5ECC12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" r="1" b="19013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pic>
        <p:nvPicPr>
          <p:cNvPr id="7" name="Obrázek 6" descr="Obsah obrázku budova, země, zeď, kov&#10;&#10;Popis se vygeneroval automaticky.">
            <a:extLst>
              <a:ext uri="{FF2B5EF4-FFF2-40B4-BE49-F238E27FC236}">
                <a16:creationId xmlns:a16="http://schemas.microsoft.com/office/drawing/2014/main" id="{46412F3E-6A4D-4B10-81AC-42BD093D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57165"/>
            <a:ext cx="5707382" cy="45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95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A5079E-60AF-49F3-809E-4019370B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1050" dirty="0"/>
              <a:t>.</a:t>
            </a:r>
            <a:endParaRPr lang="cs-CZ" dirty="0"/>
          </a:p>
        </p:txBody>
      </p:sp>
      <p:pic>
        <p:nvPicPr>
          <p:cNvPr id="9" name="Zástupný obsah 8" descr="Obsah obrázku budova, zeď, země, nábytek&#10;&#10;Popis se vygeneroval automaticky.">
            <a:extLst>
              <a:ext uri="{FF2B5EF4-FFF2-40B4-BE49-F238E27FC236}">
                <a16:creationId xmlns:a16="http://schemas.microsoft.com/office/drawing/2014/main" id="{6790CFF4-8399-490F-B1C8-0D2F149C9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6" y="794"/>
            <a:ext cx="5142904" cy="6857206"/>
          </a:xfrm>
        </p:spPr>
      </p:pic>
    </p:spTree>
    <p:extLst>
      <p:ext uri="{BB962C8B-B14F-4D97-AF65-F5344CB8AC3E}">
        <p14:creationId xmlns:p14="http://schemas.microsoft.com/office/powerpoint/2010/main" val="1576945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patro, zeď, interiér&#10;&#10;Popis se vygeneroval automaticky.">
            <a:extLst>
              <a:ext uri="{FF2B5EF4-FFF2-40B4-BE49-F238E27FC236}">
                <a16:creationId xmlns:a16="http://schemas.microsoft.com/office/drawing/2014/main" id="{B2E18D45-5D86-4472-9D5D-4EBF0B036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4" b="146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D9123A-B17F-4B1D-A534-4BA82B5B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2800" dirty="0">
                <a:solidFill>
                  <a:srgbClr val="FFFFFF"/>
                </a:solidFill>
              </a:rPr>
              <a:t>3 hlavní role ženy v islámu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93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1F20B4-15F5-4A63-9239-4E9114B0D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 hlavní role ženy </a:t>
            </a:r>
            <a:b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 islámu</a:t>
            </a:r>
          </a:p>
        </p:txBody>
      </p:sp>
      <p:pic>
        <p:nvPicPr>
          <p:cNvPr id="47" name="Zástupný obsah 4" descr="Obsah obrázku osoba, dítě, stojící&#10;&#10;Popis se vygeneroval automaticky.">
            <a:extLst>
              <a:ext uri="{FF2B5EF4-FFF2-40B4-BE49-F238E27FC236}">
                <a16:creationId xmlns:a16="http://schemas.microsoft.com/office/drawing/2014/main" id="{8FE4C432-D5E2-4244-AD6D-E75F36BEA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1238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Obrázek 6" descr="Obsah obrázku osoba, interiér, patro, vsedě&#10;&#10;Popis se vygeneroval automaticky.">
            <a:extLst>
              <a:ext uri="{FF2B5EF4-FFF2-40B4-BE49-F238E27FC236}">
                <a16:creationId xmlns:a16="http://schemas.microsoft.com/office/drawing/2014/main" id="{7A0E7900-1954-415C-860F-157BEDA27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r="2" b="2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731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444</Words>
  <Application>Microsoft Office PowerPoint</Application>
  <PresentationFormat>Širokoúhlá obrazovka</PresentationFormat>
  <Paragraphs>79</Paragraphs>
  <Slides>30</Slides>
  <Notes>4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Motiv Office</vt:lpstr>
      <vt:lpstr>ISLÁM  A  MEZIKULTURNÍ ROZDÍLY</vt:lpstr>
      <vt:lpstr>Prezentace aplikace PowerPoint</vt:lpstr>
      <vt:lpstr>Žena v islámu</vt:lpstr>
      <vt:lpstr>Zahalování</vt:lpstr>
      <vt:lpstr>Důstojnost muže a ženy</vt:lpstr>
      <vt:lpstr>3 hlavní role ženy v islámu</vt:lpstr>
      <vt:lpstr>.</vt:lpstr>
      <vt:lpstr>3 hlavní role ženy v islámu</vt:lpstr>
      <vt:lpstr>3 hlavní role ženy  v islámu</vt:lpstr>
      <vt:lpstr>3 hlavní role ženy v islámu</vt:lpstr>
      <vt:lpstr>Polygamie</vt:lpstr>
      <vt:lpstr>Žena</vt:lpstr>
      <vt:lpstr>(Roz)dělení společnosti</vt:lpstr>
      <vt:lpstr>Prezentace aplikace PowerPoint</vt:lpstr>
      <vt:lpstr>Islám jako náboženství (?)</vt:lpstr>
      <vt:lpstr>.</vt:lpstr>
      <vt:lpstr>Hierarchizace společnosti pod islámem* </vt:lpstr>
      <vt:lpstr>Islám a jiná náboženství</vt:lpstr>
      <vt:lpstr>2. a 3. kategorie</vt:lpstr>
      <vt:lpstr>Otázka lidských práv</vt:lpstr>
      <vt:lpstr>Pohosti-nnost</vt:lpstr>
      <vt:lpstr>Alkohol a další radosti</vt:lpstr>
      <vt:lpstr>Prezentace aplikace PowerPoint</vt:lpstr>
      <vt:lpstr>Pohostinnost  u nás</vt:lpstr>
      <vt:lpstr>Cenzura </vt:lpstr>
      <vt:lpstr>Cenzura</vt:lpstr>
      <vt:lpstr>Shrnutí:</vt:lpstr>
      <vt:lpstr>Výběrová literatura </vt:lpstr>
      <vt:lpstr>Prezentace aplikace PowerPoint</vt:lpstr>
      <vt:lpstr>Otázka lidských práv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ISLÁM  A  MEZIKULTURNÍ ROZDÍLY</dc:title>
  <dc:creator>Trapl</dc:creator>
  <cp:lastModifiedBy>František Trapl</cp:lastModifiedBy>
  <cp:revision>18</cp:revision>
  <dcterms:created xsi:type="dcterms:W3CDTF">2019-03-03T22:41:13Z</dcterms:created>
  <dcterms:modified xsi:type="dcterms:W3CDTF">2020-11-06T15:13:17Z</dcterms:modified>
</cp:coreProperties>
</file>