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301" r:id="rId20"/>
    <p:sldId id="279" r:id="rId21"/>
    <p:sldId id="282" r:id="rId22"/>
    <p:sldId id="281" r:id="rId23"/>
    <p:sldId id="284" r:id="rId24"/>
    <p:sldId id="299" r:id="rId25"/>
    <p:sldId id="285" r:id="rId26"/>
    <p:sldId id="298" r:id="rId27"/>
    <p:sldId id="286" r:id="rId28"/>
    <p:sldId id="287" r:id="rId29"/>
    <p:sldId id="288" r:id="rId30"/>
    <p:sldId id="289" r:id="rId31"/>
    <p:sldId id="290" r:id="rId32"/>
    <p:sldId id="293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Bielik" userId="ffc9a856-f22f-4172-94db-6fa922787d92" providerId="ADAL" clId="{D5E62893-C122-4FD8-9918-50224309DE92}"/>
    <pc:docChg chg="modSld">
      <pc:chgData name="Miroslav Bielik" userId="ffc9a856-f22f-4172-94db-6fa922787d92" providerId="ADAL" clId="{D5E62893-C122-4FD8-9918-50224309DE92}" dt="2020-10-11T08:28:19.797" v="3" actId="1076"/>
      <pc:docMkLst>
        <pc:docMk/>
      </pc:docMkLst>
      <pc:sldChg chg="modSp mod">
        <pc:chgData name="Miroslav Bielik" userId="ffc9a856-f22f-4172-94db-6fa922787d92" providerId="ADAL" clId="{D5E62893-C122-4FD8-9918-50224309DE92}" dt="2020-10-11T08:27:23.082" v="0" actId="113"/>
        <pc:sldMkLst>
          <pc:docMk/>
          <pc:sldMk cId="1009206825" sldId="275"/>
        </pc:sldMkLst>
        <pc:spChg chg="mod">
          <ac:chgData name="Miroslav Bielik" userId="ffc9a856-f22f-4172-94db-6fa922787d92" providerId="ADAL" clId="{D5E62893-C122-4FD8-9918-50224309DE92}" dt="2020-10-11T08:27:23.082" v="0" actId="113"/>
          <ac:spMkLst>
            <pc:docMk/>
            <pc:sldMk cId="1009206825" sldId="275"/>
            <ac:spMk id="2" creationId="{C6DA36FC-580A-44D3-B430-5039B1878021}"/>
          </ac:spMkLst>
        </pc:spChg>
      </pc:sldChg>
      <pc:sldChg chg="modSp mod">
        <pc:chgData name="Miroslav Bielik" userId="ffc9a856-f22f-4172-94db-6fa922787d92" providerId="ADAL" clId="{D5E62893-C122-4FD8-9918-50224309DE92}" dt="2020-10-11T08:28:19.797" v="3" actId="1076"/>
        <pc:sldMkLst>
          <pc:docMk/>
          <pc:sldMk cId="2322375273" sldId="293"/>
        </pc:sldMkLst>
        <pc:spChg chg="mod">
          <ac:chgData name="Miroslav Bielik" userId="ffc9a856-f22f-4172-94db-6fa922787d92" providerId="ADAL" clId="{D5E62893-C122-4FD8-9918-50224309DE92}" dt="2020-10-11T08:28:19.797" v="3" actId="1076"/>
          <ac:spMkLst>
            <pc:docMk/>
            <pc:sldMk cId="2322375273" sldId="293"/>
            <ac:spMk id="3" creationId="{F7CEB77C-ED17-4F5A-BFD8-8F38AE1C87FB}"/>
          </ac:spMkLst>
        </pc:spChg>
        <pc:spChg chg="mod">
          <ac:chgData name="Miroslav Bielik" userId="ffc9a856-f22f-4172-94db-6fa922787d92" providerId="ADAL" clId="{D5E62893-C122-4FD8-9918-50224309DE92}" dt="2020-10-11T08:28:17.744" v="2" actId="1076"/>
          <ac:spMkLst>
            <pc:docMk/>
            <pc:sldMk cId="2322375273" sldId="293"/>
            <ac:spMk id="4" creationId="{CA3B3118-0149-4B52-81D2-3B23D2CE01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12C41-8389-414C-B7B5-63515385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5EEA63-1979-43D2-8A55-18CF94447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D11F6D-052D-43A9-A21B-16B71C8F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33531-BE96-4B8F-891F-647522F0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4FDB88-AAF8-49D0-9F42-BFCA0DA4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2BA38-559F-4F47-924E-B7553B7E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E8E8F7-D2EE-4FC7-8215-BD6F016F5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7DB2ED-0F91-4450-9CC2-727E1B1A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99F4F1-B652-41B9-AC73-5FE6CF1C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1B6F46-7FCC-4D99-A647-9383D79E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2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835F7D-EE0C-45B3-9400-2E6932A41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2E8D19-967F-4B3C-B079-16E1E8294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711251-4011-43DD-B44E-17F706AD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91BC3F-29B4-414A-A303-F92A7BC4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79D57C-74D1-4DB7-BC77-00A82E45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03213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248662F1-C83E-454D-9F5D-B6132AFB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48662F1-C83E-454D-9F5D-B6132AFB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248662F1-C83E-454D-9F5D-B6132AFB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8382-8292-4B97-A7A1-D644DB03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ECC468-7DA2-45FB-B42E-9E05A20DC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29121-4EF9-4C4A-A942-8067139F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EBEDA-C754-4E15-968C-7C3AECF4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B5DD3A-664B-4BB7-81BF-187AE50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0F9EA-0196-42EA-AC05-AB51BBF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1EB46A-A372-4EB6-9389-9882E98B1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84B03-CBD4-4283-B7A0-82AA96CA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95004-D878-4146-8D13-0147232E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6E7417-8E4F-411F-9025-AD728553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84638-68B8-410F-8C8A-9D9111F0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9DCE9-DA1A-4212-9990-AA81C3FB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CD3731-850F-4916-90A7-6D4809E9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0E69D4-B389-426F-AA37-8576FD9D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6E433B-E98F-438E-861C-41B64E1E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E7A295-FB80-4F00-B7F4-DBD2917C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40412-95FE-4345-A6AE-43D86A82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3BCAEC-3816-4A24-B0A0-C34B830F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E541DF-7675-4B4B-8BC8-40CBEC2D4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435613-3162-4099-891C-DBC2E015B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C0A81A-B495-4D5B-B14B-DF0C1020A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95F841-833C-4BCD-A981-518AB3D9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8ACE0A-16EB-4D05-9ABD-5FAC2B32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20DF84-5525-4E2B-8B54-90B3A74D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00E4A-066B-4848-A844-FB5A3895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971EB55-7EE8-4DA2-9F54-950269B0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146CA7-8235-4E05-A9FA-87F14A0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8DF812-2636-4373-B77F-67C2AD14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983D44-F9FE-4FB7-BDBB-1465E1D6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E45BC8-8048-4452-B24D-A5425107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72C1F8-81FB-4FB9-B923-8C0655D6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2BC71-655A-40DC-816D-5B448E08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1D57E1-B619-488F-B068-0ADFA93A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87B249-D3FC-4744-A9D3-A9BB8933F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E1872B-26D2-455C-BCB6-309066D0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3F971B-4E23-4401-8245-529308CB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0D3D0C-2290-460A-8292-EEC4BF54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4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651CA-55C9-4452-95E8-15CEB6CC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1E0985-6E31-456E-8078-9E089F340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29D790-543A-4E61-B934-6B8E7C68E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5932B9-7427-4BB0-8E67-B2264ED8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D3552C-D92E-4EBB-89FE-F876C613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881755-A328-4D92-AACB-C92A1E8D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DE7094-26C0-49F9-87D2-43D9C7C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F57E96-0FD0-4A11-8303-8D65B31DF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5A1523-EFBB-4520-B0FB-04A698702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90F-DB3C-41E7-B37D-3858851EA5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E81A93-1071-44FC-ACA7-F91A040A8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3A4115-24DA-47CA-9707-4F29DF2D6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FEA1-F253-4E11-B14F-E845E522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Occamova_b%C5%99itva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6A0A0-7E91-49F3-969D-E6A3746DF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Psychologické </a:t>
            </a:r>
            <a:r>
              <a:rPr lang="sk-SK" dirty="0" err="1"/>
              <a:t>teorie</a:t>
            </a:r>
            <a:r>
              <a:rPr lang="sk-SK" dirty="0"/>
              <a:t> osobnosti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938" y="3041790"/>
            <a:ext cx="10860123" cy="1345651"/>
          </a:xfrm>
        </p:spPr>
        <p:txBody>
          <a:bodyPr/>
          <a:lstStyle/>
          <a:p>
            <a:r>
              <a:rPr lang="en-US" sz="3600" dirty="0" err="1"/>
              <a:t>Sledování</a:t>
            </a:r>
            <a:r>
              <a:rPr lang="en-US" sz="3600" dirty="0"/>
              <a:t> </a:t>
            </a:r>
            <a:r>
              <a:rPr lang="en-US" sz="3600" dirty="0" err="1"/>
              <a:t>agrese</a:t>
            </a:r>
            <a:r>
              <a:rPr lang="en-US" sz="3600" dirty="0"/>
              <a:t> v TV </a:t>
            </a:r>
            <a:r>
              <a:rPr lang="en-US" sz="3600" dirty="0" err="1"/>
              <a:t>způsobuje</a:t>
            </a:r>
            <a:r>
              <a:rPr lang="en-US" sz="3600" dirty="0"/>
              <a:t> </a:t>
            </a:r>
            <a:r>
              <a:rPr lang="en-US" sz="3600" dirty="0" err="1"/>
              <a:t>agresivní</a:t>
            </a:r>
            <a:r>
              <a:rPr lang="en-US" sz="3600" dirty="0"/>
              <a:t> </a:t>
            </a:r>
            <a:r>
              <a:rPr lang="en-US" sz="3600" dirty="0" err="1"/>
              <a:t>chování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71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4779" y="2798509"/>
            <a:ext cx="9702442" cy="2083883"/>
          </a:xfrm>
        </p:spPr>
        <p:txBody>
          <a:bodyPr/>
          <a:lstStyle/>
          <a:p>
            <a:r>
              <a:rPr lang="en-US" sz="3600" dirty="0"/>
              <a:t>V </a:t>
            </a:r>
            <a:r>
              <a:rPr lang="en-US" sz="3600" dirty="0" err="1"/>
              <a:t>situaci</a:t>
            </a:r>
            <a:r>
              <a:rPr lang="en-US" sz="3600" dirty="0"/>
              <a:t> </a:t>
            </a:r>
            <a:r>
              <a:rPr lang="en-US" sz="3600" dirty="0" err="1"/>
              <a:t>když</a:t>
            </a:r>
            <a:r>
              <a:rPr lang="en-US" sz="3600" dirty="0"/>
              <a:t> </a:t>
            </a:r>
            <a:r>
              <a:rPr lang="en-US" sz="3600" dirty="0" err="1"/>
              <a:t>jsou</a:t>
            </a:r>
            <a:r>
              <a:rPr lang="en-US" sz="3600" dirty="0"/>
              <a:t> </a:t>
            </a:r>
            <a:r>
              <a:rPr lang="en-US" sz="3600" dirty="0" err="1"/>
              <a:t>ostatní</a:t>
            </a:r>
            <a:r>
              <a:rPr lang="en-US" sz="3600" dirty="0"/>
              <a:t> </a:t>
            </a:r>
            <a:r>
              <a:rPr lang="en-US" sz="3600" dirty="0" err="1"/>
              <a:t>proměnné</a:t>
            </a:r>
            <a:r>
              <a:rPr lang="en-US" sz="3600" dirty="0"/>
              <a:t> </a:t>
            </a:r>
            <a:r>
              <a:rPr lang="en-US" sz="3600" dirty="0" err="1"/>
              <a:t>konstantní</a:t>
            </a:r>
            <a:r>
              <a:rPr lang="en-US" sz="3600" dirty="0"/>
              <a:t> (</a:t>
            </a:r>
            <a:r>
              <a:rPr lang="en-US" sz="3600" dirty="0" err="1"/>
              <a:t>příjemnost</a:t>
            </a:r>
            <a:r>
              <a:rPr lang="en-US" sz="3600" dirty="0"/>
              <a:t> </a:t>
            </a:r>
            <a:r>
              <a:rPr lang="en-US" sz="3600" dirty="0" err="1"/>
              <a:t>aktivity</a:t>
            </a:r>
            <a:r>
              <a:rPr lang="en-US" sz="3600" dirty="0"/>
              <a:t>, </a:t>
            </a:r>
            <a:r>
              <a:rPr lang="en-US" sz="3600" dirty="0" err="1"/>
              <a:t>náročnost</a:t>
            </a:r>
            <a:r>
              <a:rPr lang="en-US" sz="3600" dirty="0"/>
              <a:t>…) </a:t>
            </a:r>
            <a:r>
              <a:rPr lang="en-US" sz="3600" dirty="0" err="1"/>
              <a:t>lidi</a:t>
            </a:r>
            <a:r>
              <a:rPr lang="en-US" sz="3600" dirty="0"/>
              <a:t> </a:t>
            </a:r>
            <a:r>
              <a:rPr lang="en-US" sz="3600" dirty="0" err="1"/>
              <a:t>dělají</a:t>
            </a:r>
            <a:r>
              <a:rPr lang="en-US" sz="3600" dirty="0"/>
              <a:t> to, co </a:t>
            </a:r>
            <a:r>
              <a:rPr lang="en-US" sz="3600" dirty="0" err="1"/>
              <a:t>vede</a:t>
            </a:r>
            <a:r>
              <a:rPr lang="en-US" sz="3600" dirty="0"/>
              <a:t> k </a:t>
            </a:r>
            <a:r>
              <a:rPr lang="en-US" sz="3600" dirty="0" err="1"/>
              <a:t>stanovenému</a:t>
            </a:r>
            <a:r>
              <a:rPr lang="en-US" sz="3600" dirty="0"/>
              <a:t> </a:t>
            </a:r>
            <a:r>
              <a:rPr lang="en-US" sz="3600" dirty="0" err="1"/>
              <a:t>cíli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38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98" y="3249869"/>
            <a:ext cx="12017804" cy="1211428"/>
          </a:xfrm>
        </p:spPr>
        <p:txBody>
          <a:bodyPr/>
          <a:lstStyle/>
          <a:p>
            <a:r>
              <a:rPr lang="en-US" sz="3600" dirty="0" err="1"/>
              <a:t>Lidi</a:t>
            </a:r>
            <a:r>
              <a:rPr lang="en-US" sz="3600" dirty="0"/>
              <a:t> </a:t>
            </a:r>
            <a:r>
              <a:rPr lang="en-US" sz="3600" dirty="0" err="1"/>
              <a:t>mají</a:t>
            </a:r>
            <a:r>
              <a:rPr lang="en-US" sz="3600" dirty="0"/>
              <a:t> </a:t>
            </a:r>
            <a:r>
              <a:rPr lang="en-US" sz="3600" dirty="0" err="1"/>
              <a:t>svobodnou</a:t>
            </a:r>
            <a:r>
              <a:rPr lang="en-US" sz="3600" dirty="0"/>
              <a:t> </a:t>
            </a:r>
            <a:r>
              <a:rPr lang="en-US" sz="3600" dirty="0" err="1"/>
              <a:t>vůli</a:t>
            </a:r>
            <a:r>
              <a:rPr lang="en-US" sz="3600" dirty="0"/>
              <a:t> a </a:t>
            </a:r>
            <a:r>
              <a:rPr lang="en-US" sz="3600" dirty="0" err="1"/>
              <a:t>jsou</a:t>
            </a:r>
            <a:r>
              <a:rPr lang="en-US" sz="3600" dirty="0"/>
              <a:t> </a:t>
            </a:r>
            <a:r>
              <a:rPr lang="en-US" sz="3600" dirty="0" err="1"/>
              <a:t>strůjci</a:t>
            </a:r>
            <a:r>
              <a:rPr lang="en-US" sz="3600" dirty="0"/>
              <a:t> </a:t>
            </a:r>
            <a:r>
              <a:rPr lang="en-US" sz="3600" dirty="0" err="1"/>
              <a:t>vlastního</a:t>
            </a:r>
            <a:r>
              <a:rPr lang="en-US" sz="3600" dirty="0"/>
              <a:t> </a:t>
            </a:r>
            <a:r>
              <a:rPr lang="en-US" sz="3600" dirty="0" err="1"/>
              <a:t>štěstí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866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58" y="2844258"/>
            <a:ext cx="11346684" cy="1169483"/>
          </a:xfrm>
        </p:spPr>
        <p:txBody>
          <a:bodyPr/>
          <a:lstStyle/>
          <a:p>
            <a:r>
              <a:rPr lang="en-US" sz="3600" dirty="0" err="1"/>
              <a:t>Každý</a:t>
            </a:r>
            <a:r>
              <a:rPr lang="en-US" sz="3600" dirty="0"/>
              <a:t> </a:t>
            </a:r>
            <a:r>
              <a:rPr lang="en-US" sz="3600" dirty="0" err="1"/>
              <a:t>člověk</a:t>
            </a:r>
            <a:r>
              <a:rPr lang="en-US" sz="3600" dirty="0"/>
              <a:t> </a:t>
            </a:r>
            <a:r>
              <a:rPr lang="en-US" sz="3600" dirty="0" err="1"/>
              <a:t>může</a:t>
            </a:r>
            <a:r>
              <a:rPr lang="en-US" sz="3600" dirty="0"/>
              <a:t> </a:t>
            </a:r>
            <a:r>
              <a:rPr lang="en-US" sz="3600" dirty="0" err="1"/>
              <a:t>žít</a:t>
            </a:r>
            <a:r>
              <a:rPr lang="en-US" sz="3600" dirty="0"/>
              <a:t> </a:t>
            </a:r>
            <a:r>
              <a:rPr lang="en-US" sz="3600" dirty="0" err="1"/>
              <a:t>šťastný</a:t>
            </a:r>
            <a:r>
              <a:rPr lang="en-US" sz="3600" dirty="0"/>
              <a:t> a </a:t>
            </a:r>
            <a:r>
              <a:rPr lang="en-US" sz="3600" dirty="0" err="1"/>
              <a:t>spokojený</a:t>
            </a:r>
            <a:r>
              <a:rPr lang="en-US" sz="3600" dirty="0"/>
              <a:t> </a:t>
            </a:r>
            <a:r>
              <a:rPr lang="en-US" sz="3600" dirty="0" err="1"/>
              <a:t>život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636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834" y="2873854"/>
            <a:ext cx="9476331" cy="1356314"/>
          </a:xfrm>
        </p:spPr>
        <p:txBody>
          <a:bodyPr/>
          <a:lstStyle/>
          <a:p>
            <a:r>
              <a:rPr lang="en-US" sz="3600" dirty="0" err="1"/>
              <a:t>Hlavním</a:t>
            </a:r>
            <a:r>
              <a:rPr lang="en-US" sz="3600" dirty="0"/>
              <a:t> </a:t>
            </a:r>
            <a:r>
              <a:rPr lang="en-US" sz="3600" dirty="0" err="1"/>
              <a:t>faktorem</a:t>
            </a:r>
            <a:r>
              <a:rPr lang="en-US" sz="3600" dirty="0"/>
              <a:t> </a:t>
            </a:r>
            <a:r>
              <a:rPr lang="en-US" sz="3600" dirty="0" err="1"/>
              <a:t>lidského</a:t>
            </a:r>
            <a:r>
              <a:rPr lang="en-US" sz="3600" dirty="0"/>
              <a:t> </a:t>
            </a:r>
            <a:r>
              <a:rPr lang="en-US" sz="3600" dirty="0" err="1"/>
              <a:t>chování</a:t>
            </a:r>
            <a:r>
              <a:rPr lang="en-US" sz="3600" dirty="0"/>
              <a:t> je to, co </a:t>
            </a:r>
            <a:r>
              <a:rPr lang="en-US" sz="3600" dirty="0" err="1"/>
              <a:t>člověk</a:t>
            </a:r>
            <a:r>
              <a:rPr lang="en-US" sz="3600" dirty="0"/>
              <a:t> </a:t>
            </a:r>
            <a:r>
              <a:rPr lang="en-US" sz="3600" dirty="0" err="1"/>
              <a:t>chce</a:t>
            </a:r>
            <a:r>
              <a:rPr lang="en-US" sz="3600" dirty="0"/>
              <a:t> </a:t>
            </a:r>
            <a:r>
              <a:rPr lang="en-US" sz="3600" dirty="0" err="1"/>
              <a:t>dosáhnout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072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/>
              <a:t>Hlavním</a:t>
            </a:r>
            <a:r>
              <a:rPr lang="en-US" sz="3600" dirty="0"/>
              <a:t> </a:t>
            </a:r>
            <a:r>
              <a:rPr lang="en-US" sz="3600" dirty="0" err="1"/>
              <a:t>faktorem</a:t>
            </a:r>
            <a:r>
              <a:rPr lang="en-US" sz="3600" dirty="0"/>
              <a:t> </a:t>
            </a:r>
            <a:r>
              <a:rPr lang="en-US" sz="3600" dirty="0" err="1"/>
              <a:t>lidského</a:t>
            </a:r>
            <a:r>
              <a:rPr lang="en-US" sz="3600" dirty="0"/>
              <a:t> </a:t>
            </a:r>
            <a:r>
              <a:rPr lang="en-US" sz="3600" dirty="0" err="1"/>
              <a:t>chování</a:t>
            </a:r>
            <a:r>
              <a:rPr lang="en-US" sz="3600" dirty="0"/>
              <a:t> je </a:t>
            </a:r>
            <a:r>
              <a:rPr lang="en-US" sz="3600" dirty="0" err="1"/>
              <a:t>jeho</a:t>
            </a:r>
            <a:r>
              <a:rPr lang="en-US" sz="3600" dirty="0"/>
              <a:t> </a:t>
            </a:r>
            <a:r>
              <a:rPr lang="en-US" sz="3600" dirty="0" err="1"/>
              <a:t>minulost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16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219" y="2865231"/>
            <a:ext cx="10373561" cy="1127538"/>
          </a:xfrm>
        </p:spPr>
        <p:txBody>
          <a:bodyPr/>
          <a:lstStyle/>
          <a:p>
            <a:r>
              <a:rPr lang="en-US" sz="3600" dirty="0" err="1"/>
              <a:t>Člověk</a:t>
            </a:r>
            <a:r>
              <a:rPr lang="en-US" sz="3600" dirty="0"/>
              <a:t> </a:t>
            </a:r>
            <a:r>
              <a:rPr lang="en-US" sz="3600" dirty="0" err="1"/>
              <a:t>vědomě</a:t>
            </a:r>
            <a:r>
              <a:rPr lang="en-US" sz="3600" dirty="0"/>
              <a:t> </a:t>
            </a:r>
            <a:r>
              <a:rPr lang="en-US" sz="3600" dirty="0" err="1"/>
              <a:t>ovlivňuje</a:t>
            </a:r>
            <a:r>
              <a:rPr lang="en-US" sz="3600" dirty="0"/>
              <a:t> </a:t>
            </a:r>
            <a:r>
              <a:rPr lang="en-US" sz="3600" dirty="0" err="1"/>
              <a:t>svůj</a:t>
            </a:r>
            <a:r>
              <a:rPr lang="en-US" sz="3600" dirty="0"/>
              <a:t> </a:t>
            </a:r>
            <a:r>
              <a:rPr lang="en-US" sz="3600" dirty="0" err="1"/>
              <a:t>život</a:t>
            </a:r>
            <a:r>
              <a:rPr lang="en-US" sz="3600" dirty="0"/>
              <a:t> (</a:t>
            </a:r>
            <a:r>
              <a:rPr lang="en-US" sz="3600" dirty="0" err="1"/>
              <a:t>nevědomé</a:t>
            </a:r>
            <a:r>
              <a:rPr lang="en-US" sz="3600" dirty="0"/>
              <a:t> </a:t>
            </a:r>
            <a:r>
              <a:rPr lang="en-US" sz="3600" dirty="0" err="1"/>
              <a:t>procesy</a:t>
            </a:r>
            <a:r>
              <a:rPr lang="en-US" sz="3600" dirty="0"/>
              <a:t> </a:t>
            </a:r>
            <a:r>
              <a:rPr lang="en-US" sz="3600" dirty="0" err="1"/>
              <a:t>nejsou</a:t>
            </a:r>
            <a:r>
              <a:rPr lang="en-US" sz="3600" dirty="0"/>
              <a:t> </a:t>
            </a:r>
            <a:r>
              <a:rPr lang="en-US" sz="3600" dirty="0" err="1"/>
              <a:t>důležitější</a:t>
            </a:r>
            <a:r>
              <a:rPr lang="en-US" sz="3600" dirty="0"/>
              <a:t> </a:t>
            </a:r>
            <a:r>
              <a:rPr lang="en-US" sz="3600" dirty="0" err="1"/>
              <a:t>než</a:t>
            </a:r>
            <a:r>
              <a:rPr lang="en-US" sz="3600" dirty="0"/>
              <a:t> </a:t>
            </a:r>
            <a:r>
              <a:rPr lang="en-US" sz="3600" dirty="0" err="1"/>
              <a:t>vědomé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33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999" y="2832066"/>
            <a:ext cx="10038002" cy="1773490"/>
          </a:xfrm>
        </p:spPr>
        <p:txBody>
          <a:bodyPr/>
          <a:lstStyle/>
          <a:p>
            <a:r>
              <a:rPr lang="en-US" sz="3600" dirty="0" err="1"/>
              <a:t>Člověk</a:t>
            </a:r>
            <a:r>
              <a:rPr lang="en-US" sz="3600" dirty="0"/>
              <a:t> je </a:t>
            </a:r>
            <a:r>
              <a:rPr lang="en-US" sz="3600" dirty="0" err="1"/>
              <a:t>taký</a:t>
            </a:r>
            <a:r>
              <a:rPr lang="en-US" sz="3600" dirty="0"/>
              <a:t>, </a:t>
            </a:r>
            <a:r>
              <a:rPr lang="en-US" sz="3600" dirty="0" err="1"/>
              <a:t>jaký</a:t>
            </a:r>
            <a:r>
              <a:rPr lang="en-US" sz="3600" dirty="0"/>
              <a:t> je, </a:t>
            </a:r>
            <a:r>
              <a:rPr lang="en-US" sz="3600" dirty="0" err="1"/>
              <a:t>kvůli</a:t>
            </a:r>
            <a:r>
              <a:rPr lang="en-US" sz="3600" dirty="0"/>
              <a:t> </a:t>
            </a:r>
            <a:r>
              <a:rPr lang="en-US" sz="3600" dirty="0" err="1"/>
              <a:t>biologickým</a:t>
            </a:r>
            <a:r>
              <a:rPr lang="en-US" sz="3600" dirty="0"/>
              <a:t> </a:t>
            </a:r>
            <a:r>
              <a:rPr lang="en-US" sz="3600" dirty="0" err="1"/>
              <a:t>vlivům</a:t>
            </a:r>
            <a:r>
              <a:rPr lang="en-US" sz="3600" dirty="0"/>
              <a:t> – </a:t>
            </a:r>
            <a:r>
              <a:rPr lang="en-US" sz="3600" dirty="0" err="1"/>
              <a:t>genům</a:t>
            </a:r>
            <a:r>
              <a:rPr lang="en-US" sz="3600" dirty="0"/>
              <a:t>, </a:t>
            </a:r>
            <a:r>
              <a:rPr lang="en-US" sz="3600" dirty="0" err="1"/>
              <a:t>hormonům</a:t>
            </a:r>
            <a:r>
              <a:rPr lang="en-US" sz="3600" dirty="0"/>
              <a:t>, </a:t>
            </a:r>
            <a:r>
              <a:rPr lang="en-US" sz="3600" dirty="0" err="1"/>
              <a:t>fyziologii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998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0" y="2857232"/>
            <a:ext cx="10893679" cy="1463097"/>
          </a:xfrm>
        </p:spPr>
        <p:txBody>
          <a:bodyPr/>
          <a:lstStyle/>
          <a:p>
            <a:r>
              <a:rPr lang="en-US" sz="3600" dirty="0" err="1"/>
              <a:t>Každý</a:t>
            </a:r>
            <a:r>
              <a:rPr lang="en-US" sz="3600" dirty="0"/>
              <a:t> </a:t>
            </a:r>
            <a:r>
              <a:rPr lang="en-US" sz="3600" dirty="0" err="1"/>
              <a:t>člověk</a:t>
            </a:r>
            <a:r>
              <a:rPr lang="en-US" sz="3600" dirty="0"/>
              <a:t> je </a:t>
            </a:r>
            <a:r>
              <a:rPr lang="en-US" sz="3600" dirty="0" err="1"/>
              <a:t>zásadně</a:t>
            </a:r>
            <a:r>
              <a:rPr lang="en-US" sz="3600" dirty="0"/>
              <a:t> </a:t>
            </a:r>
            <a:r>
              <a:rPr lang="en-US" sz="3600" dirty="0" err="1"/>
              <a:t>jedinečný</a:t>
            </a:r>
            <a:r>
              <a:rPr lang="en-US" sz="3600" dirty="0"/>
              <a:t> (</a:t>
            </a:r>
            <a:r>
              <a:rPr lang="en-US" sz="3600" dirty="0" err="1"/>
              <a:t>unikátnost</a:t>
            </a:r>
            <a:r>
              <a:rPr lang="en-US" sz="3600" dirty="0"/>
              <a:t> je </a:t>
            </a:r>
            <a:r>
              <a:rPr lang="en-US" sz="3600" dirty="0" err="1"/>
              <a:t>významnější</a:t>
            </a:r>
            <a:r>
              <a:rPr lang="en-US" sz="3600" dirty="0"/>
              <a:t> </a:t>
            </a:r>
            <a:r>
              <a:rPr lang="en-US" sz="3600" dirty="0" err="1"/>
              <a:t>než</a:t>
            </a:r>
            <a:r>
              <a:rPr lang="en-US" sz="3600" dirty="0"/>
              <a:t> </a:t>
            </a:r>
            <a:r>
              <a:rPr lang="en-US" sz="3600" dirty="0" err="1"/>
              <a:t>podobnost</a:t>
            </a:r>
            <a:r>
              <a:rPr lang="en-US" sz="3600" dirty="0"/>
              <a:t> s </a:t>
            </a:r>
            <a:r>
              <a:rPr lang="en-US" sz="3600" dirty="0" err="1"/>
              <a:t>ostatními</a:t>
            </a:r>
            <a:r>
              <a:rPr lang="en-US" sz="3600" dirty="0"/>
              <a:t> </a:t>
            </a:r>
            <a:r>
              <a:rPr lang="en-US" sz="3600" dirty="0" err="1"/>
              <a:t>lidmi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1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5C7449C-1D3B-4211-9F80-1098CA0A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Požadavky</a:t>
            </a:r>
            <a:r>
              <a:rPr lang="sk-SK" dirty="0"/>
              <a:t> SOk211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C37A2A-0F88-4F00-B1DE-01BE0F1F5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Deník</a:t>
            </a:r>
            <a:br>
              <a:rPr lang="cs-CZ" dirty="0"/>
            </a:br>
            <a:r>
              <a:rPr lang="cs-CZ" dirty="0"/>
              <a:t>- jak by to vysvětlil</a:t>
            </a:r>
            <a:br>
              <a:rPr lang="cs-CZ" dirty="0"/>
            </a:br>
            <a:r>
              <a:rPr lang="cs-CZ" dirty="0"/>
              <a:t>- jak by se dalo zkoumat</a:t>
            </a:r>
            <a:br>
              <a:rPr lang="cs-CZ" dirty="0"/>
            </a:br>
            <a:r>
              <a:rPr lang="cs-CZ" dirty="0"/>
              <a:t>- podnět na další téma</a:t>
            </a:r>
            <a:br>
              <a:rPr lang="cs-CZ" dirty="0"/>
            </a:br>
            <a:r>
              <a:rPr lang="cs-CZ" dirty="0"/>
              <a:t>20b</a:t>
            </a:r>
          </a:p>
          <a:p>
            <a:r>
              <a:rPr lang="cs-CZ" dirty="0"/>
              <a:t>Reflexe výzkumného článku</a:t>
            </a:r>
            <a:br>
              <a:rPr lang="cs-CZ"/>
            </a:br>
            <a:r>
              <a:rPr lang="cs-CZ"/>
              <a:t>10b</a:t>
            </a:r>
            <a:endParaRPr lang="cs-CZ" dirty="0"/>
          </a:p>
          <a:p>
            <a:r>
              <a:rPr lang="cs-CZ" dirty="0"/>
              <a:t>Zkouška</a:t>
            </a:r>
            <a:br>
              <a:rPr lang="cs-CZ" dirty="0"/>
            </a:br>
            <a:r>
              <a:rPr lang="cs-CZ" dirty="0"/>
              <a:t>diskuse nad primárními zdroji 15b</a:t>
            </a:r>
            <a:br>
              <a:rPr lang="cs-CZ" dirty="0"/>
            </a:br>
            <a:r>
              <a:rPr lang="cs-CZ" dirty="0"/>
              <a:t>zkouška z probíraných témat 25b</a:t>
            </a:r>
          </a:p>
        </p:txBody>
      </p:sp>
    </p:spTree>
    <p:extLst>
      <p:ext uri="{BB962C8B-B14F-4D97-AF65-F5344CB8AC3E}">
        <p14:creationId xmlns:p14="http://schemas.microsoft.com/office/powerpoint/2010/main" val="334191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697147B-3DB4-4ABE-9B29-7F3414E8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Definice</a:t>
            </a:r>
            <a:r>
              <a:rPr lang="sk-SK" dirty="0"/>
              <a:t> osobnosti:</a:t>
            </a:r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6DA36FC-580A-44D3-B430-5039B1878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en-US" dirty="0"/>
              <a:t>Although no single definition is acceptable to all personality theorists, we can say that personality is a pattern of relatively permanent traits and unique characteristics that give both consistency and  individuality to a person’s behavior. (Roberts &amp; </a:t>
            </a:r>
            <a:r>
              <a:rPr lang="en-US" dirty="0" err="1"/>
              <a:t>Mroczek</a:t>
            </a:r>
            <a:r>
              <a:rPr lang="en-US" dirty="0"/>
              <a:t>, 2008, </a:t>
            </a:r>
            <a:r>
              <a:rPr lang="en-US" dirty="0" err="1"/>
              <a:t>dle</a:t>
            </a:r>
            <a:r>
              <a:rPr lang="en-US" dirty="0"/>
              <a:t> Feist, Feist &amp; Roberts, 2018, str. 5)</a:t>
            </a:r>
          </a:p>
        </p:txBody>
      </p:sp>
    </p:spTree>
    <p:extLst>
      <p:ext uri="{BB962C8B-B14F-4D97-AF65-F5344CB8AC3E}">
        <p14:creationId xmlns:p14="http://schemas.microsoft.com/office/powerpoint/2010/main" val="100920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ACB64-252D-4750-A45D-1391F5B5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0"/>
            <a:ext cx="8616800" cy="1143200"/>
          </a:xfrm>
        </p:spPr>
        <p:txBody>
          <a:bodyPr/>
          <a:lstStyle/>
          <a:p>
            <a:r>
              <a:rPr lang="cs-CZ" dirty="0"/>
              <a:t>Časopisy o personality psychology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23D881-53AE-4E9A-998F-1CEF3CF9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334145"/>
            <a:ext cx="8616800" cy="4736400"/>
          </a:xfrm>
        </p:spPr>
        <p:txBody>
          <a:bodyPr/>
          <a:lstStyle/>
          <a:p>
            <a:r>
              <a:rPr lang="en-US" dirty="0"/>
              <a:t>Journal of Personality and Social Psychology</a:t>
            </a:r>
          </a:p>
          <a:p>
            <a:r>
              <a:rPr lang="en-US" dirty="0"/>
              <a:t>Journal of Personality</a:t>
            </a:r>
          </a:p>
          <a:p>
            <a:r>
              <a:rPr lang="en-US" dirty="0"/>
              <a:t>Personality and Individual Differences </a:t>
            </a:r>
          </a:p>
          <a:p>
            <a:r>
              <a:rPr lang="en-US" dirty="0"/>
              <a:t>European Journal of Personality</a:t>
            </a:r>
          </a:p>
          <a:p>
            <a:r>
              <a:rPr lang="en-US" dirty="0"/>
              <a:t>Journal of Personality Assessment </a:t>
            </a:r>
          </a:p>
          <a:p>
            <a:r>
              <a:rPr lang="en-US" dirty="0"/>
              <a:t>Journal of Research in Personality</a:t>
            </a:r>
          </a:p>
          <a:p>
            <a:r>
              <a:rPr lang="en-US" dirty="0"/>
              <a:t>Social Behavior and Personality: An International Journal </a:t>
            </a:r>
          </a:p>
          <a:p>
            <a:r>
              <a:rPr lang="en-US" dirty="0"/>
              <a:t>Personality and Social Psychology Review</a:t>
            </a:r>
          </a:p>
          <a:p>
            <a:r>
              <a:rPr lang="en-US" dirty="0"/>
              <a:t>Social Psychological and Personality Science</a:t>
            </a:r>
          </a:p>
          <a:p>
            <a:r>
              <a:rPr lang="en-US" dirty="0"/>
              <a:t>Social and Personality Psychology Compass</a:t>
            </a:r>
          </a:p>
          <a:p>
            <a:r>
              <a:rPr lang="en-US" dirty="0"/>
              <a:t>Personality and Social Psychology Bulletin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3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BBD9-32B4-4C40-9557-78587CC3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E6B4-32DE-4E32-AF30-19287F7E0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335CA6B-18BC-4B97-BA20-1277634D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" y="-735730"/>
            <a:ext cx="4762500" cy="3343275"/>
          </a:xfrm>
          <a:prstGeom prst="rect">
            <a:avLst/>
          </a:prstGeom>
        </p:spPr>
      </p:pic>
      <p:pic>
        <p:nvPicPr>
          <p:cNvPr id="7" name="Picture 6" descr="A picture containing text, sign, man&#10;&#10;Description automatically generated">
            <a:extLst>
              <a:ext uri="{FF2B5EF4-FFF2-40B4-BE49-F238E27FC236}">
                <a16:creationId xmlns:a16="http://schemas.microsoft.com/office/drawing/2014/main" id="{C7861A63-4644-4C0F-9044-FAE18991A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85" y="34699"/>
            <a:ext cx="3429000" cy="3429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76AD7-2A43-4237-A091-FCDD04C23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85" y="3742916"/>
            <a:ext cx="6018028" cy="307069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0C1B9-AE52-41BF-BBC3-9663929C3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79" y="4636442"/>
            <a:ext cx="4785819" cy="2512555"/>
          </a:xfrm>
          <a:prstGeom prst="rect">
            <a:avLst/>
          </a:prstGeom>
        </p:spPr>
      </p:pic>
      <p:pic>
        <p:nvPicPr>
          <p:cNvPr id="9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B0740EFE-D901-42D9-A25B-3FD385C8A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99" y="3540491"/>
            <a:ext cx="3429000" cy="3429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74EBC2A-213D-4A8D-9806-381D4FC61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01" y="0"/>
            <a:ext cx="3463699" cy="3463699"/>
          </a:xfrm>
          <a:prstGeom prst="rect">
            <a:avLst/>
          </a:prstGeom>
        </p:spPr>
      </p:pic>
      <p:pic>
        <p:nvPicPr>
          <p:cNvPr id="10" name="Picture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4DAFEF5-D236-41C0-9B5C-6BB355449E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963" y="1547230"/>
            <a:ext cx="58791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1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BA670-3506-43C5-8DF8-0406E1045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4867388"/>
          </a:xfrm>
        </p:spPr>
        <p:txBody>
          <a:bodyPr/>
          <a:lstStyle/>
          <a:p>
            <a:r>
              <a:rPr lang="cs-CZ" sz="1800" dirty="0"/>
              <a:t>TED: B. </a:t>
            </a:r>
            <a:r>
              <a:rPr lang="cs-CZ" sz="1800" dirty="0" err="1"/>
              <a:t>Little</a:t>
            </a:r>
            <a:r>
              <a:rPr lang="cs-CZ" sz="1800" dirty="0"/>
              <a:t>: </a:t>
            </a:r>
            <a:r>
              <a:rPr lang="cs-CZ" sz="1800" dirty="0" err="1"/>
              <a:t>Who</a:t>
            </a:r>
            <a:r>
              <a:rPr lang="cs-CZ" sz="1800" dirty="0"/>
              <a:t> are </a:t>
            </a:r>
            <a:r>
              <a:rPr lang="cs-CZ" sz="1800" dirty="0" err="1"/>
              <a:t>you</a:t>
            </a:r>
            <a:r>
              <a:rPr lang="cs-CZ" sz="1800" dirty="0"/>
              <a:t>, </a:t>
            </a:r>
            <a:r>
              <a:rPr lang="cs-CZ" sz="1800" dirty="0" err="1"/>
              <a:t>really</a:t>
            </a:r>
            <a:r>
              <a:rPr lang="cs-CZ" sz="1800" dirty="0"/>
              <a:t>? (o personality psychology obecně, extravert/introvert) https://www.youtube.com/watch?v=qYvXk_bqlBk</a:t>
            </a:r>
          </a:p>
          <a:p>
            <a:r>
              <a:rPr lang="cs-CZ" sz="1800" dirty="0"/>
              <a:t>TED: J. </a:t>
            </a:r>
            <a:r>
              <a:rPr lang="cs-CZ" sz="1800" dirty="0" err="1"/>
              <a:t>Kummerow</a:t>
            </a:r>
            <a:r>
              <a:rPr lang="cs-CZ" sz="1800" dirty="0"/>
              <a:t>: </a:t>
            </a:r>
            <a:r>
              <a:rPr lang="cs-CZ" sz="1800" dirty="0" err="1"/>
              <a:t>What’s</a:t>
            </a:r>
            <a:r>
              <a:rPr lang="cs-CZ" sz="1800" dirty="0"/>
              <a:t> </a:t>
            </a:r>
            <a:r>
              <a:rPr lang="cs-CZ" sz="1800" dirty="0" err="1"/>
              <a:t>your</a:t>
            </a:r>
            <a:r>
              <a:rPr lang="cs-CZ" sz="1800" dirty="0"/>
              <a:t> type? (o MBTI) </a:t>
            </a:r>
            <a:br>
              <a:rPr lang="cs-CZ" sz="1800" dirty="0"/>
            </a:br>
            <a:r>
              <a:rPr lang="cs-CZ" sz="1800" dirty="0"/>
              <a:t>https://www.youtube.com/watch?v=gBkIyJ7kf_I</a:t>
            </a:r>
          </a:p>
          <a:p>
            <a:r>
              <a:rPr lang="cs-CZ" sz="1800" dirty="0" err="1"/>
              <a:t>CrashCourse</a:t>
            </a:r>
            <a:r>
              <a:rPr lang="cs-CZ" sz="1800" dirty="0"/>
              <a:t> Psychology</a:t>
            </a:r>
            <a:br>
              <a:rPr lang="cs-CZ" sz="1800" dirty="0"/>
            </a:br>
            <a:r>
              <a:rPr lang="cs-CZ" sz="1800" dirty="0"/>
              <a:t>https://www.youtube.com/playlist?list=PL8dPuuaLjXtOPRKzVLY0jJY-uHOH9KVU6</a:t>
            </a:r>
          </a:p>
          <a:p>
            <a:r>
              <a:rPr lang="cs-CZ" sz="1800" dirty="0" err="1"/>
              <a:t>YaleCourses</a:t>
            </a:r>
            <a:r>
              <a:rPr lang="cs-CZ" sz="1800" dirty="0"/>
              <a:t>: </a:t>
            </a:r>
            <a:r>
              <a:rPr lang="cs-CZ" sz="1800" dirty="0" err="1"/>
              <a:t>Introduction</a:t>
            </a:r>
            <a:r>
              <a:rPr lang="cs-CZ" sz="1800" dirty="0"/>
              <a:t> to psychology (některé jsou o osobnosti) https://www.youtube.com/playlist?list=PL6A08EB4EEFF3E91F</a:t>
            </a:r>
          </a:p>
          <a:p>
            <a:r>
              <a:rPr lang="cs-CZ" sz="1800" dirty="0"/>
              <a:t>Jordan B. </a:t>
            </a:r>
            <a:r>
              <a:rPr lang="cs-CZ" sz="1800" dirty="0" err="1"/>
              <a:t>Peterson</a:t>
            </a:r>
            <a:r>
              <a:rPr lang="cs-CZ" sz="1800" dirty="0"/>
              <a:t> (má tam nahrávky z víc let) – velice známý, kontroverzní postava https://www.youtube.com/watch?v=kYYJlNbV1OM&amp;list=PL22J3VaeABQApSdW8X71Ihe34eKN6XhCi</a:t>
            </a:r>
          </a:p>
          <a:p>
            <a:r>
              <a:rPr lang="cs-CZ" sz="1800" dirty="0"/>
              <a:t>Society </a:t>
            </a:r>
            <a:r>
              <a:rPr lang="cs-CZ" sz="1800" dirty="0" err="1"/>
              <a:t>for</a:t>
            </a:r>
            <a:r>
              <a:rPr lang="cs-CZ" sz="1800" dirty="0"/>
              <a:t> personality and </a:t>
            </a:r>
            <a:r>
              <a:rPr lang="cs-CZ" sz="1800" dirty="0" err="1"/>
              <a:t>social</a:t>
            </a:r>
            <a:r>
              <a:rPr lang="cs-CZ" sz="1800" dirty="0"/>
              <a:t> psychology </a:t>
            </a:r>
            <a:r>
              <a:rPr lang="cs-CZ" sz="1800" dirty="0" err="1"/>
              <a:t>playlist</a:t>
            </a:r>
            <a:br>
              <a:rPr lang="cs-CZ" sz="1800" dirty="0"/>
            </a:br>
            <a:r>
              <a:rPr lang="cs-CZ" sz="1800" dirty="0"/>
              <a:t>https://www.youtube.com/watch?v=Lz2S41E-JDg&amp;list=PLtAL5tCifMi7tdPl1hytIZpgNYZqmjt2M</a:t>
            </a:r>
          </a:p>
          <a:p>
            <a:r>
              <a:rPr lang="cs-CZ" sz="1800" dirty="0" err="1"/>
              <a:t>Hidden</a:t>
            </a:r>
            <a:r>
              <a:rPr lang="cs-CZ" sz="1800" dirty="0"/>
              <a:t> brain: </a:t>
            </a:r>
            <a:r>
              <a:rPr lang="cs-CZ" sz="1800" dirty="0" err="1"/>
              <a:t>What</a:t>
            </a:r>
            <a:r>
              <a:rPr lang="cs-CZ" sz="1800" dirty="0"/>
              <a:t> </a:t>
            </a:r>
            <a:r>
              <a:rPr lang="cs-CZ" sz="1800" dirty="0" err="1"/>
              <a:t>can</a:t>
            </a:r>
            <a:r>
              <a:rPr lang="cs-CZ" sz="1800" dirty="0"/>
              <a:t> a personality test </a:t>
            </a:r>
            <a:r>
              <a:rPr lang="cs-CZ" sz="1800" dirty="0" err="1"/>
              <a:t>tell</a:t>
            </a:r>
            <a:r>
              <a:rPr lang="cs-CZ" sz="1800" dirty="0"/>
              <a:t> </a:t>
            </a:r>
            <a:r>
              <a:rPr lang="cs-CZ" sz="1800" dirty="0" err="1"/>
              <a:t>us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we</a:t>
            </a:r>
            <a:r>
              <a:rPr lang="cs-CZ" sz="1800" dirty="0"/>
              <a:t> are</a:t>
            </a:r>
            <a:br>
              <a:rPr lang="cs-CZ" sz="1800" dirty="0"/>
            </a:br>
            <a:r>
              <a:rPr lang="cs-CZ" sz="1800" dirty="0"/>
              <a:t>https://www.npr.org/2019/04/12/712876949/what-can-a-personality-test-tell-us-about-who-we-are</a:t>
            </a:r>
          </a:p>
          <a:p>
            <a:r>
              <a:rPr lang="cs-CZ" sz="1800" dirty="0" err="1"/>
              <a:t>ThePsychPodcast</a:t>
            </a:r>
            <a:r>
              <a:rPr lang="cs-CZ" sz="1800" dirty="0"/>
              <a:t>: </a:t>
            </a:r>
            <a:r>
              <a:rPr lang="cs-CZ" sz="1800" dirty="0" err="1"/>
              <a:t>Unraveling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mysteries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personality and </a:t>
            </a:r>
            <a:r>
              <a:rPr lang="cs-CZ" sz="1800" dirty="0" err="1"/>
              <a:t>well-being</a:t>
            </a:r>
            <a:br>
              <a:rPr lang="cs-CZ" sz="1800" dirty="0"/>
            </a:br>
            <a:r>
              <a:rPr lang="cs-CZ" sz="1800" dirty="0"/>
              <a:t>https://scottbarrykaufman.com/podcast/unraveling-the-mysteries-of-personality-and-well-being-with-dr-brian-little/</a:t>
            </a:r>
          </a:p>
          <a:p>
            <a:r>
              <a:rPr lang="cs-CZ" sz="1800" dirty="0" err="1"/>
              <a:t>ThePsychPodcast</a:t>
            </a:r>
            <a:r>
              <a:rPr lang="cs-CZ" sz="1800" dirty="0"/>
              <a:t>: </a:t>
            </a:r>
            <a:r>
              <a:rPr lang="cs-CZ" sz="1800" dirty="0" err="1"/>
              <a:t>Epstein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cognitive-experiential</a:t>
            </a:r>
            <a:r>
              <a:rPr lang="cs-CZ" sz="1800" dirty="0"/>
              <a:t> </a:t>
            </a:r>
            <a:r>
              <a:rPr lang="cs-CZ" sz="1800" dirty="0" err="1"/>
              <a:t>self-theory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personality</a:t>
            </a:r>
            <a:br>
              <a:rPr lang="cs-CZ" sz="1800" dirty="0"/>
            </a:br>
            <a:r>
              <a:rPr lang="cs-CZ" sz="1800" dirty="0"/>
              <a:t>https://scottbarrykaufman.com/podcast/legendary-psychologist-dr-seymour-epstein-on-the-cognitive-experiential-self-theory-of-personality/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8830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EF3848-DC20-44A6-84E8-9D088ADB7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Metodologie</a:t>
            </a:r>
            <a:endParaRPr lang="en-US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7695390-3033-41B4-991A-E375C344F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90CCD7-554B-446A-A8D2-DC7958DA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273" y="464046"/>
            <a:ext cx="10211453" cy="4736400"/>
          </a:xfrm>
        </p:spPr>
        <p:txBody>
          <a:bodyPr/>
          <a:lstStyle/>
          <a:p>
            <a:pPr marL="666746" indent="-514350">
              <a:buFont typeface="+mj-lt"/>
              <a:buAutoNum type="arabicPeriod"/>
            </a:pPr>
            <a:r>
              <a:rPr lang="cs-CZ" sz="3200" dirty="0"/>
              <a:t>Způsobuje násilí v TV a ve hrách násilné chování?</a:t>
            </a:r>
          </a:p>
          <a:p>
            <a:pPr marL="666746" indent="-514350">
              <a:buFont typeface="+mj-lt"/>
              <a:buAutoNum type="arabicPeriod"/>
            </a:pPr>
            <a:r>
              <a:rPr lang="cs-CZ" sz="3200" dirty="0"/>
              <a:t>Jak se lidi učí jazyk (mateřský)?</a:t>
            </a:r>
          </a:p>
          <a:p>
            <a:pPr marL="666746" indent="-514350">
              <a:buFont typeface="+mj-lt"/>
              <a:buAutoNum type="arabicPeriod"/>
            </a:pPr>
            <a:r>
              <a:rPr lang="cs-CZ" sz="3200" dirty="0"/>
              <a:t>Jaké osobnostní charakteristiky jsou důležité pro konkrétní zaměstnání (např. chůva vašich dětí, hasiče, politika)?</a:t>
            </a:r>
            <a:br>
              <a:rPr lang="cs-CZ" sz="3200" dirty="0"/>
            </a:br>
            <a:r>
              <a:rPr lang="cs-CZ" sz="3200" dirty="0"/>
              <a:t>Jak zjistit jestli lidi ty charakteristiky mají?</a:t>
            </a:r>
          </a:p>
          <a:p>
            <a:pPr marL="666746" indent="-514350">
              <a:buFont typeface="+mj-lt"/>
              <a:buAutoNum type="arabicPeriod"/>
            </a:pPr>
            <a:r>
              <a:rPr lang="cs-CZ" sz="3200" dirty="0"/>
              <a:t>Co je pro lidi hlavní motivační síla?</a:t>
            </a:r>
          </a:p>
          <a:p>
            <a:pPr marL="666746" indent="-514350">
              <a:buFont typeface="+mj-lt"/>
              <a:buAutoNum type="arabicPeriod"/>
            </a:pPr>
            <a:r>
              <a:rPr lang="cs-CZ" sz="3200" dirty="0"/>
              <a:t>Mění se osobnost lidí s věkem?</a:t>
            </a:r>
          </a:p>
          <a:p>
            <a:pPr marL="666746" indent="-514350">
              <a:buFont typeface="+mj-lt"/>
              <a:buAutoNum type="arabicPeriod"/>
            </a:pPr>
            <a:r>
              <a:rPr lang="cs-CZ" sz="3200" dirty="0"/>
              <a:t>Co znamenají sny (např. létání ve snu)?</a:t>
            </a:r>
          </a:p>
          <a:p>
            <a:pPr marL="666746" indent="-514350">
              <a:buFont typeface="+mj-lt"/>
              <a:buAutoNum type="arabicPeriod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49210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CEB77C-ED17-4F5A-BFD8-8F38AE1C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</a:t>
            </a:r>
            <a:r>
              <a:rPr lang="sk-SK" dirty="0" err="1"/>
              <a:t>dat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3B3118-0149-4B52-81D2-3B23D2CE0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 </a:t>
            </a:r>
            <a:r>
              <a:rPr lang="sk-SK" dirty="0" err="1"/>
              <a:t>data</a:t>
            </a:r>
            <a:r>
              <a:rPr lang="sk-SK" dirty="0"/>
              <a:t> (</a:t>
            </a:r>
            <a:r>
              <a:rPr lang="sk-SK" dirty="0" err="1"/>
              <a:t>self</a:t>
            </a:r>
            <a:r>
              <a:rPr lang="sk-SK" dirty="0"/>
              <a:t>-report)</a:t>
            </a:r>
          </a:p>
          <a:p>
            <a:r>
              <a:rPr lang="sk-SK" dirty="0"/>
              <a:t>I </a:t>
            </a:r>
            <a:r>
              <a:rPr lang="sk-SK" dirty="0" err="1"/>
              <a:t>data</a:t>
            </a:r>
            <a:r>
              <a:rPr lang="sk-SK" dirty="0"/>
              <a:t> (</a:t>
            </a:r>
            <a:r>
              <a:rPr lang="sk-SK" dirty="0" err="1"/>
              <a:t>informant</a:t>
            </a:r>
            <a:r>
              <a:rPr lang="sk-SK" dirty="0"/>
              <a:t>)</a:t>
            </a:r>
          </a:p>
          <a:p>
            <a:r>
              <a:rPr lang="sk-SK" dirty="0"/>
              <a:t>L </a:t>
            </a:r>
            <a:r>
              <a:rPr lang="sk-SK" dirty="0" err="1"/>
              <a:t>data</a:t>
            </a:r>
            <a:r>
              <a:rPr lang="sk-SK" dirty="0"/>
              <a:t> (</a:t>
            </a:r>
            <a:r>
              <a:rPr lang="sk-SK" dirty="0" err="1"/>
              <a:t>life-data</a:t>
            </a:r>
            <a:r>
              <a:rPr lang="sk-SK" dirty="0"/>
              <a:t>)</a:t>
            </a:r>
          </a:p>
          <a:p>
            <a:r>
              <a:rPr lang="sk-SK" dirty="0"/>
              <a:t>B </a:t>
            </a:r>
            <a:r>
              <a:rPr lang="sk-SK" dirty="0" err="1"/>
              <a:t>data</a:t>
            </a:r>
            <a:r>
              <a:rPr lang="sk-SK" dirty="0"/>
              <a:t> (</a:t>
            </a:r>
            <a:r>
              <a:rPr lang="en-US" dirty="0" err="1"/>
              <a:t>behaviour</a:t>
            </a:r>
            <a:r>
              <a:rPr lang="sk-SK" dirty="0"/>
              <a:t>)</a:t>
            </a:r>
          </a:p>
          <a:p>
            <a:pPr lvl="1"/>
            <a:r>
              <a:rPr lang="cs-CZ" dirty="0"/>
              <a:t>Deníkové</a:t>
            </a:r>
            <a:r>
              <a:rPr lang="sk-SK" dirty="0"/>
              <a:t> </a:t>
            </a:r>
            <a:r>
              <a:rPr lang="cs-CZ" dirty="0"/>
              <a:t>záznamy</a:t>
            </a:r>
          </a:p>
          <a:p>
            <a:pPr lvl="1"/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Electronically</a:t>
            </a:r>
            <a:r>
              <a:rPr lang="cs-CZ" dirty="0"/>
              <a:t> </a:t>
            </a:r>
            <a:r>
              <a:rPr lang="cs-CZ" dirty="0" err="1"/>
              <a:t>activated</a:t>
            </a:r>
            <a:r>
              <a:rPr lang="cs-CZ" dirty="0"/>
              <a:t> </a:t>
            </a:r>
            <a:r>
              <a:rPr lang="cs-CZ" dirty="0" err="1"/>
              <a:t>recorder</a:t>
            </a:r>
            <a:endParaRPr lang="cs-CZ" dirty="0"/>
          </a:p>
          <a:p>
            <a:pPr lvl="1"/>
            <a:r>
              <a:rPr lang="cs-CZ" dirty="0"/>
              <a:t>Laboratorní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65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8E4CA-104E-440D-9EDA-EB2CAC01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F95B80-DB98-4D34-BD22-E9B711FBD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 descr="Obsah obrázku interiér, místnost, stůl, fotka&#10;&#10;Popis byl vytvořen automaticky">
            <a:extLst>
              <a:ext uri="{FF2B5EF4-FFF2-40B4-BE49-F238E27FC236}">
                <a16:creationId xmlns:a16="http://schemas.microsoft.com/office/drawing/2014/main" id="{B425F7EB-A620-4828-940D-2C3751841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93" y="0"/>
            <a:ext cx="9409814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5FD810-22AA-4609-B3A6-D00D83421A8E}"/>
              </a:ext>
            </a:extLst>
          </p:cNvPr>
          <p:cNvSpPr txBox="1"/>
          <p:nvPr/>
        </p:nvSpPr>
        <p:spPr>
          <a:xfrm>
            <a:off x="0" y="6488668"/>
            <a:ext cx="867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Funder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D. C. (2016).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Personality Puzzle (7th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edition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New York: W. W.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Norton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p.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1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CEB77C-ED17-4F5A-BFD8-8F38AE1C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3B3118-0149-4B52-81D2-3B23D2CE0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Reliabilita</a:t>
            </a:r>
          </a:p>
          <a:p>
            <a:r>
              <a:rPr lang="cs-CZ" dirty="0"/>
              <a:t>Validita</a:t>
            </a:r>
          </a:p>
          <a:p>
            <a:r>
              <a:rPr lang="cs-CZ" dirty="0" err="1"/>
              <a:t>Zobecnitelnost</a:t>
            </a:r>
            <a:endParaRPr lang="cs-CZ" dirty="0"/>
          </a:p>
          <a:p>
            <a:pPr lvl="1"/>
            <a:r>
              <a:rPr lang="cs-CZ" dirty="0"/>
              <a:t>Na opačné pohlaví</a:t>
            </a:r>
          </a:p>
          <a:p>
            <a:pPr lvl="1"/>
            <a:r>
              <a:rPr lang="cs-CZ" dirty="0"/>
              <a:t>Na jiný věk</a:t>
            </a:r>
          </a:p>
          <a:p>
            <a:pPr lvl="1"/>
            <a:r>
              <a:rPr lang="cs-CZ" dirty="0"/>
              <a:t>Na jiné prostředí</a:t>
            </a:r>
          </a:p>
          <a:p>
            <a:pPr lvl="1"/>
            <a:r>
              <a:rPr lang="cs-CZ" dirty="0"/>
              <a:t>Na jinou krajinu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36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CEB77C-ED17-4F5A-BFD8-8F38AE1C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design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3B3118-0149-4B52-81D2-3B23D2CE0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Případová studie</a:t>
            </a:r>
          </a:p>
          <a:p>
            <a:r>
              <a:rPr lang="cs-CZ" dirty="0"/>
              <a:t>Experiment</a:t>
            </a:r>
          </a:p>
          <a:p>
            <a:r>
              <a:rPr lang="cs-CZ" dirty="0"/>
              <a:t>Korelační studie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CEB77C-ED17-4F5A-BFD8-8F38AE1C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6800" cy="1143200"/>
          </a:xfrm>
        </p:spPr>
        <p:txBody>
          <a:bodyPr/>
          <a:lstStyle/>
          <a:p>
            <a:r>
              <a:rPr lang="cs-CZ" dirty="0"/>
              <a:t>Teorie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3B3118-0149-4B52-81D2-3B23D2CE0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3200"/>
            <a:ext cx="8616800" cy="4736400"/>
          </a:xfrm>
        </p:spPr>
        <p:txBody>
          <a:bodyPr/>
          <a:lstStyle/>
          <a:p>
            <a:r>
              <a:rPr lang="cs-CZ" dirty="0"/>
              <a:t>Generuje výzkum</a:t>
            </a:r>
          </a:p>
          <a:p>
            <a:r>
              <a:rPr lang="cs-CZ" dirty="0"/>
              <a:t>Je vyvratitelná</a:t>
            </a:r>
          </a:p>
          <a:p>
            <a:r>
              <a:rPr lang="cs-CZ" dirty="0"/>
              <a:t>Organizuje data</a:t>
            </a:r>
          </a:p>
          <a:p>
            <a:r>
              <a:rPr lang="cs-CZ" dirty="0"/>
              <a:t>Má praktické aplikace</a:t>
            </a:r>
          </a:p>
          <a:p>
            <a:r>
              <a:rPr lang="cs-CZ" dirty="0"/>
              <a:t>Je vnitřně konzistentní</a:t>
            </a:r>
          </a:p>
          <a:p>
            <a:r>
              <a:rPr lang="cs-CZ" dirty="0"/>
              <a:t>Není nadbytečně složitá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4A8475-8E7C-462D-9EE2-99982A94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06" y="272564"/>
            <a:ext cx="6944694" cy="60301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87A6E97-C566-436D-924B-B6A232F7E015}"/>
              </a:ext>
            </a:extLst>
          </p:cNvPr>
          <p:cNvSpPr txBox="1"/>
          <p:nvPr/>
        </p:nvSpPr>
        <p:spPr>
          <a:xfrm>
            <a:off x="2549617" y="6370651"/>
            <a:ext cx="96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Feist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G. J., &amp;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Roberts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T. (2018).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Theories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personality (9th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edition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McGraw-Hill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4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87A5587-7F33-4F44-A34F-F976919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Témata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912B98-1421-48A9-A618-F5B7B6F73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společné</a:t>
            </a:r>
            <a:r>
              <a:rPr lang="en-US" dirty="0"/>
              <a:t>?</a:t>
            </a:r>
          </a:p>
          <a:p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někteří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společné</a:t>
            </a:r>
            <a:r>
              <a:rPr lang="en-US" dirty="0"/>
              <a:t>?</a:t>
            </a:r>
          </a:p>
          <a:p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jedinečné</a:t>
            </a:r>
            <a:r>
              <a:rPr lang="en-US" dirty="0"/>
              <a:t>?</a:t>
            </a:r>
          </a:p>
          <a:p>
            <a:r>
              <a:rPr lang="en-US" dirty="0" err="1"/>
              <a:t>Pochopení</a:t>
            </a:r>
            <a:r>
              <a:rPr lang="en-US" dirty="0"/>
              <a:t> </a:t>
            </a:r>
            <a:r>
              <a:rPr lang="en-US" dirty="0" err="1"/>
              <a:t>lidem</a:t>
            </a:r>
            <a:r>
              <a:rPr lang="en-US" dirty="0"/>
              <a:t> (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dělají</a:t>
            </a:r>
            <a:r>
              <a:rPr lang="en-US" dirty="0"/>
              <a:t> co </a:t>
            </a:r>
            <a:r>
              <a:rPr lang="en-US" dirty="0" err="1"/>
              <a:t>dělají</a:t>
            </a:r>
            <a:r>
              <a:rPr lang="en-US" dirty="0"/>
              <a:t>,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jací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– </a:t>
            </a:r>
            <a:r>
              <a:rPr lang="en-US" dirty="0" err="1"/>
              <a:t>různá</a:t>
            </a:r>
            <a:r>
              <a:rPr lang="en-US" dirty="0"/>
              <a:t> </a:t>
            </a:r>
            <a:r>
              <a:rPr lang="en-US" dirty="0" err="1"/>
              <a:t>vysvětlení</a:t>
            </a:r>
            <a:r>
              <a:rPr lang="en-US" dirty="0"/>
              <a:t>)</a:t>
            </a:r>
          </a:p>
          <a:p>
            <a:r>
              <a:rPr lang="en-US" dirty="0" err="1"/>
              <a:t>Kategorizace</a:t>
            </a:r>
            <a:r>
              <a:rPr lang="en-US" dirty="0"/>
              <a:t> –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jakých</a:t>
            </a:r>
            <a:r>
              <a:rPr lang="en-US" dirty="0"/>
              <a:t> </a:t>
            </a:r>
            <a:r>
              <a:rPr lang="en-US" dirty="0" err="1"/>
              <a:t>kritérií</a:t>
            </a:r>
            <a:r>
              <a:rPr lang="en-US" dirty="0"/>
              <a:t>? (</a:t>
            </a:r>
            <a:r>
              <a:rPr lang="en-US" dirty="0" err="1"/>
              <a:t>předpoklad</a:t>
            </a:r>
            <a:r>
              <a:rPr lang="en-US" dirty="0"/>
              <a:t> toho je,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v </a:t>
            </a:r>
            <a:r>
              <a:rPr lang="en-US" dirty="0" err="1"/>
              <a:t>něčem</a:t>
            </a:r>
            <a:r>
              <a:rPr lang="en-US" dirty="0"/>
              <a:t> </a:t>
            </a:r>
            <a:r>
              <a:rPr lang="en-US" dirty="0" err="1"/>
              <a:t>důležitém</a:t>
            </a:r>
            <a:r>
              <a:rPr lang="en-US" dirty="0"/>
              <a:t> </a:t>
            </a:r>
            <a:r>
              <a:rPr lang="en-US" dirty="0" err="1"/>
              <a:t>různí</a:t>
            </a:r>
            <a:r>
              <a:rPr lang="en-US" dirty="0"/>
              <a:t>)</a:t>
            </a:r>
          </a:p>
          <a:p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prožívání</a:t>
            </a:r>
            <a:r>
              <a:rPr lang="en-US" dirty="0"/>
              <a:t>, </a:t>
            </a:r>
            <a:r>
              <a:rPr lang="en-US" dirty="0" err="1"/>
              <a:t>myšlení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26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CEB77C-ED17-4F5A-BFD8-8F38AE1C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Ockhamova</a:t>
            </a:r>
            <a:r>
              <a:rPr lang="cs-CZ" dirty="0"/>
              <a:t> břitva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3B3118-0149-4B52-81D2-3B23D2CE0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Nemá se postulovat množství (důvodů či příčin), není-li to nezbytné.</a:t>
            </a:r>
          </a:p>
          <a:p>
            <a:r>
              <a:rPr lang="cs-CZ" dirty="0"/>
              <a:t>Entity se nemají zmnožovat více, než je nutné.</a:t>
            </a:r>
          </a:p>
          <a:p>
            <a:r>
              <a:rPr lang="cs-CZ" dirty="0"/>
              <a:t>Pokud pro nějaký jev existuje vícero vysvětlení, je lépe upřednostňovat to nejméně komplikované.</a:t>
            </a:r>
          </a:p>
          <a:p>
            <a:r>
              <a:rPr lang="cs-CZ" dirty="0"/>
              <a:t>Pokud nějaká část teorie není pro dosažení výsledků nezbytná, do teorie nepatří.</a:t>
            </a:r>
          </a:p>
          <a:p>
            <a:endParaRPr lang="cs-CZ" dirty="0"/>
          </a:p>
          <a:p>
            <a:endParaRPr lang="cs-CZ" dirty="0"/>
          </a:p>
          <a:p>
            <a:pPr marL="152396" indent="0">
              <a:buNone/>
            </a:pP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https://cs.wikipedia.org/wiki/Occamova_b%C5%99itva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514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D309EED-B8F5-4A14-9092-F33E64DB3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803" y="2882400"/>
            <a:ext cx="10888394" cy="1093200"/>
          </a:xfrm>
        </p:spPr>
        <p:txBody>
          <a:bodyPr/>
          <a:lstStyle/>
          <a:p>
            <a:pPr marL="101598" indent="0">
              <a:buNone/>
            </a:pPr>
            <a:r>
              <a:rPr lang="en-US" sz="3200" dirty="0"/>
              <a:t>A scientific theory is a set of related assumptions that allows scientists to use logical deductive reasoning to formulate testable hypotheses.</a:t>
            </a:r>
            <a:br>
              <a:rPr lang="en-US" sz="3200" dirty="0"/>
            </a:br>
            <a:r>
              <a:rPr lang="en-US" sz="1800" dirty="0"/>
              <a:t>Feist, J., Feist, G. J., &amp; Roberts, T. (2018). Theories of personality (9th edition). McGraw-Hill Education. p. 5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2774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7CEB77C-ED17-4F5A-BFD8-8F38AE1C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714"/>
            <a:ext cx="8616800" cy="1143200"/>
          </a:xfrm>
        </p:spPr>
        <p:txBody>
          <a:bodyPr/>
          <a:lstStyle/>
          <a:p>
            <a:r>
              <a:rPr lang="cs-CZ" dirty="0"/>
              <a:t>K. </a:t>
            </a:r>
            <a:r>
              <a:rPr lang="cs-CZ" dirty="0" err="1"/>
              <a:t>Popper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3B3118-0149-4B52-81D2-3B23D2CE0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63486"/>
            <a:ext cx="12192000" cy="4736400"/>
          </a:xfrm>
        </p:spPr>
        <p:txBody>
          <a:bodyPr/>
          <a:lstStyle/>
          <a:p>
            <a:pPr marL="152396" indent="0">
              <a:buNone/>
            </a:pPr>
            <a:r>
              <a:rPr lang="en-US" sz="2400" dirty="0"/>
              <a:t>"(1) It is easy to obtain confirmations, or verifications, for nearly every theory - if we look for confirmations.</a:t>
            </a:r>
          </a:p>
          <a:p>
            <a:pPr marL="152396" indent="0">
              <a:buNone/>
            </a:pPr>
            <a:r>
              <a:rPr lang="en-US" sz="2400" dirty="0"/>
              <a:t>(2) Confirmations should count only if they are the result of risky predictions; that is to say, if, unenlightened by the theory in question, we should have expected an event which was incompatible with the theory - an event which would have refuted the theory.</a:t>
            </a:r>
          </a:p>
          <a:p>
            <a:pPr marL="152396" indent="0">
              <a:buNone/>
            </a:pPr>
            <a:r>
              <a:rPr lang="en-US" sz="2400" dirty="0"/>
              <a:t>(3) Every 'good' scientific theory is a prohibition; it forbids certain things to happen. The more a theory forbids, the better it is. </a:t>
            </a:r>
          </a:p>
          <a:p>
            <a:pPr marL="152396" indent="0">
              <a:buNone/>
            </a:pPr>
            <a:r>
              <a:rPr lang="en-US" sz="2400" dirty="0"/>
              <a:t>(4) A theory which is not refutable by any conceivable event is non-scientific. Irrefutability is not a virtue of a theory (as people often think) but a vice. </a:t>
            </a:r>
          </a:p>
          <a:p>
            <a:pPr marL="152396" indent="0">
              <a:buNone/>
            </a:pPr>
            <a:r>
              <a:rPr lang="en-US" sz="2400" dirty="0"/>
              <a:t>(5) Every genuine test of a theory is an attempt to falsify it, or to refute it. Testability is falsifiability" ([1962], p. 36).</a:t>
            </a:r>
          </a:p>
          <a:p>
            <a:pPr marL="152396" indent="0">
              <a:buNone/>
            </a:pPr>
            <a:r>
              <a:rPr lang="en-US" sz="2400" dirty="0"/>
              <a:t>" . . One can sum up all this by saying that the criterion of the scientific status of a theory is its falsifiability, or refutability, or testability" ([1962], p. 37)</a:t>
            </a:r>
          </a:p>
          <a:p>
            <a:endParaRPr lang="en-US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DEF39D9-6FC5-4039-AA71-02D15D8894DB}"/>
              </a:ext>
            </a:extLst>
          </p:cNvPr>
          <p:cNvSpPr txBox="1"/>
          <p:nvPr/>
        </p:nvSpPr>
        <p:spPr>
          <a:xfrm>
            <a:off x="0" y="6451200"/>
            <a:ext cx="1184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Grünbaum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(1977).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Psychoanalysis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Pseudo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-Science? Karl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Popper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versus Sigmund Freud.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Zeitschrift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Für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Philosophische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Forschung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31(3), 333-353, p. 337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22375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47251-71F5-42CC-BE1B-A961944D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D7F884-3C85-4ADD-B95F-CFC64E31A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Feist, J., Feist, G. J., &amp; Roberts, T. (2018). Theories of personality (9th edition). McGraw-Hill Education.</a:t>
            </a:r>
            <a:endParaRPr lang="cs-CZ" dirty="0"/>
          </a:p>
          <a:p>
            <a:r>
              <a:rPr lang="en-US" dirty="0"/>
              <a:t>Funder, D. C. (201</a:t>
            </a:r>
            <a:r>
              <a:rPr lang="sk-SK"/>
              <a:t>6</a:t>
            </a:r>
            <a:r>
              <a:rPr lang="en-US"/>
              <a:t>). </a:t>
            </a:r>
            <a:r>
              <a:rPr lang="en-US" dirty="0"/>
              <a:t>The Personality Puzzle (7th edition). New York: W. W. Norton.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9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863" y="2655897"/>
            <a:ext cx="9526273" cy="1807046"/>
          </a:xfrm>
        </p:spPr>
        <p:txBody>
          <a:bodyPr/>
          <a:lstStyle/>
          <a:p>
            <a:r>
              <a:rPr lang="en-US" sz="3600" dirty="0" err="1"/>
              <a:t>Nevyjádřeny</a:t>
            </a:r>
            <a:r>
              <a:rPr lang="en-US" sz="3600" dirty="0"/>
              <a:t> </a:t>
            </a:r>
            <a:r>
              <a:rPr lang="en-US" sz="3600" dirty="0" err="1"/>
              <a:t>emoce</a:t>
            </a:r>
            <a:r>
              <a:rPr lang="en-US" sz="3600" dirty="0"/>
              <a:t> se </a:t>
            </a:r>
            <a:r>
              <a:rPr lang="en-US" sz="3600" dirty="0" err="1"/>
              <a:t>nikdy</a:t>
            </a:r>
            <a:r>
              <a:rPr lang="en-US" sz="3600" dirty="0"/>
              <a:t> </a:t>
            </a:r>
            <a:r>
              <a:rPr lang="en-US" sz="3600" dirty="0" err="1"/>
              <a:t>neztratí</a:t>
            </a:r>
            <a:r>
              <a:rPr lang="en-US" sz="3600" dirty="0"/>
              <a:t>. </a:t>
            </a:r>
            <a:r>
              <a:rPr lang="en-US" sz="3600" dirty="0" err="1"/>
              <a:t>Jsou</a:t>
            </a:r>
            <a:r>
              <a:rPr lang="en-US" sz="3600" dirty="0"/>
              <a:t> </a:t>
            </a:r>
            <a:r>
              <a:rPr lang="en-US" sz="3600" dirty="0" err="1"/>
              <a:t>pochovány</a:t>
            </a:r>
            <a:r>
              <a:rPr lang="en-US" sz="3600" dirty="0"/>
              <a:t> </a:t>
            </a:r>
            <a:r>
              <a:rPr lang="en-US" sz="3600" dirty="0" err="1"/>
              <a:t>zaživa</a:t>
            </a:r>
            <a:r>
              <a:rPr lang="en-US" sz="3600" dirty="0"/>
              <a:t> a </a:t>
            </a:r>
            <a:r>
              <a:rPr lang="en-US" sz="3600" dirty="0" err="1"/>
              <a:t>vrátí</a:t>
            </a:r>
            <a:r>
              <a:rPr lang="en-US" sz="3600" dirty="0"/>
              <a:t> se </a:t>
            </a:r>
            <a:r>
              <a:rPr lang="en-US" sz="3600" dirty="0" err="1"/>
              <a:t>ještě</a:t>
            </a:r>
            <a:r>
              <a:rPr lang="en-US" sz="3600" dirty="0"/>
              <a:t> </a:t>
            </a:r>
            <a:r>
              <a:rPr lang="en-US" sz="3600" dirty="0" err="1"/>
              <a:t>horší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7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091" y="2781731"/>
            <a:ext cx="8653818" cy="1714767"/>
          </a:xfrm>
        </p:spPr>
        <p:txBody>
          <a:bodyPr/>
          <a:lstStyle/>
          <a:p>
            <a:r>
              <a:rPr lang="en-US" sz="3600" dirty="0" err="1"/>
              <a:t>Chování</a:t>
            </a:r>
            <a:r>
              <a:rPr lang="en-US" sz="3600" dirty="0"/>
              <a:t>, </a:t>
            </a:r>
            <a:r>
              <a:rPr lang="en-US" sz="3600" dirty="0" err="1"/>
              <a:t>které</a:t>
            </a:r>
            <a:r>
              <a:rPr lang="en-US" sz="3600" dirty="0"/>
              <a:t> </a:t>
            </a:r>
            <a:r>
              <a:rPr lang="en-US" sz="3600" dirty="0" err="1"/>
              <a:t>vedlo</a:t>
            </a:r>
            <a:r>
              <a:rPr lang="en-US" sz="3600" dirty="0"/>
              <a:t> k </a:t>
            </a:r>
            <a:r>
              <a:rPr lang="en-US" sz="3600" dirty="0" err="1"/>
              <a:t>dosažení</a:t>
            </a:r>
            <a:r>
              <a:rPr lang="en-US" sz="3600" dirty="0"/>
              <a:t> </a:t>
            </a:r>
            <a:r>
              <a:rPr lang="en-US" sz="3600" dirty="0" err="1"/>
              <a:t>cíle</a:t>
            </a:r>
            <a:r>
              <a:rPr lang="en-US" sz="3600" dirty="0"/>
              <a:t>, </a:t>
            </a:r>
            <a:r>
              <a:rPr lang="en-US" sz="3600" dirty="0" err="1"/>
              <a:t>má</a:t>
            </a:r>
            <a:r>
              <a:rPr lang="en-US" sz="3600" dirty="0"/>
              <a:t> </a:t>
            </a:r>
            <a:r>
              <a:rPr lang="en-US" sz="3600" dirty="0" err="1"/>
              <a:t>tendenci</a:t>
            </a:r>
            <a:r>
              <a:rPr lang="en-US" sz="3600" dirty="0"/>
              <a:t> se </a:t>
            </a:r>
            <a:r>
              <a:rPr lang="en-US" sz="3600" dirty="0" err="1"/>
              <a:t>uchovat</a:t>
            </a:r>
            <a:r>
              <a:rPr lang="en-US" sz="3600" dirty="0"/>
              <a:t> a </a:t>
            </a:r>
            <a:r>
              <a:rPr lang="en-US" sz="3600" dirty="0" err="1"/>
              <a:t>opakovat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13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465" y="2764954"/>
            <a:ext cx="11053070" cy="2369108"/>
          </a:xfrm>
        </p:spPr>
        <p:txBody>
          <a:bodyPr/>
          <a:lstStyle/>
          <a:p>
            <a:r>
              <a:rPr lang="en-US" sz="3600" dirty="0" err="1"/>
              <a:t>Důležitou</a:t>
            </a:r>
            <a:r>
              <a:rPr lang="en-US" sz="3600" dirty="0"/>
              <a:t> </a:t>
            </a:r>
            <a:r>
              <a:rPr lang="en-US" sz="3600" dirty="0" err="1"/>
              <a:t>podmínkou</a:t>
            </a:r>
            <a:r>
              <a:rPr lang="en-US" sz="3600" dirty="0"/>
              <a:t> </a:t>
            </a:r>
            <a:r>
              <a:rPr lang="en-US" sz="3600" dirty="0" err="1"/>
              <a:t>změny</a:t>
            </a:r>
            <a:r>
              <a:rPr lang="en-US" sz="3600" dirty="0"/>
              <a:t> </a:t>
            </a:r>
            <a:r>
              <a:rPr lang="en-US" sz="3600" dirty="0" err="1"/>
              <a:t>člověka</a:t>
            </a:r>
            <a:r>
              <a:rPr lang="en-US" sz="3600" dirty="0"/>
              <a:t> je </a:t>
            </a:r>
            <a:r>
              <a:rPr lang="en-US" sz="3600" dirty="0" err="1"/>
              <a:t>prostředí</a:t>
            </a:r>
            <a:r>
              <a:rPr lang="en-US" sz="3600" dirty="0"/>
              <a:t> </a:t>
            </a:r>
            <a:r>
              <a:rPr lang="en-US" sz="3600" dirty="0" err="1"/>
              <a:t>zájmu</a:t>
            </a:r>
            <a:r>
              <a:rPr lang="en-US" sz="3600" dirty="0"/>
              <a:t> a </a:t>
            </a:r>
            <a:r>
              <a:rPr lang="en-US" sz="3600" dirty="0" err="1"/>
              <a:t>bezpodmínečného</a:t>
            </a:r>
            <a:r>
              <a:rPr lang="en-US" sz="3600" dirty="0"/>
              <a:t> </a:t>
            </a:r>
            <a:r>
              <a:rPr lang="en-US" sz="3600" dirty="0" err="1"/>
              <a:t>pozitivního</a:t>
            </a:r>
            <a:r>
              <a:rPr lang="en-US" sz="3600" dirty="0"/>
              <a:t> </a:t>
            </a:r>
            <a:r>
              <a:rPr lang="en-US" sz="3600" dirty="0" err="1"/>
              <a:t>přijetí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40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966" y="2806898"/>
            <a:ext cx="10902068" cy="1647655"/>
          </a:xfrm>
        </p:spPr>
        <p:txBody>
          <a:bodyPr/>
          <a:lstStyle/>
          <a:p>
            <a:r>
              <a:rPr lang="en-US" sz="3600" dirty="0" err="1"/>
              <a:t>Hlavní</a:t>
            </a:r>
            <a:r>
              <a:rPr lang="en-US" sz="3600" dirty="0"/>
              <a:t> </a:t>
            </a:r>
            <a:r>
              <a:rPr lang="en-US" sz="3600" dirty="0" err="1"/>
              <a:t>motivační</a:t>
            </a:r>
            <a:r>
              <a:rPr lang="en-US" sz="3600" dirty="0"/>
              <a:t> </a:t>
            </a:r>
            <a:r>
              <a:rPr lang="en-US" sz="3600" dirty="0" err="1"/>
              <a:t>síla</a:t>
            </a:r>
            <a:r>
              <a:rPr lang="en-US" sz="3600" dirty="0"/>
              <a:t> je </a:t>
            </a:r>
            <a:r>
              <a:rPr lang="en-US" sz="3600" dirty="0" err="1"/>
              <a:t>snaha</a:t>
            </a:r>
            <a:r>
              <a:rPr lang="en-US" sz="3600" dirty="0"/>
              <a:t> </a:t>
            </a:r>
            <a:r>
              <a:rPr lang="en-US" sz="3600" dirty="0" err="1"/>
              <a:t>maximalizovat</a:t>
            </a:r>
            <a:r>
              <a:rPr lang="en-US" sz="3600" dirty="0"/>
              <a:t> </a:t>
            </a:r>
            <a:r>
              <a:rPr lang="en-US" sz="3600" dirty="0" err="1"/>
              <a:t>příjemné</a:t>
            </a:r>
            <a:r>
              <a:rPr lang="en-US" sz="3600" dirty="0"/>
              <a:t> (a </a:t>
            </a:r>
            <a:r>
              <a:rPr lang="en-US" sz="3600" dirty="0" err="1"/>
              <a:t>minimalizovat</a:t>
            </a:r>
            <a:r>
              <a:rPr lang="en-US" sz="3600" dirty="0"/>
              <a:t> </a:t>
            </a:r>
            <a:r>
              <a:rPr lang="en-US" sz="3600" dirty="0" err="1"/>
              <a:t>nepříjemné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536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89F811-908D-4336-A540-077BDC4A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991" y="3113135"/>
            <a:ext cx="11246017" cy="1395985"/>
          </a:xfrm>
        </p:spPr>
        <p:txBody>
          <a:bodyPr/>
          <a:lstStyle/>
          <a:p>
            <a:r>
              <a:rPr lang="en-US" sz="3600" dirty="0" err="1"/>
              <a:t>Hlavní</a:t>
            </a:r>
            <a:r>
              <a:rPr lang="en-US" sz="3600" dirty="0"/>
              <a:t> </a:t>
            </a:r>
            <a:r>
              <a:rPr lang="en-US" sz="3600" dirty="0" err="1"/>
              <a:t>motivační</a:t>
            </a:r>
            <a:r>
              <a:rPr lang="en-US" sz="3600" dirty="0"/>
              <a:t> </a:t>
            </a:r>
            <a:r>
              <a:rPr lang="en-US" sz="3600" dirty="0" err="1"/>
              <a:t>síla</a:t>
            </a:r>
            <a:r>
              <a:rPr lang="en-US" sz="3600" dirty="0"/>
              <a:t> je </a:t>
            </a:r>
            <a:r>
              <a:rPr lang="en-US" sz="3600" dirty="0" err="1"/>
              <a:t>touha</a:t>
            </a:r>
            <a:r>
              <a:rPr lang="en-US" sz="3600" dirty="0"/>
              <a:t> po </a:t>
            </a:r>
            <a:r>
              <a:rPr lang="en-US" sz="3600" dirty="0" err="1"/>
              <a:t>moci</a:t>
            </a:r>
            <a:r>
              <a:rPr lang="en-US" sz="3600" dirty="0"/>
              <a:t> a </a:t>
            </a:r>
            <a:r>
              <a:rPr lang="en-US" sz="3600" dirty="0" err="1"/>
              <a:t>úspěchu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8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749903-5D45-4E3B-B8DF-F7804CAC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984" y="3100513"/>
            <a:ext cx="7882031" cy="1379207"/>
          </a:xfrm>
        </p:spPr>
        <p:txBody>
          <a:bodyPr/>
          <a:lstStyle/>
          <a:p>
            <a:r>
              <a:rPr lang="en-US" sz="3600" dirty="0"/>
              <a:t>U </a:t>
            </a:r>
            <a:r>
              <a:rPr lang="en-US" sz="3600" dirty="0" err="1"/>
              <a:t>lidí</a:t>
            </a:r>
            <a:r>
              <a:rPr lang="en-US" sz="3600" dirty="0"/>
              <a:t> je </a:t>
            </a:r>
            <a:r>
              <a:rPr lang="en-US" sz="3600" dirty="0" err="1"/>
              <a:t>základní</a:t>
            </a:r>
            <a:r>
              <a:rPr lang="en-US" sz="3600" dirty="0"/>
              <a:t> </a:t>
            </a:r>
            <a:r>
              <a:rPr lang="en-US" sz="3600" dirty="0" err="1"/>
              <a:t>motivační</a:t>
            </a:r>
            <a:r>
              <a:rPr lang="en-US" sz="3600" dirty="0"/>
              <a:t> </a:t>
            </a:r>
            <a:r>
              <a:rPr lang="en-US" sz="3600" dirty="0" err="1"/>
              <a:t>síla</a:t>
            </a:r>
            <a:r>
              <a:rPr lang="en-US" sz="3600" dirty="0"/>
              <a:t> </a:t>
            </a:r>
            <a:r>
              <a:rPr lang="en-US" sz="3600" dirty="0" err="1"/>
              <a:t>potřeba</a:t>
            </a:r>
            <a:r>
              <a:rPr lang="en-US" sz="3600" dirty="0"/>
              <a:t> po </a:t>
            </a:r>
            <a:r>
              <a:rPr lang="en-US" sz="3600" dirty="0" err="1"/>
              <a:t>smyslu</a:t>
            </a:r>
            <a:r>
              <a:rPr lang="en-US" sz="3600" dirty="0"/>
              <a:t> </a:t>
            </a:r>
            <a:r>
              <a:rPr lang="en-US" sz="3600" dirty="0" err="1"/>
              <a:t>života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872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1252</Words>
  <Application>Microsoft Office PowerPoint</Application>
  <PresentationFormat>Širokoúhlá obrazovka</PresentationFormat>
  <Paragraphs>108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Psychologické teorie osobnosti</vt:lpstr>
      <vt:lpstr>Definice osobnosti:</vt:lpstr>
      <vt:lpstr>Témata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Požadavky SOk211</vt:lpstr>
      <vt:lpstr>Časopisy o personality psychology</vt:lpstr>
      <vt:lpstr>Ďalšie zdroje</vt:lpstr>
      <vt:lpstr>Prezentace aplikace PowerPoint</vt:lpstr>
      <vt:lpstr>Metodologie</vt:lpstr>
      <vt:lpstr>Prezentace aplikace PowerPoint</vt:lpstr>
      <vt:lpstr>Typy dat</vt:lpstr>
      <vt:lpstr>Prezentace aplikace PowerPoint</vt:lpstr>
      <vt:lpstr>Data</vt:lpstr>
      <vt:lpstr>Výzkumný design</vt:lpstr>
      <vt:lpstr>Teorie</vt:lpstr>
      <vt:lpstr>Ockhamova břitva</vt:lpstr>
      <vt:lpstr>Prezentace aplikace PowerPoint</vt:lpstr>
      <vt:lpstr>K. Popper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Psychologické teorie osobnosti</dc:title>
  <dc:creator>Miroslav Bielik</dc:creator>
  <cp:lastModifiedBy>Miroslav Bielik</cp:lastModifiedBy>
  <cp:revision>1</cp:revision>
  <dcterms:created xsi:type="dcterms:W3CDTF">2020-10-11T08:24:54Z</dcterms:created>
  <dcterms:modified xsi:type="dcterms:W3CDTF">2020-10-11T08:28:30Z</dcterms:modified>
</cp:coreProperties>
</file>