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338" r:id="rId3"/>
    <p:sldId id="364" r:id="rId4"/>
    <p:sldId id="380" r:id="rId5"/>
    <p:sldId id="365" r:id="rId6"/>
    <p:sldId id="378" r:id="rId7"/>
    <p:sldId id="360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4" r:id="rId16"/>
    <p:sldId id="375" r:id="rId17"/>
    <p:sldId id="376" r:id="rId18"/>
    <p:sldId id="377" r:id="rId19"/>
    <p:sldId id="35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06.04.2020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 11</a:t>
            </a:r>
            <a:br>
              <a:rPr lang="cs-CZ" dirty="0"/>
            </a:br>
            <a:r>
              <a:rPr lang="cs-CZ" dirty="0"/>
              <a:t>Meziskupinové vztahy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MU.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upozornili na to, že 5000 lynčů v USA (mezi lety 1882 a 1930) </a:t>
            </a:r>
            <a:r>
              <a:rPr lang="cs-CZ" dirty="0" smtClean="0"/>
              <a:t>souviselo </a:t>
            </a:r>
            <a:r>
              <a:rPr lang="cs-CZ" dirty="0"/>
              <a:t>s ekonomicko-zemědělskými ukazateli: s </a:t>
            </a:r>
            <a:r>
              <a:rPr lang="cs-CZ" dirty="0" smtClean="0"/>
              <a:t>ekonomickou </a:t>
            </a:r>
            <a:r>
              <a:rPr lang="cs-CZ" dirty="0"/>
              <a:t>recesí a ve špatných letech počet lynčů rostl.</a:t>
            </a:r>
          </a:p>
          <a:p>
            <a:pPr>
              <a:buNone/>
            </a:pPr>
            <a:r>
              <a:rPr lang="cs-CZ" dirty="0"/>
              <a:t>Jak to spolu souvisí?</a:t>
            </a:r>
          </a:p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vyšli z teorie frustrace-agrese (</a:t>
            </a:r>
            <a:r>
              <a:rPr lang="cs-CZ" dirty="0" err="1"/>
              <a:t>Dollard</a:t>
            </a:r>
            <a:r>
              <a:rPr lang="cs-CZ" dirty="0"/>
              <a:t> &amp; kol., 1939). Agresoři namířili svoji </a:t>
            </a:r>
            <a:r>
              <a:rPr lang="cs-CZ" dirty="0" smtClean="0"/>
              <a:t>agresi </a:t>
            </a:r>
            <a:r>
              <a:rPr lang="cs-CZ" dirty="0"/>
              <a:t>proti slabším a dostupnějším cílům.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Miller &amp; </a:t>
            </a:r>
            <a:r>
              <a:rPr lang="cs-CZ" dirty="0" err="1"/>
              <a:t>Bugelski</a:t>
            </a:r>
            <a:r>
              <a:rPr lang="cs-CZ" dirty="0"/>
              <a:t> (1948) experiment: muži v táboře se těšili na výlet do města, ten byl zrušen. Měřili před a po postoje k národ. menšinám. Po frustraci byly postoje mnohem méně příznivé.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Proti: nestejné výsledky ve výzkumech a fakt, že </a:t>
            </a:r>
            <a:r>
              <a:rPr lang="cs-CZ" i="1" dirty="0"/>
              <a:t>absolutní</a:t>
            </a:r>
            <a:r>
              <a:rPr lang="cs-CZ" dirty="0"/>
              <a:t> míra F má často menší vliv než pociťovaná </a:t>
            </a:r>
            <a:r>
              <a:rPr lang="cs-CZ" i="1" dirty="0"/>
              <a:t>relativní</a:t>
            </a:r>
            <a:r>
              <a:rPr lang="cs-CZ" dirty="0"/>
              <a:t> F. Navíc tato teorie tvrdí, že </a:t>
            </a:r>
            <a:r>
              <a:rPr lang="cs-CZ" dirty="0" err="1"/>
              <a:t>meziskupinové</a:t>
            </a:r>
            <a:r>
              <a:rPr lang="cs-CZ" dirty="0"/>
              <a:t> chování  je motivováno emocemi a nikoli cíli.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Problémem předešlých teorií je, že nijak nerozlišují mezi chováním ve skupině a mimo ni. V obou situacích člověk podléhá týmž vlivům: výchově a frustraci.</a:t>
            </a:r>
          </a:p>
          <a:p>
            <a:pPr>
              <a:buNone/>
            </a:pPr>
            <a:r>
              <a:rPr lang="cs-CZ" dirty="0"/>
              <a:t>Jakkoli podmínky výchovy musejí být rozdílné, projevy osob ve skupinách jsou velmi uniformní (srov. oslavu vítězství národního týmu).</a:t>
            </a:r>
          </a:p>
          <a:p>
            <a:pPr>
              <a:buNone/>
            </a:pPr>
            <a:r>
              <a:rPr lang="cs-CZ" dirty="0"/>
              <a:t>To  vedlo </a:t>
            </a:r>
            <a:r>
              <a:rPr lang="cs-CZ" dirty="0" err="1"/>
              <a:t>Tajfela</a:t>
            </a:r>
            <a:r>
              <a:rPr lang="cs-CZ" dirty="0"/>
              <a:t> (1978) k tvrzení, že je nutné rozlišovat mezi interpersonálním a </a:t>
            </a:r>
            <a:r>
              <a:rPr lang="cs-CZ" dirty="0" err="1"/>
              <a:t>meziskupinovým</a:t>
            </a:r>
            <a:r>
              <a:rPr lang="cs-CZ" dirty="0"/>
              <a:t> chováním.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Brown, 2006, s. 540-542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1. Interpersonální </a:t>
            </a:r>
            <a:r>
              <a:rPr lang="cs-CZ" dirty="0"/>
              <a:t>chování znamená jednat  jako jedinec s </a:t>
            </a:r>
            <a:r>
              <a:rPr lang="cs-CZ" dirty="0" err="1"/>
              <a:t>urč</a:t>
            </a:r>
            <a:r>
              <a:rPr lang="cs-CZ" dirty="0"/>
              <a:t>. osobnostními rysy a sklony.</a:t>
            </a:r>
          </a:p>
          <a:p>
            <a:pPr>
              <a:buNone/>
            </a:pPr>
            <a:r>
              <a:rPr lang="cs-CZ" dirty="0" smtClean="0"/>
              <a:t>2. Meziskupinové </a:t>
            </a:r>
            <a:r>
              <a:rPr lang="cs-CZ" dirty="0"/>
              <a:t>chování znamená jednat jako </a:t>
            </a:r>
            <a:r>
              <a:rPr lang="cs-CZ" dirty="0" smtClean="0"/>
              <a:t>člen určité sociální </a:t>
            </a:r>
            <a:r>
              <a:rPr lang="cs-CZ" dirty="0"/>
              <a:t>skupiny (jako </a:t>
            </a:r>
            <a:r>
              <a:rPr lang="cs-CZ" dirty="0" err="1" smtClean="0"/>
              <a:t>saláfistický</a:t>
            </a:r>
            <a:r>
              <a:rPr lang="cs-CZ" dirty="0" smtClean="0"/>
              <a:t>  nebo ultranacionalistický terorista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 1. případě  jsou individuální rozdíly a konstelace důležitější než různé soc. kategorie, k nimž čl. přísluší.</a:t>
            </a:r>
          </a:p>
          <a:p>
            <a:pPr>
              <a:buNone/>
            </a:pPr>
            <a:r>
              <a:rPr lang="cs-CZ" dirty="0"/>
              <a:t>V 2. případě platí opak: kdo čl. je, </a:t>
            </a:r>
            <a:r>
              <a:rPr lang="cs-CZ" dirty="0" err="1"/>
              <a:t>je</a:t>
            </a:r>
            <a:r>
              <a:rPr lang="cs-CZ" dirty="0"/>
              <a:t> méně důležité než to, ke které náboženské sektě agresor a oběti patří (srov. </a:t>
            </a:r>
            <a:r>
              <a:rPr lang="cs-CZ" dirty="0" err="1"/>
              <a:t>šíité</a:t>
            </a:r>
            <a:r>
              <a:rPr lang="cs-CZ" dirty="0"/>
              <a:t> a </a:t>
            </a:r>
            <a:r>
              <a:rPr lang="cs-CZ" dirty="0" err="1"/>
              <a:t>sunnité</a:t>
            </a:r>
            <a:r>
              <a:rPr lang="cs-CZ" dirty="0"/>
              <a:t>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err="1"/>
              <a:t>Tajfel</a:t>
            </a:r>
            <a:r>
              <a:rPr lang="cs-CZ" dirty="0"/>
              <a:t> tvrdil, že </a:t>
            </a:r>
            <a:r>
              <a:rPr lang="cs-CZ" dirty="0" err="1"/>
              <a:t>soc</a:t>
            </a:r>
            <a:r>
              <a:rPr lang="cs-CZ" dirty="0"/>
              <a:t>. chování se bude nacházet kdekoli na kontinuu definovaným dvěma extrémy: interpersonální a </a:t>
            </a:r>
            <a:r>
              <a:rPr lang="cs-CZ" dirty="0" err="1"/>
              <a:t>meziskupinové</a:t>
            </a:r>
            <a:r>
              <a:rPr lang="cs-CZ" dirty="0"/>
              <a:t> chování.</a:t>
            </a:r>
          </a:p>
          <a:p>
            <a:pPr>
              <a:buNone/>
            </a:pPr>
            <a:r>
              <a:rPr lang="cs-CZ" dirty="0"/>
              <a:t>Kde se bude nacházet záleží na několika faktorech.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1. Lehkost s jakou lze identifikovat různé </a:t>
            </a:r>
            <a:r>
              <a:rPr lang="cs-CZ" dirty="0" err="1"/>
              <a:t>soc</a:t>
            </a:r>
            <a:r>
              <a:rPr lang="cs-CZ" dirty="0"/>
              <a:t>. kategorie, resp. </a:t>
            </a:r>
            <a:r>
              <a:rPr lang="cs-CZ" dirty="0" err="1"/>
              <a:t>soc</a:t>
            </a:r>
            <a:r>
              <a:rPr lang="cs-CZ" dirty="0"/>
              <a:t>. skupiny: muži x ženy, barva pleti, vlasů, jiná charakteristika, chudí x bohatí atd. Tam, kde je snadné odlišovat kategorie, bude chování tíhnout k </a:t>
            </a:r>
            <a:r>
              <a:rPr lang="cs-CZ" dirty="0" err="1"/>
              <a:t>meziskupinovému</a:t>
            </a:r>
            <a:r>
              <a:rPr lang="cs-CZ" dirty="0"/>
              <a:t> pólu.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2. Míra do jaké je chování ve skupině uniformní (dle skupinové koheze). Jsou skupiny, které umožňují individuálnější chování, a skupiny </a:t>
            </a:r>
            <a:r>
              <a:rPr lang="cs-CZ" dirty="0" err="1"/>
              <a:t>uniformnější</a:t>
            </a:r>
            <a:r>
              <a:rPr lang="cs-CZ"/>
              <a:t>.  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Užitečnější může být podívat se na </a:t>
            </a:r>
            <a:r>
              <a:rPr lang="cs-CZ" dirty="0" err="1"/>
              <a:t>meziskupinovou</a:t>
            </a:r>
            <a:r>
              <a:rPr lang="cs-CZ" dirty="0"/>
              <a:t> interakci z hlediska cílů skupin: </a:t>
            </a:r>
          </a:p>
          <a:p>
            <a:pPr>
              <a:buNone/>
            </a:pPr>
            <a:r>
              <a:rPr lang="cs-CZ" dirty="0"/>
              <a:t>Jsou cíle obou skupin slučitelné či neslučitelné? Usiluje jedna </a:t>
            </a:r>
            <a:r>
              <a:rPr lang="cs-CZ" dirty="0" err="1"/>
              <a:t>sk</a:t>
            </a:r>
            <a:r>
              <a:rPr lang="cs-CZ" dirty="0"/>
              <a:t>. o něco na úkor druhé? Či jsou jejich cíle shodné?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Příklady neslučitelných a slučitelných cílů?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Nejznámějším zastáncem tohoto přístupu je </a:t>
            </a:r>
            <a:r>
              <a:rPr lang="cs-CZ" dirty="0" err="1"/>
              <a:t>Sherif</a:t>
            </a:r>
            <a:r>
              <a:rPr lang="cs-CZ" dirty="0"/>
              <a:t> (1966).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Výběr  12letých chlapců vyloučil předchozí deprivaci či autoritářskou výchovu.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3 letní pobyty (22-24 zkoumaných osob)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Rozděleni do dvou skupin (jednou o sobě vůbec dopředu nevěděli).</a:t>
            </a:r>
          </a:p>
          <a:p>
            <a:pPr>
              <a:buNone/>
            </a:pPr>
            <a:r>
              <a:rPr lang="cs-CZ" dirty="0"/>
              <a:t>Spontánně zazněly návrhy k poměření sil.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Navození meziskupinového konfliktu: soutěž skupin o pohár a výhru.</a:t>
            </a:r>
          </a:p>
          <a:p>
            <a:pPr>
              <a:buNone/>
            </a:pPr>
            <a:r>
              <a:rPr lang="cs-CZ" dirty="0"/>
              <a:t>To vedlo k posunu od vzájemné nezávislosti ke stavu negativní závislosti.</a:t>
            </a:r>
          </a:p>
          <a:p>
            <a:pPr>
              <a:buNone/>
            </a:pPr>
            <a:r>
              <a:rPr lang="cs-CZ" dirty="0"/>
              <a:t>Ihned se změnilo i chování: nenechali si ujít příležitost  k posmívání i k </a:t>
            </a:r>
            <a:r>
              <a:rPr lang="cs-CZ" dirty="0" err="1"/>
              <a:t>fyz</a:t>
            </a:r>
            <a:r>
              <a:rPr lang="cs-CZ" dirty="0"/>
              <a:t>. potyčkám.</a:t>
            </a:r>
          </a:p>
          <a:p>
            <a:pPr>
              <a:buNone/>
            </a:pPr>
            <a:r>
              <a:rPr lang="cs-CZ" dirty="0"/>
              <a:t>Při hodnocení výkonu nadržovali členům vztažné skupiny.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Navození </a:t>
            </a:r>
            <a:r>
              <a:rPr lang="cs-CZ" b="1" dirty="0"/>
              <a:t>kooperace</a:t>
            </a:r>
            <a:r>
              <a:rPr lang="cs-CZ" dirty="0"/>
              <a:t>: porouchal se zásobovací vůz a obě skupiny se musely spojit, aby jej odtáhly do tábora.</a:t>
            </a:r>
          </a:p>
          <a:p>
            <a:pPr>
              <a:buNone/>
            </a:pPr>
            <a:r>
              <a:rPr lang="cs-CZ" dirty="0"/>
              <a:t>Po několika podobných spojujících aktivitách přestali být k druhé skupině tak agresivní a méně protěžovali vlastní skupinu.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Chování se měnilo dle změn </a:t>
            </a:r>
            <a:r>
              <a:rPr lang="cs-CZ" dirty="0" err="1"/>
              <a:t>meziskupinových</a:t>
            </a:r>
            <a:r>
              <a:rPr lang="cs-CZ" dirty="0"/>
              <a:t> vztahů. Změny byly příliš rychlé a rozšířené, než aby je bylo možno přisuzovat osobnostním dispozicím.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Kdy a jak vzniká agrese?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Jaké faktory zvyšují pravděpodobnost agresivního chování?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= chování příslušníků jedné skupiny k příslušníkům druhé skupiny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Zvláště se </a:t>
            </a:r>
            <a:r>
              <a:rPr lang="cs-CZ" dirty="0" smtClean="0"/>
              <a:t>zkoumají </a:t>
            </a:r>
            <a:r>
              <a:rPr lang="cs-CZ" dirty="0"/>
              <a:t>meziskupinové konflikty a předsudky.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Příklady ze současných médií?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0152" y="1775191"/>
            <a:ext cx="2746648" cy="482216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dirty="0" err="1"/>
              <a:t>Haploskupiny</a:t>
            </a:r>
            <a:r>
              <a:rPr lang="cs-CZ" dirty="0"/>
              <a:t> a národy: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R1B: </a:t>
            </a:r>
            <a:r>
              <a:rPr lang="cs-CZ" dirty="0" err="1"/>
              <a:t>Celtic</a:t>
            </a:r>
            <a:r>
              <a:rPr lang="cs-CZ" dirty="0"/>
              <a:t>, </a:t>
            </a:r>
            <a:r>
              <a:rPr lang="cs-CZ" dirty="0" err="1"/>
              <a:t>Germanic</a:t>
            </a:r>
            <a:r>
              <a:rPr lang="cs-CZ" dirty="0"/>
              <a:t>, </a:t>
            </a:r>
            <a:r>
              <a:rPr lang="cs-CZ" dirty="0" err="1"/>
              <a:t>Alpine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R1a : </a:t>
            </a:r>
            <a:r>
              <a:rPr lang="cs-CZ" dirty="0" err="1"/>
              <a:t>Slavs</a:t>
            </a:r>
            <a:r>
              <a:rPr lang="cs-CZ" dirty="0"/>
              <a:t>, </a:t>
            </a:r>
            <a:r>
              <a:rPr lang="cs-CZ" dirty="0" err="1"/>
              <a:t>Kurgan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I1a: </a:t>
            </a:r>
            <a:r>
              <a:rPr lang="cs-CZ" dirty="0" err="1"/>
              <a:t>Nordic</a:t>
            </a:r>
            <a:r>
              <a:rPr lang="cs-CZ" dirty="0"/>
              <a:t>- Viking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I1c: </a:t>
            </a:r>
            <a:r>
              <a:rPr lang="cs-CZ" dirty="0" err="1"/>
              <a:t>Germanic</a:t>
            </a:r>
            <a:r>
              <a:rPr lang="cs-CZ" dirty="0"/>
              <a:t> / </a:t>
            </a:r>
            <a:r>
              <a:rPr lang="cs-CZ" dirty="0" err="1"/>
              <a:t>Central</a:t>
            </a:r>
            <a:r>
              <a:rPr lang="cs-CZ" dirty="0"/>
              <a:t>-</a:t>
            </a:r>
            <a:r>
              <a:rPr lang="cs-CZ" dirty="0" err="1"/>
              <a:t>Nordic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I1b: </a:t>
            </a:r>
            <a:r>
              <a:rPr lang="cs-CZ" dirty="0" err="1"/>
              <a:t>South</a:t>
            </a:r>
            <a:r>
              <a:rPr lang="cs-CZ" dirty="0"/>
              <a:t> Slavic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J : </a:t>
            </a:r>
            <a:r>
              <a:rPr lang="cs-CZ" dirty="0" err="1"/>
              <a:t>Mediterranian</a:t>
            </a:r>
            <a:r>
              <a:rPr lang="cs-CZ" dirty="0"/>
              <a:t> (</a:t>
            </a:r>
            <a:r>
              <a:rPr lang="cs-CZ" dirty="0" err="1"/>
              <a:t>Ancient</a:t>
            </a:r>
            <a:r>
              <a:rPr lang="cs-CZ" dirty="0"/>
              <a:t> </a:t>
            </a:r>
            <a:r>
              <a:rPr lang="cs-CZ" dirty="0" err="1"/>
              <a:t>Greeks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Romans</a:t>
            </a:r>
            <a:r>
              <a:rPr lang="cs-CZ" dirty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G : </a:t>
            </a:r>
            <a:r>
              <a:rPr lang="cs-CZ" dirty="0" err="1"/>
              <a:t>Caucasian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E3b : </a:t>
            </a:r>
            <a:r>
              <a:rPr lang="cs-CZ" dirty="0" err="1"/>
              <a:t>Balkanic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Q: </a:t>
            </a:r>
            <a:r>
              <a:rPr lang="cs-CZ" dirty="0" err="1"/>
              <a:t>Hunnic</a:t>
            </a:r>
            <a:endParaRPr lang="cs-CZ" dirty="0"/>
          </a:p>
          <a:p>
            <a:pPr>
              <a:buNone/>
            </a:pPr>
            <a:r>
              <a:rPr lang="cs-CZ" dirty="0"/>
              <a:t>N : </a:t>
            </a:r>
            <a:r>
              <a:rPr lang="cs-CZ" dirty="0" err="1"/>
              <a:t>Uralic</a:t>
            </a:r>
            <a:r>
              <a:rPr lang="cs-CZ" dirty="0"/>
              <a:t>- </a:t>
            </a:r>
            <a:r>
              <a:rPr lang="cs-CZ" dirty="0" err="1"/>
              <a:t>Siberian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s://i1.wp.com/media1.mistecko.cz/images/media1:50f828b25cb00.jpg/R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9896"/>
            <a:ext cx="5727825" cy="6508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259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Častější než otevřené meziskupinové konflikty (KKK, skinheads) jsou různé formy </a:t>
            </a:r>
            <a:r>
              <a:rPr lang="cs-CZ" b="1" dirty="0"/>
              <a:t>předsudků</a:t>
            </a:r>
            <a:r>
              <a:rPr lang="cs-CZ" dirty="0"/>
              <a:t>, tj. zastávání nelichotivých postojů ke členům </a:t>
            </a:r>
            <a:r>
              <a:rPr lang="cs-CZ" dirty="0" err="1"/>
              <a:t>urč</a:t>
            </a:r>
            <a:r>
              <a:rPr lang="cs-CZ" dirty="0"/>
              <a:t>. soc. skupiny či </a:t>
            </a:r>
            <a:r>
              <a:rPr lang="cs-CZ" dirty="0" smtClean="0"/>
              <a:t>soc. kategorie </a:t>
            </a:r>
            <a:r>
              <a:rPr lang="cs-CZ" dirty="0"/>
              <a:t>(rasismus, sexismus, proti soc. třídě, hodnotám a postojům, věku, postižení, náboženství, sexualitě, národnosti, zaměstnání, vzdělání apod.).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>
            <a:normAutofit/>
          </a:bodyPr>
          <a:lstStyle/>
          <a:p>
            <a:r>
              <a:rPr lang="cs-CZ" sz="4000" dirty="0"/>
              <a:t>Rasismus a xenofobie (listopad 2016)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24000"/>
            <a:ext cx="80105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Kde se předsudek bere?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Rozšířenou představou je, že předsudek je především osobnostní problém.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Adorno</a:t>
            </a:r>
            <a:r>
              <a:rPr lang="cs-CZ" dirty="0"/>
              <a:t>, </a:t>
            </a:r>
            <a:r>
              <a:rPr lang="cs-CZ" dirty="0" err="1"/>
              <a:t>Frenkel-Brunswick</a:t>
            </a:r>
            <a:r>
              <a:rPr lang="cs-CZ" dirty="0"/>
              <a:t>, </a:t>
            </a:r>
            <a:r>
              <a:rPr lang="cs-CZ" dirty="0" err="1"/>
              <a:t>Levinson</a:t>
            </a:r>
            <a:r>
              <a:rPr lang="cs-CZ" dirty="0"/>
              <a:t> &amp; </a:t>
            </a:r>
            <a:r>
              <a:rPr lang="cs-CZ" dirty="0" err="1"/>
              <a:t>Sanford</a:t>
            </a:r>
            <a:r>
              <a:rPr lang="cs-CZ" dirty="0"/>
              <a:t> (1950) vycházeli z psychoanalytické perspektivy: příliš autoritativní rodiče příliš frustrují děti… agresivita proti rodičům je přesměrována na slabší či neschopnější </a:t>
            </a:r>
            <a:r>
              <a:rPr lang="cs-CZ" dirty="0" smtClean="0"/>
              <a:t>(tj. na menšiny</a:t>
            </a:r>
            <a:r>
              <a:rPr lang="cs-CZ" dirty="0"/>
              <a:t>). Výsledkem je přílišná uctivost k autoritám a otevřené nepřátelství k menšinám – tzv. </a:t>
            </a:r>
            <a:r>
              <a:rPr lang="cs-CZ" b="1" dirty="0"/>
              <a:t>autoritářská osobnost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5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800" dirty="0"/>
              <a:t>Tzn. u osob s autoritářskými postoji bychom měli najít přísnější výchovu v dětství. </a:t>
            </a:r>
          </a:p>
          <a:p>
            <a:pPr marL="118872" indent="0">
              <a:buNone/>
            </a:pPr>
            <a:r>
              <a:rPr lang="cs-CZ" sz="3800" dirty="0" err="1"/>
              <a:t>Adorno</a:t>
            </a:r>
            <a:r>
              <a:rPr lang="cs-CZ" sz="3800" dirty="0"/>
              <a:t> a kol. vyvinuli osobnostní dotazník: F-škálu (fašismus). Dospělí s vysokým skóre měli odlišné dětství a dogmatičtější postoje.</a:t>
            </a:r>
          </a:p>
          <a:p>
            <a:pPr marL="118872" indent="0">
              <a:buNone/>
            </a:pPr>
            <a:r>
              <a:rPr lang="cs-CZ" sz="3800" dirty="0"/>
              <a:t>Dále se potvrdil vztah:</a:t>
            </a:r>
          </a:p>
          <a:p>
            <a:r>
              <a:rPr lang="cs-CZ" sz="3300" dirty="0"/>
              <a:t>Předsudky k etnickým skupinám (</a:t>
            </a:r>
            <a:r>
              <a:rPr lang="cs-CZ" sz="3300" dirty="0" err="1"/>
              <a:t>Sinha</a:t>
            </a:r>
            <a:r>
              <a:rPr lang="cs-CZ" sz="3300" dirty="0"/>
              <a:t> &amp; Hassan, 1975)</a:t>
            </a:r>
          </a:p>
          <a:p>
            <a:r>
              <a:rPr lang="cs-CZ" sz="3300" dirty="0"/>
              <a:t>Etnocentrismus v Holandsku (</a:t>
            </a:r>
            <a:r>
              <a:rPr lang="cs-CZ" sz="3300" dirty="0" err="1"/>
              <a:t>Meloen</a:t>
            </a:r>
            <a:r>
              <a:rPr lang="cs-CZ" sz="3300" dirty="0"/>
              <a:t>, </a:t>
            </a:r>
            <a:r>
              <a:rPr lang="cs-CZ" sz="3300" dirty="0" err="1"/>
              <a:t>Hagendoorn</a:t>
            </a:r>
            <a:r>
              <a:rPr lang="cs-CZ" sz="3300" dirty="0"/>
              <a:t>, </a:t>
            </a:r>
            <a:r>
              <a:rPr lang="cs-CZ" sz="3300" dirty="0" err="1"/>
              <a:t>Raaijmakers</a:t>
            </a:r>
            <a:r>
              <a:rPr lang="cs-CZ" sz="3300" dirty="0"/>
              <a:t> &amp; </a:t>
            </a:r>
            <a:r>
              <a:rPr lang="cs-CZ" sz="3300" dirty="0" err="1"/>
              <a:t>Visser</a:t>
            </a:r>
            <a:r>
              <a:rPr lang="cs-CZ" sz="3300" dirty="0"/>
              <a:t>, 1988)</a:t>
            </a:r>
          </a:p>
          <a:p>
            <a:r>
              <a:rPr lang="cs-CZ" sz="3300" dirty="0"/>
              <a:t>Proti </a:t>
            </a:r>
            <a:r>
              <a:rPr lang="cs-CZ" sz="3300" dirty="0" err="1"/>
              <a:t>ment</a:t>
            </a:r>
            <a:r>
              <a:rPr lang="cs-CZ" sz="3300" dirty="0"/>
              <a:t>. postiženým a  nemocným AIDS (</a:t>
            </a:r>
            <a:r>
              <a:rPr lang="cs-CZ" sz="3300" dirty="0" err="1"/>
              <a:t>Hanson</a:t>
            </a:r>
            <a:r>
              <a:rPr lang="cs-CZ" sz="3300" dirty="0"/>
              <a:t> &amp; </a:t>
            </a:r>
            <a:r>
              <a:rPr lang="cs-CZ" sz="3300" dirty="0" err="1"/>
              <a:t>Blohm</a:t>
            </a:r>
            <a:r>
              <a:rPr lang="cs-CZ" sz="3300" dirty="0"/>
              <a:t>, 1974)</a:t>
            </a:r>
          </a:p>
          <a:p>
            <a:r>
              <a:rPr lang="cs-CZ" sz="3300" dirty="0"/>
              <a:t>Sex. agrese mužů vůči ženám (</a:t>
            </a:r>
            <a:r>
              <a:rPr lang="cs-CZ" sz="3300" dirty="0" err="1"/>
              <a:t>Walker</a:t>
            </a:r>
            <a:r>
              <a:rPr lang="cs-CZ" sz="3300" dirty="0"/>
              <a:t>, </a:t>
            </a:r>
            <a:r>
              <a:rPr lang="cs-CZ" sz="3300" dirty="0" err="1"/>
              <a:t>Rowe</a:t>
            </a:r>
            <a:r>
              <a:rPr lang="cs-CZ" sz="3300" dirty="0"/>
              <a:t> &amp; </a:t>
            </a:r>
            <a:r>
              <a:rPr lang="cs-CZ" sz="3300" dirty="0" err="1"/>
              <a:t>Quinsey</a:t>
            </a:r>
            <a:r>
              <a:rPr lang="cs-CZ" sz="3300" dirty="0"/>
              <a:t>, 1993)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511256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Proti této teorii lze namítnout: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1. </a:t>
            </a:r>
            <a:r>
              <a:rPr lang="cs-CZ" dirty="0"/>
              <a:t>Se změnou </a:t>
            </a:r>
            <a:r>
              <a:rPr lang="cs-CZ" dirty="0" err="1"/>
              <a:t>soc</a:t>
            </a:r>
            <a:r>
              <a:rPr lang="cs-CZ" dirty="0"/>
              <a:t>. skupiny (např. pracovní </a:t>
            </a:r>
            <a:r>
              <a:rPr lang="cs-CZ" dirty="0" err="1"/>
              <a:t>sk</a:t>
            </a:r>
            <a:r>
              <a:rPr lang="cs-CZ" dirty="0"/>
              <a:t>.) se často mění i postoje, resp. předsudky= ovlivňují nás normy </a:t>
            </a:r>
            <a:r>
              <a:rPr lang="cs-CZ" dirty="0" err="1"/>
              <a:t>soc</a:t>
            </a:r>
            <a:r>
              <a:rPr lang="cs-CZ" dirty="0"/>
              <a:t>. skupiny (studenti v liberálních kolejích; </a:t>
            </a:r>
            <a:r>
              <a:rPr lang="cs-CZ" dirty="0" err="1"/>
              <a:t>Siegel</a:t>
            </a:r>
            <a:r>
              <a:rPr lang="cs-CZ" dirty="0"/>
              <a:t>, 1957).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2.</a:t>
            </a:r>
            <a:r>
              <a:rPr lang="cs-CZ" dirty="0"/>
              <a:t> Předpojatost vůči černochům v JAR nesouvisela tolik s autoritářstvím (nízké F-skóre), větší vliv měly spol. normy.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3.</a:t>
            </a:r>
            <a:r>
              <a:rPr lang="cs-CZ" dirty="0"/>
              <a:t> Teorie nevysvětluje celkovou uniformnost (jednotnost) většiny předsudků. (srov. nacismus v Německu aj.)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4.</a:t>
            </a:r>
            <a:r>
              <a:rPr lang="cs-CZ" dirty="0"/>
              <a:t> Předsudky vznikají jako reakce na určitou situaci – velmi rychle na to, aby se šířily společností jen cestou výchovy. (srov. dnešek, kdy se </a:t>
            </a:r>
            <a:r>
              <a:rPr lang="cs-CZ" dirty="0" err="1"/>
              <a:t>urč</a:t>
            </a:r>
            <a:r>
              <a:rPr lang="cs-CZ" dirty="0"/>
              <a:t>. část obyvatel radikalizuje)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17032</TotalTime>
  <Words>1130</Words>
  <Application>Microsoft Office PowerPoint</Application>
  <PresentationFormat>Předvádění na obrazovce (4:3)</PresentationFormat>
  <Paragraphs>95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11 Meziskupinové vztahy</vt:lpstr>
      <vt:lpstr>Dotaz na minulou přednášku</vt:lpstr>
      <vt:lpstr>Meziskupinové vztahy</vt:lpstr>
      <vt:lpstr>Prezentace aplikace PowerPoint</vt:lpstr>
      <vt:lpstr>Meziskupinové vztahy</vt:lpstr>
      <vt:lpstr>Rasismus a xenofobie (listopad 2016)</vt:lpstr>
      <vt:lpstr>Teorie autoritářské osobnosti</vt:lpstr>
      <vt:lpstr>Teorie autoritářské osobnosti</vt:lpstr>
      <vt:lpstr>Teorie autoritářské osobnosti</vt:lpstr>
      <vt:lpstr>Teorie obětního beránka</vt:lpstr>
      <vt:lpstr>Teorie obětního beránka</vt:lpstr>
      <vt:lpstr>Shrnutí </vt:lpstr>
      <vt:lpstr>Dle Brown, 2006, s. 540-542</vt:lpstr>
      <vt:lpstr>Prezentace aplikace PowerPoint</vt:lpstr>
      <vt:lpstr>Skupinové cíle</vt:lpstr>
      <vt:lpstr>Výzkumy z letního tábora (Sherif &amp; Sherif, 1953) a další</vt:lpstr>
      <vt:lpstr>Výzkumy z letního tábora (Sherif &amp; Sherif, 1953) a další</vt:lpstr>
      <vt:lpstr>Výzkumy z letního tábora (Sherif &amp; Sherif, 1953) a další</vt:lpstr>
      <vt:lpstr>Děkuji za pozornost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280</cp:revision>
  <dcterms:created xsi:type="dcterms:W3CDTF">2015-10-20T07:43:33Z</dcterms:created>
  <dcterms:modified xsi:type="dcterms:W3CDTF">2020-04-06T12:42:36Z</dcterms:modified>
</cp:coreProperties>
</file>