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1"/>
  </p:notesMasterIdLst>
  <p:sldIdLst>
    <p:sldId id="256" r:id="rId2"/>
    <p:sldId id="257" r:id="rId3"/>
    <p:sldId id="299" r:id="rId4"/>
    <p:sldId id="298" r:id="rId5"/>
    <p:sldId id="300" r:id="rId6"/>
    <p:sldId id="301" r:id="rId7"/>
    <p:sldId id="285" r:id="rId8"/>
    <p:sldId id="286" r:id="rId9"/>
    <p:sldId id="287" r:id="rId10"/>
    <p:sldId id="309" r:id="rId11"/>
    <p:sldId id="289" r:id="rId12"/>
    <p:sldId id="294" r:id="rId13"/>
    <p:sldId id="290" r:id="rId14"/>
    <p:sldId id="291" r:id="rId15"/>
    <p:sldId id="292" r:id="rId16"/>
    <p:sldId id="293" r:id="rId17"/>
    <p:sldId id="296" r:id="rId18"/>
    <p:sldId id="310" r:id="rId19"/>
    <p:sldId id="295" r:id="rId20"/>
    <p:sldId id="260" r:id="rId21"/>
    <p:sldId id="261" r:id="rId22"/>
    <p:sldId id="262" r:id="rId23"/>
    <p:sldId id="275" r:id="rId24"/>
    <p:sldId id="303" r:id="rId25"/>
    <p:sldId id="304" r:id="rId26"/>
    <p:sldId id="305" r:id="rId27"/>
    <p:sldId id="306" r:id="rId28"/>
    <p:sldId id="307" r:id="rId29"/>
    <p:sldId id="308" r:id="rId3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0" d="100"/>
          <a:sy n="80" d="100"/>
        </p:scale>
        <p:origin x="114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BA5A73-B8DD-4612-9E40-8814C33114BF}" type="datetimeFigureOut">
              <a:rPr lang="cs-CZ" smtClean="0"/>
              <a:t>24.03.2020</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D1E1C0-F9F4-44F2-B87A-124AFABC31ED}" type="slidenum">
              <a:rPr lang="cs-CZ" smtClean="0"/>
              <a:t>‹#›</a:t>
            </a:fld>
            <a:endParaRPr lang="cs-CZ"/>
          </a:p>
        </p:txBody>
      </p:sp>
    </p:spTree>
    <p:extLst>
      <p:ext uri="{BB962C8B-B14F-4D97-AF65-F5344CB8AC3E}">
        <p14:creationId xmlns:p14="http://schemas.microsoft.com/office/powerpoint/2010/main" val="15248125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4500"/>
            </a:lvl1pPr>
          </a:lstStyle>
          <a:p>
            <a:r>
              <a:rPr lang="cs-CZ"/>
              <a:t>Kliknutím lze upravit styl.</a:t>
            </a:r>
          </a:p>
        </p:txBody>
      </p:sp>
      <p:sp>
        <p:nvSpPr>
          <p:cNvPr id="3" name="Podnadpis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lze upravit styl předlohy.</a:t>
            </a:r>
          </a:p>
        </p:txBody>
      </p:sp>
      <p:sp>
        <p:nvSpPr>
          <p:cNvPr id="4" name="Zástupný symbol pro datum 3"/>
          <p:cNvSpPr>
            <a:spLocks noGrp="1"/>
          </p:cNvSpPr>
          <p:nvPr>
            <p:ph type="dt" sz="half" idx="10"/>
          </p:nvPr>
        </p:nvSpPr>
        <p:spPr/>
        <p:txBody>
          <a:bodyPr/>
          <a:lstStyle/>
          <a:p>
            <a:fld id="{D1D6432A-ABED-418C-A579-91CD476DDCBE}" type="datetimeFigureOut">
              <a:rPr lang="cs-CZ" smtClean="0"/>
              <a:t>24.03.2020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ABF2061-F8B4-49B1-9461-1985861C474D}" type="slidenum">
              <a:rPr lang="cs-CZ" smtClean="0"/>
              <a:t>‹#›</a:t>
            </a:fld>
            <a:endParaRPr lang="cs-CZ"/>
          </a:p>
        </p:txBody>
      </p:sp>
    </p:spTree>
    <p:extLst>
      <p:ext uri="{BB962C8B-B14F-4D97-AF65-F5344CB8AC3E}">
        <p14:creationId xmlns:p14="http://schemas.microsoft.com/office/powerpoint/2010/main" val="2536730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D1D6432A-ABED-418C-A579-91CD476DDCBE}" type="datetimeFigureOut">
              <a:rPr lang="cs-CZ" smtClean="0"/>
              <a:t>24.03.2020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ABF2061-F8B4-49B1-9461-1985861C474D}" type="slidenum">
              <a:rPr lang="cs-CZ" smtClean="0"/>
              <a:t>‹#›</a:t>
            </a:fld>
            <a:endParaRPr lang="cs-CZ"/>
          </a:p>
        </p:txBody>
      </p:sp>
    </p:spTree>
    <p:extLst>
      <p:ext uri="{BB962C8B-B14F-4D97-AF65-F5344CB8AC3E}">
        <p14:creationId xmlns:p14="http://schemas.microsoft.com/office/powerpoint/2010/main" val="1169253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5" y="365125"/>
            <a:ext cx="1971675"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28650" y="365125"/>
            <a:ext cx="5800725"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D1D6432A-ABED-418C-A579-91CD476DDCBE}" type="datetimeFigureOut">
              <a:rPr lang="cs-CZ" smtClean="0"/>
              <a:t>24.03.2020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ABF2061-F8B4-49B1-9461-1985861C474D}" type="slidenum">
              <a:rPr lang="cs-CZ" smtClean="0"/>
              <a:t>‹#›</a:t>
            </a:fld>
            <a:endParaRPr lang="cs-CZ"/>
          </a:p>
        </p:txBody>
      </p:sp>
    </p:spTree>
    <p:extLst>
      <p:ext uri="{BB962C8B-B14F-4D97-AF65-F5344CB8AC3E}">
        <p14:creationId xmlns:p14="http://schemas.microsoft.com/office/powerpoint/2010/main" val="1846555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D1D6432A-ABED-418C-A579-91CD476DDCBE}" type="datetimeFigureOut">
              <a:rPr lang="cs-CZ" smtClean="0"/>
              <a:t>24.03.2020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ABF2061-F8B4-49B1-9461-1985861C474D}" type="slidenum">
              <a:rPr lang="cs-CZ" smtClean="0"/>
              <a:t>‹#›</a:t>
            </a:fld>
            <a:endParaRPr lang="cs-CZ"/>
          </a:p>
        </p:txBody>
      </p:sp>
    </p:spTree>
    <p:extLst>
      <p:ext uri="{BB962C8B-B14F-4D97-AF65-F5344CB8AC3E}">
        <p14:creationId xmlns:p14="http://schemas.microsoft.com/office/powerpoint/2010/main" val="11984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9"/>
            <a:ext cx="7886700" cy="2852737"/>
          </a:xfrm>
        </p:spPr>
        <p:txBody>
          <a:bodyPr anchor="b"/>
          <a:lstStyle>
            <a:lvl1pPr>
              <a:defRPr sz="4500"/>
            </a:lvl1pPr>
          </a:lstStyle>
          <a:p>
            <a:r>
              <a:rPr lang="cs-CZ"/>
              <a:t>Kliknutím lze upravit styl.</a:t>
            </a:r>
          </a:p>
        </p:txBody>
      </p:sp>
      <p:sp>
        <p:nvSpPr>
          <p:cNvPr id="3" name="Zástupný symbol pro text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D1D6432A-ABED-418C-A579-91CD476DDCBE}" type="datetimeFigureOut">
              <a:rPr lang="cs-CZ" smtClean="0"/>
              <a:t>24.03.2020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ABF2061-F8B4-49B1-9461-1985861C474D}" type="slidenum">
              <a:rPr lang="cs-CZ" smtClean="0"/>
              <a:t>‹#›</a:t>
            </a:fld>
            <a:endParaRPr lang="cs-CZ"/>
          </a:p>
        </p:txBody>
      </p:sp>
    </p:spTree>
    <p:extLst>
      <p:ext uri="{BB962C8B-B14F-4D97-AF65-F5344CB8AC3E}">
        <p14:creationId xmlns:p14="http://schemas.microsoft.com/office/powerpoint/2010/main" val="1819204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628650" y="1825625"/>
            <a:ext cx="38862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29150" y="1825625"/>
            <a:ext cx="38862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D1D6432A-ABED-418C-A579-91CD476DDCBE}" type="datetimeFigureOut">
              <a:rPr lang="cs-CZ" smtClean="0"/>
              <a:t>24.03.2020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ABF2061-F8B4-49B1-9461-1985861C474D}" type="slidenum">
              <a:rPr lang="cs-CZ" smtClean="0"/>
              <a:t>‹#›</a:t>
            </a:fld>
            <a:endParaRPr lang="cs-CZ"/>
          </a:p>
        </p:txBody>
      </p:sp>
    </p:spTree>
    <p:extLst>
      <p:ext uri="{BB962C8B-B14F-4D97-AF65-F5344CB8AC3E}">
        <p14:creationId xmlns:p14="http://schemas.microsoft.com/office/powerpoint/2010/main" val="2528165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29841" y="365126"/>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Kliknutím lze upravit styly předlohy textu.</a:t>
            </a:r>
          </a:p>
        </p:txBody>
      </p:sp>
      <p:sp>
        <p:nvSpPr>
          <p:cNvPr id="4" name="Zástupný symbol pro obsah 3"/>
          <p:cNvSpPr>
            <a:spLocks noGrp="1"/>
          </p:cNvSpPr>
          <p:nvPr>
            <p:ph sz="half" idx="2"/>
          </p:nvPr>
        </p:nvSpPr>
        <p:spPr>
          <a:xfrm>
            <a:off x="629842" y="2505075"/>
            <a:ext cx="3868340"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Kliknutím lze upravit styly předlohy textu.</a:t>
            </a:r>
          </a:p>
        </p:txBody>
      </p:sp>
      <p:sp>
        <p:nvSpPr>
          <p:cNvPr id="6" name="Zástupný symbol pro obsah 5"/>
          <p:cNvSpPr>
            <a:spLocks noGrp="1"/>
          </p:cNvSpPr>
          <p:nvPr>
            <p:ph sz="quarter" idx="4"/>
          </p:nvPr>
        </p:nvSpPr>
        <p:spPr>
          <a:xfrm>
            <a:off x="4629150" y="2505075"/>
            <a:ext cx="3887391"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D1D6432A-ABED-418C-A579-91CD476DDCBE}" type="datetimeFigureOut">
              <a:rPr lang="cs-CZ" smtClean="0"/>
              <a:t>24.03.2020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ABF2061-F8B4-49B1-9461-1985861C474D}" type="slidenum">
              <a:rPr lang="cs-CZ" smtClean="0"/>
              <a:t>‹#›</a:t>
            </a:fld>
            <a:endParaRPr lang="cs-CZ"/>
          </a:p>
        </p:txBody>
      </p:sp>
    </p:spTree>
    <p:extLst>
      <p:ext uri="{BB962C8B-B14F-4D97-AF65-F5344CB8AC3E}">
        <p14:creationId xmlns:p14="http://schemas.microsoft.com/office/powerpoint/2010/main" val="318170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D1D6432A-ABED-418C-A579-91CD476DDCBE}" type="datetimeFigureOut">
              <a:rPr lang="cs-CZ" smtClean="0"/>
              <a:t>24.03.2020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ABF2061-F8B4-49B1-9461-1985861C474D}" type="slidenum">
              <a:rPr lang="cs-CZ" smtClean="0"/>
              <a:t>‹#›</a:t>
            </a:fld>
            <a:endParaRPr lang="cs-CZ"/>
          </a:p>
        </p:txBody>
      </p:sp>
    </p:spTree>
    <p:extLst>
      <p:ext uri="{BB962C8B-B14F-4D97-AF65-F5344CB8AC3E}">
        <p14:creationId xmlns:p14="http://schemas.microsoft.com/office/powerpoint/2010/main" val="380858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1D6432A-ABED-418C-A579-91CD476DDCBE}" type="datetimeFigureOut">
              <a:rPr lang="cs-CZ" smtClean="0"/>
              <a:t>24.03.2020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ABF2061-F8B4-49B1-9461-1985861C474D}" type="slidenum">
              <a:rPr lang="cs-CZ" smtClean="0"/>
              <a:t>‹#›</a:t>
            </a:fld>
            <a:endParaRPr lang="cs-CZ"/>
          </a:p>
        </p:txBody>
      </p:sp>
    </p:spTree>
    <p:extLst>
      <p:ext uri="{BB962C8B-B14F-4D97-AF65-F5344CB8AC3E}">
        <p14:creationId xmlns:p14="http://schemas.microsoft.com/office/powerpoint/2010/main" val="3237304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sah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D1D6432A-ABED-418C-A579-91CD476DDCBE}" type="datetimeFigureOut">
              <a:rPr lang="cs-CZ" smtClean="0"/>
              <a:t>24.03.2020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ABF2061-F8B4-49B1-9461-1985861C474D}" type="slidenum">
              <a:rPr lang="cs-CZ" smtClean="0"/>
              <a:t>‹#›</a:t>
            </a:fld>
            <a:endParaRPr lang="cs-CZ"/>
          </a:p>
        </p:txBody>
      </p:sp>
    </p:spTree>
    <p:extLst>
      <p:ext uri="{BB962C8B-B14F-4D97-AF65-F5344CB8AC3E}">
        <p14:creationId xmlns:p14="http://schemas.microsoft.com/office/powerpoint/2010/main" val="949180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rázek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cs-CZ"/>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D1D6432A-ABED-418C-A579-91CD476DDCBE}" type="datetimeFigureOut">
              <a:rPr lang="cs-CZ" smtClean="0"/>
              <a:t>24.03.2020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ABF2061-F8B4-49B1-9461-1985861C474D}" type="slidenum">
              <a:rPr lang="cs-CZ" smtClean="0"/>
              <a:t>‹#›</a:t>
            </a:fld>
            <a:endParaRPr lang="cs-CZ"/>
          </a:p>
        </p:txBody>
      </p:sp>
    </p:spTree>
    <p:extLst>
      <p:ext uri="{BB962C8B-B14F-4D97-AF65-F5344CB8AC3E}">
        <p14:creationId xmlns:p14="http://schemas.microsoft.com/office/powerpoint/2010/main" val="2179984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D1D6432A-ABED-418C-A579-91CD476DDCBE}" type="datetimeFigureOut">
              <a:rPr lang="cs-CZ" smtClean="0"/>
              <a:t>24.03.2020</a:t>
            </a:fld>
            <a:endParaRPr lang="cs-CZ"/>
          </a:p>
        </p:txBody>
      </p:sp>
      <p:sp>
        <p:nvSpPr>
          <p:cNvPr id="5" name="Zástupný symbol pro zápatí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ABF2061-F8B4-49B1-9461-1985861C474D}" type="slidenum">
              <a:rPr lang="cs-CZ" smtClean="0"/>
              <a:t>‹#›</a:t>
            </a:fld>
            <a:endParaRPr lang="cs-CZ"/>
          </a:p>
        </p:txBody>
      </p:sp>
    </p:spTree>
    <p:extLst>
      <p:ext uri="{BB962C8B-B14F-4D97-AF65-F5344CB8AC3E}">
        <p14:creationId xmlns:p14="http://schemas.microsoft.com/office/powerpoint/2010/main" val="221562450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youtube.com/watch?v=RUpxZksAMPw"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Sociální psychologie 6</a:t>
            </a:r>
            <a:br>
              <a:rPr lang="cs-CZ" dirty="0"/>
            </a:br>
            <a:r>
              <a:rPr lang="cs-CZ" sz="3200" dirty="0"/>
              <a:t>Teorie mysli a laické teorie osobnosti</a:t>
            </a:r>
            <a:endParaRPr lang="cs-CZ" dirty="0"/>
          </a:p>
        </p:txBody>
      </p:sp>
      <p:sp>
        <p:nvSpPr>
          <p:cNvPr id="3" name="Podnadpis 2"/>
          <p:cNvSpPr>
            <a:spLocks noGrp="1"/>
          </p:cNvSpPr>
          <p:nvPr>
            <p:ph type="subTitle" idx="1"/>
          </p:nvPr>
        </p:nvSpPr>
        <p:spPr/>
        <p:txBody>
          <a:bodyPr/>
          <a:lstStyle/>
          <a:p>
            <a:r>
              <a:rPr lang="cs-CZ" dirty="0"/>
              <a:t>Jan Krása</a:t>
            </a:r>
          </a:p>
          <a:p>
            <a:r>
              <a:rPr lang="cs-CZ" dirty="0"/>
              <a:t>Katedra psychologie, Pedagogická fakulta, </a:t>
            </a:r>
            <a:r>
              <a:rPr lang="cs-CZ" dirty="0" smtClean="0"/>
              <a:t>MUNI</a:t>
            </a:r>
            <a:endParaRPr lang="cs-CZ" dirty="0"/>
          </a:p>
        </p:txBody>
      </p:sp>
    </p:spTree>
    <p:extLst>
      <p:ext uri="{BB962C8B-B14F-4D97-AF65-F5344CB8AC3E}">
        <p14:creationId xmlns:p14="http://schemas.microsoft.com/office/powerpoint/2010/main" val="7546703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8650" y="240632"/>
            <a:ext cx="7886700" cy="962527"/>
          </a:xfrm>
        </p:spPr>
        <p:txBody>
          <a:bodyPr/>
          <a:lstStyle/>
          <a:p>
            <a:endParaRPr lang="cs-CZ" dirty="0"/>
          </a:p>
        </p:txBody>
      </p:sp>
      <p:sp>
        <p:nvSpPr>
          <p:cNvPr id="3" name="Zástupný symbol pro obsah 2"/>
          <p:cNvSpPr>
            <a:spLocks noGrp="1"/>
          </p:cNvSpPr>
          <p:nvPr>
            <p:ph idx="1"/>
          </p:nvPr>
        </p:nvSpPr>
        <p:spPr>
          <a:xfrm>
            <a:off x="628650" y="1407695"/>
            <a:ext cx="7886700" cy="5029200"/>
          </a:xfrm>
        </p:spPr>
        <p:txBody>
          <a:bodyPr>
            <a:normAutofit fontScale="92500" lnSpcReduction="20000"/>
          </a:bodyPr>
          <a:lstStyle/>
          <a:p>
            <a:pPr marL="0" indent="0">
              <a:buNone/>
            </a:pPr>
            <a:r>
              <a:rPr lang="cs-CZ" sz="3200" dirty="0" smtClean="0"/>
              <a:t>Člověk si dokáže utvořit mentální reprezentace různého řádu</a:t>
            </a:r>
            <a:r>
              <a:rPr lang="cs-CZ" sz="3200" dirty="0"/>
              <a:t>:</a:t>
            </a:r>
          </a:p>
          <a:p>
            <a:r>
              <a:rPr lang="cs-CZ" sz="3200" dirty="0" smtClean="0"/>
              <a:t>Prvního řádu: </a:t>
            </a:r>
            <a:r>
              <a:rPr lang="cs-CZ" sz="3200" dirty="0"/>
              <a:t>Plotna je horká.</a:t>
            </a:r>
          </a:p>
          <a:p>
            <a:r>
              <a:rPr lang="cs-CZ" sz="3200" dirty="0" smtClean="0"/>
              <a:t>Druhého řádu: Já vím, </a:t>
            </a:r>
            <a:r>
              <a:rPr lang="cs-CZ" sz="3200" dirty="0"/>
              <a:t>že plotna je horká</a:t>
            </a:r>
            <a:r>
              <a:rPr lang="cs-CZ" sz="3200" dirty="0" smtClean="0"/>
              <a:t>. Moje dítě </a:t>
            </a:r>
            <a:endParaRPr lang="cs-CZ" sz="3200" dirty="0"/>
          </a:p>
          <a:p>
            <a:r>
              <a:rPr lang="cs-CZ" sz="3200" dirty="0" smtClean="0"/>
              <a:t>Třetího řádu: Já si jsem jist (myslím si),  </a:t>
            </a:r>
            <a:r>
              <a:rPr lang="cs-CZ" sz="3200" dirty="0"/>
              <a:t>že </a:t>
            </a:r>
            <a:r>
              <a:rPr lang="cs-CZ" sz="3200" dirty="0" smtClean="0"/>
              <a:t>moje dítě ví</a:t>
            </a:r>
            <a:r>
              <a:rPr lang="cs-CZ" sz="3200" dirty="0"/>
              <a:t>, že plotna je horká.</a:t>
            </a:r>
          </a:p>
          <a:p>
            <a:r>
              <a:rPr lang="cs-CZ" sz="3200" dirty="0" smtClean="0"/>
              <a:t>Čtvrtého řádu: Někdo vypráví </a:t>
            </a:r>
            <a:r>
              <a:rPr lang="cs-CZ" sz="3200" dirty="0"/>
              <a:t>o tom, že </a:t>
            </a:r>
            <a:r>
              <a:rPr lang="cs-CZ" sz="3200" dirty="0" smtClean="0"/>
              <a:t>já si myslel, </a:t>
            </a:r>
            <a:r>
              <a:rPr lang="cs-CZ" sz="3200" dirty="0"/>
              <a:t>že </a:t>
            </a:r>
            <a:r>
              <a:rPr lang="cs-CZ" sz="3200" dirty="0" smtClean="0"/>
              <a:t>moje dítě ví</a:t>
            </a:r>
            <a:r>
              <a:rPr lang="cs-CZ" sz="3200" dirty="0"/>
              <a:t>, že plotna je horká</a:t>
            </a:r>
            <a:r>
              <a:rPr lang="cs-CZ" sz="3200" dirty="0" smtClean="0"/>
              <a:t>.</a:t>
            </a:r>
          </a:p>
          <a:p>
            <a:r>
              <a:rPr lang="cs-CZ" sz="3200" dirty="0" smtClean="0"/>
              <a:t>Potenciálně je řádů nekonečně. Lidské mysl však obyčejně vyšší řády nezvládne reprezentovat.</a:t>
            </a:r>
          </a:p>
          <a:p>
            <a:endParaRPr lang="cs-CZ" sz="3200" dirty="0" smtClean="0"/>
          </a:p>
          <a:p>
            <a:pPr marL="0" indent="0">
              <a:buNone/>
            </a:pPr>
            <a:r>
              <a:rPr lang="cs-CZ" sz="3200" dirty="0" err="1"/>
              <a:t>ToM</a:t>
            </a:r>
            <a:r>
              <a:rPr lang="cs-CZ" sz="3200" dirty="0"/>
              <a:t> pracuje s mentální reprezentací třetího řádu</a:t>
            </a:r>
            <a:r>
              <a:rPr lang="cs-CZ" sz="3200" dirty="0" smtClean="0"/>
              <a:t>.</a:t>
            </a:r>
            <a:endParaRPr lang="cs-CZ" sz="3200" dirty="0"/>
          </a:p>
        </p:txBody>
      </p:sp>
    </p:spTree>
    <p:extLst>
      <p:ext uri="{BB962C8B-B14F-4D97-AF65-F5344CB8AC3E}">
        <p14:creationId xmlns:p14="http://schemas.microsoft.com/office/powerpoint/2010/main" val="2309918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400" dirty="0"/>
              <a:t>Teorie mysli</a:t>
            </a:r>
          </a:p>
        </p:txBody>
      </p:sp>
      <p:sp>
        <p:nvSpPr>
          <p:cNvPr id="3" name="Zástupný symbol pro obsah 2"/>
          <p:cNvSpPr>
            <a:spLocks noGrp="1"/>
          </p:cNvSpPr>
          <p:nvPr>
            <p:ph idx="1"/>
          </p:nvPr>
        </p:nvSpPr>
        <p:spPr>
          <a:xfrm>
            <a:off x="251520" y="1775191"/>
            <a:ext cx="8568952" cy="4625609"/>
          </a:xfrm>
        </p:spPr>
        <p:txBody>
          <a:bodyPr>
            <a:noAutofit/>
          </a:bodyPr>
          <a:lstStyle/>
          <a:p>
            <a:pPr marL="118872" indent="0">
              <a:buNone/>
            </a:pPr>
            <a:r>
              <a:rPr lang="cs-CZ" sz="2400" dirty="0"/>
              <a:t>Teorie mysli je složité </a:t>
            </a:r>
            <a:r>
              <a:rPr lang="cs-CZ" sz="2400" b="1" i="1" dirty="0"/>
              <a:t>kognitivní schéma </a:t>
            </a:r>
            <a:r>
              <a:rPr lang="cs-CZ" sz="2400" dirty="0"/>
              <a:t>a obsahuje ve své nejjednodušší formě tyto konstrukty: </a:t>
            </a:r>
            <a:r>
              <a:rPr lang="cs-CZ" sz="2400" b="1" dirty="0"/>
              <a:t>přání, přesvědčení</a:t>
            </a:r>
            <a:r>
              <a:rPr lang="cs-CZ" sz="2400" dirty="0"/>
              <a:t> </a:t>
            </a:r>
            <a:r>
              <a:rPr lang="cs-CZ" sz="2400" b="1" dirty="0"/>
              <a:t>, vnímání a </a:t>
            </a:r>
            <a:r>
              <a:rPr lang="cs-CZ" sz="2400" b="1" dirty="0" smtClean="0"/>
              <a:t>emoce. </a:t>
            </a:r>
            <a:r>
              <a:rPr lang="cs-CZ" sz="2400" dirty="0" smtClean="0"/>
              <a:t>Teorie mysli obsahuje představy o tom, jak </a:t>
            </a:r>
            <a:r>
              <a:rPr lang="cs-CZ" sz="2400" dirty="0"/>
              <a:t>mysl </a:t>
            </a:r>
            <a:r>
              <a:rPr lang="cs-CZ" sz="2400" dirty="0" smtClean="0"/>
              <a:t>funguje, a co mysl obsahuje.</a:t>
            </a:r>
            <a:endParaRPr lang="cs-CZ" sz="2400" dirty="0"/>
          </a:p>
          <a:p>
            <a:pPr marL="118872" indent="0">
              <a:buNone/>
            </a:pPr>
            <a:r>
              <a:rPr lang="cs-CZ" sz="2400" dirty="0"/>
              <a:t>Navíc </a:t>
            </a:r>
            <a:r>
              <a:rPr lang="cs-CZ" sz="2400" dirty="0" smtClean="0"/>
              <a:t>toto schéma obsahuje </a:t>
            </a:r>
            <a:r>
              <a:rPr lang="cs-CZ" sz="2400" dirty="0"/>
              <a:t>určité implicitní vztahy:</a:t>
            </a:r>
          </a:p>
          <a:p>
            <a:pPr marL="461772" indent="-342900">
              <a:buFontTx/>
              <a:buChar char="-"/>
            </a:pPr>
            <a:r>
              <a:rPr lang="cs-CZ" sz="2400" dirty="0" smtClean="0"/>
              <a:t>jak </a:t>
            </a:r>
            <a:r>
              <a:rPr lang="cs-CZ" sz="2400" dirty="0"/>
              <a:t>naše přání ovlivňují naše chování, </a:t>
            </a:r>
          </a:p>
          <a:p>
            <a:pPr marL="461772" indent="-342900">
              <a:buFontTx/>
              <a:buChar char="-"/>
            </a:pPr>
            <a:r>
              <a:rPr lang="cs-CZ" sz="2400" dirty="0"/>
              <a:t>jak naše přesvědčení ovlivňují naše chování,</a:t>
            </a:r>
          </a:p>
          <a:p>
            <a:pPr marL="118872" indent="0">
              <a:buNone/>
            </a:pPr>
            <a:endParaRPr lang="cs-CZ" sz="2400" dirty="0" smtClean="0"/>
          </a:p>
          <a:p>
            <a:pPr marL="118872" indent="0">
              <a:buNone/>
            </a:pPr>
            <a:r>
              <a:rPr lang="cs-CZ" sz="2400" dirty="0" smtClean="0"/>
              <a:t>Mezi </a:t>
            </a:r>
            <a:r>
              <a:rPr lang="cs-CZ" sz="2400" dirty="0"/>
              <a:t>2. a 5. rokem si děti začínají budovat základy </a:t>
            </a:r>
            <a:r>
              <a:rPr lang="cs-CZ" sz="2400" b="1" dirty="0"/>
              <a:t>teorie mysli</a:t>
            </a:r>
            <a:r>
              <a:rPr lang="cs-CZ" sz="2400" dirty="0"/>
              <a:t>.</a:t>
            </a:r>
          </a:p>
        </p:txBody>
      </p:sp>
    </p:spTree>
    <p:extLst>
      <p:ext uri="{BB962C8B-B14F-4D97-AF65-F5344CB8AC3E}">
        <p14:creationId xmlns:p14="http://schemas.microsoft.com/office/powerpoint/2010/main" val="1773650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Teorie mysli pětiletých</a:t>
            </a:r>
          </a:p>
        </p:txBody>
      </p:sp>
      <p:sp>
        <p:nvSpPr>
          <p:cNvPr id="3" name="Zástupný symbol pro obsah 2"/>
          <p:cNvSpPr>
            <a:spLocks noGrp="1"/>
          </p:cNvSpPr>
          <p:nvPr>
            <p:ph idx="1"/>
          </p:nvPr>
        </p:nvSpPr>
        <p:spPr>
          <a:xfrm>
            <a:off x="457200" y="6207262"/>
            <a:ext cx="8229600" cy="390089"/>
          </a:xfrm>
        </p:spPr>
        <p:txBody>
          <a:bodyPr>
            <a:normAutofit/>
          </a:bodyPr>
          <a:lstStyle/>
          <a:p>
            <a:pPr marL="118872" indent="0">
              <a:buNone/>
            </a:pPr>
            <a:r>
              <a:rPr lang="cs-CZ" dirty="0"/>
              <a:t>TOM předškoláků (5 let) dle </a:t>
            </a:r>
            <a:r>
              <a:rPr lang="cs-CZ" dirty="0" err="1"/>
              <a:t>Wellman</a:t>
            </a:r>
            <a:r>
              <a:rPr lang="cs-CZ" dirty="0"/>
              <a:t> (1990</a:t>
            </a:r>
            <a:r>
              <a:rPr lang="cs-CZ" dirty="0" smtClean="0"/>
              <a:t>).</a:t>
            </a:r>
            <a:endParaRPr lang="cs-CZ" dirty="0"/>
          </a:p>
        </p:txBody>
      </p:sp>
      <p:sp>
        <p:nvSpPr>
          <p:cNvPr id="4" name="TextovéPole 3"/>
          <p:cNvSpPr txBox="1"/>
          <p:nvPr/>
        </p:nvSpPr>
        <p:spPr>
          <a:xfrm>
            <a:off x="548730" y="1775574"/>
            <a:ext cx="2232248" cy="1200329"/>
          </a:xfrm>
          <a:prstGeom prst="rect">
            <a:avLst/>
          </a:prstGeom>
          <a:noFill/>
          <a:ln w="38100">
            <a:solidFill>
              <a:schemeClr val="tx1"/>
            </a:solidFill>
          </a:ln>
        </p:spPr>
        <p:txBody>
          <a:bodyPr wrap="square" rtlCol="0">
            <a:spAutoFit/>
          </a:bodyPr>
          <a:lstStyle/>
          <a:p>
            <a:r>
              <a:rPr lang="cs-CZ" b="1" dirty="0"/>
              <a:t>Percepce</a:t>
            </a:r>
            <a:r>
              <a:rPr lang="cs-CZ" dirty="0"/>
              <a:t>: </a:t>
            </a:r>
          </a:p>
          <a:p>
            <a:pPr marL="182563" indent="-182563">
              <a:buFont typeface="Arial" panose="020B0604020202020204" pitchFamily="34" charset="0"/>
              <a:buChar char="•"/>
            </a:pPr>
            <a:r>
              <a:rPr lang="cs-CZ" dirty="0"/>
              <a:t>vidět, slyšet, cítit1 </a:t>
            </a:r>
          </a:p>
          <a:p>
            <a:pPr marL="182563" indent="-182563">
              <a:buFont typeface="Arial" panose="020B0604020202020204" pitchFamily="34" charset="0"/>
              <a:buChar char="•"/>
            </a:pPr>
            <a:r>
              <a:rPr lang="cs-CZ" dirty="0"/>
              <a:t>dotknout, cítit2</a:t>
            </a:r>
          </a:p>
          <a:p>
            <a:pPr marL="182563" indent="-182563">
              <a:buFont typeface="Arial" panose="020B0604020202020204" pitchFamily="34" charset="0"/>
              <a:buChar char="•"/>
            </a:pPr>
            <a:r>
              <a:rPr lang="cs-CZ" dirty="0"/>
              <a:t>rozumět (popis)</a:t>
            </a:r>
          </a:p>
        </p:txBody>
      </p:sp>
      <p:sp>
        <p:nvSpPr>
          <p:cNvPr id="5" name="TextovéPole 4"/>
          <p:cNvSpPr txBox="1"/>
          <p:nvPr/>
        </p:nvSpPr>
        <p:spPr>
          <a:xfrm>
            <a:off x="539552" y="3645024"/>
            <a:ext cx="3096344" cy="2031325"/>
          </a:xfrm>
          <a:prstGeom prst="rect">
            <a:avLst/>
          </a:prstGeom>
          <a:noFill/>
          <a:ln w="38100">
            <a:solidFill>
              <a:schemeClr val="tx1"/>
            </a:solidFill>
          </a:ln>
        </p:spPr>
        <p:txBody>
          <a:bodyPr wrap="square" rtlCol="0">
            <a:spAutoFit/>
          </a:bodyPr>
          <a:lstStyle/>
          <a:p>
            <a:r>
              <a:rPr lang="cs-CZ" b="1" dirty="0"/>
              <a:t>Základní emoce/fyziologie</a:t>
            </a:r>
            <a:r>
              <a:rPr lang="cs-CZ" dirty="0"/>
              <a:t>:</a:t>
            </a:r>
          </a:p>
          <a:p>
            <a:pPr marL="182563" indent="-182563">
              <a:buFont typeface="Arial" panose="020B0604020202020204" pitchFamily="34" charset="0"/>
              <a:buChar char="•"/>
            </a:pPr>
            <a:r>
              <a:rPr lang="cs-CZ" dirty="0"/>
              <a:t>milovat, mít rád, užívat si</a:t>
            </a:r>
          </a:p>
          <a:p>
            <a:pPr marL="182563" indent="-182563">
              <a:buFont typeface="Arial" panose="020B0604020202020204" pitchFamily="34" charset="0"/>
              <a:buChar char="•"/>
            </a:pPr>
            <a:r>
              <a:rPr lang="cs-CZ" dirty="0"/>
              <a:t>nesnášet, nemít rád, bát se</a:t>
            </a:r>
          </a:p>
          <a:p>
            <a:pPr marL="182563" indent="-182563">
              <a:buFont typeface="Arial" panose="020B0604020202020204" pitchFamily="34" charset="0"/>
              <a:buChar char="•"/>
            </a:pPr>
            <a:endParaRPr lang="cs-CZ" dirty="0"/>
          </a:p>
          <a:p>
            <a:pPr marL="182563" indent="-182563">
              <a:buFont typeface="Arial" panose="020B0604020202020204" pitchFamily="34" charset="0"/>
              <a:buChar char="•"/>
            </a:pPr>
            <a:r>
              <a:rPr lang="cs-CZ" dirty="0"/>
              <a:t>mít hlad, žízeň</a:t>
            </a:r>
          </a:p>
          <a:p>
            <a:pPr marL="182563" indent="-182563">
              <a:buFont typeface="Arial" panose="020B0604020202020204" pitchFamily="34" charset="0"/>
              <a:buChar char="•"/>
            </a:pPr>
            <a:r>
              <a:rPr lang="cs-CZ" dirty="0"/>
              <a:t>bolet, těšit se (</a:t>
            </a:r>
            <a:r>
              <a:rPr lang="cs-CZ" dirty="0" err="1"/>
              <a:t>nažhavenost</a:t>
            </a:r>
            <a:r>
              <a:rPr lang="cs-CZ" dirty="0"/>
              <a:t>)</a:t>
            </a:r>
          </a:p>
          <a:p>
            <a:endParaRPr lang="cs-CZ" dirty="0"/>
          </a:p>
        </p:txBody>
      </p:sp>
      <p:sp>
        <p:nvSpPr>
          <p:cNvPr id="6" name="TextovéPole 5"/>
          <p:cNvSpPr txBox="1"/>
          <p:nvPr/>
        </p:nvSpPr>
        <p:spPr>
          <a:xfrm>
            <a:off x="3995936" y="1844824"/>
            <a:ext cx="2952328" cy="1200329"/>
          </a:xfrm>
          <a:prstGeom prst="rect">
            <a:avLst/>
          </a:prstGeom>
          <a:noFill/>
          <a:ln w="38100">
            <a:solidFill>
              <a:schemeClr val="tx1"/>
            </a:solidFill>
          </a:ln>
        </p:spPr>
        <p:txBody>
          <a:bodyPr wrap="square" rtlCol="0">
            <a:spAutoFit/>
          </a:bodyPr>
          <a:lstStyle/>
          <a:p>
            <a:r>
              <a:rPr lang="cs-CZ" b="1" dirty="0"/>
              <a:t>domněnky</a:t>
            </a:r>
            <a:r>
              <a:rPr lang="cs-CZ" dirty="0"/>
              <a:t> (</a:t>
            </a:r>
            <a:r>
              <a:rPr lang="cs-CZ" b="1" i="1" dirty="0" err="1"/>
              <a:t>beliefs</a:t>
            </a:r>
            <a:r>
              <a:rPr lang="cs-CZ" dirty="0"/>
              <a:t>):</a:t>
            </a:r>
          </a:p>
          <a:p>
            <a:pPr marL="182563" indent="-182563">
              <a:buFont typeface="Arial" panose="020B0604020202020204" pitchFamily="34" charset="0"/>
              <a:buChar char="•"/>
            </a:pPr>
            <a:r>
              <a:rPr lang="cs-CZ" dirty="0"/>
              <a:t>myslet si, předpokládat</a:t>
            </a:r>
          </a:p>
          <a:p>
            <a:pPr marL="182563" indent="-182563">
              <a:buFont typeface="Arial" panose="020B0604020202020204" pitchFamily="34" charset="0"/>
              <a:buChar char="•"/>
            </a:pPr>
            <a:r>
              <a:rPr lang="cs-CZ" dirty="0"/>
              <a:t>vědět, očekávat</a:t>
            </a:r>
          </a:p>
          <a:p>
            <a:pPr marL="182563" indent="-182563">
              <a:buFont typeface="Arial" panose="020B0604020202020204" pitchFamily="34" charset="0"/>
              <a:buChar char="•"/>
            </a:pPr>
            <a:r>
              <a:rPr lang="cs-CZ" dirty="0"/>
              <a:t>nevěřit, podezřívat (při hře)</a:t>
            </a:r>
          </a:p>
        </p:txBody>
      </p:sp>
      <p:cxnSp>
        <p:nvCxnSpPr>
          <p:cNvPr id="8" name="Přímá spojnice 7"/>
          <p:cNvCxnSpPr/>
          <p:nvPr/>
        </p:nvCxnSpPr>
        <p:spPr>
          <a:xfrm>
            <a:off x="3779912" y="1556792"/>
            <a:ext cx="0" cy="4119557"/>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ovéPole 8"/>
          <p:cNvSpPr txBox="1"/>
          <p:nvPr/>
        </p:nvSpPr>
        <p:spPr>
          <a:xfrm>
            <a:off x="3995936" y="4060521"/>
            <a:ext cx="2952328" cy="1200329"/>
          </a:xfrm>
          <a:prstGeom prst="rect">
            <a:avLst/>
          </a:prstGeom>
          <a:noFill/>
          <a:ln w="38100">
            <a:solidFill>
              <a:schemeClr val="tx1"/>
            </a:solidFill>
          </a:ln>
        </p:spPr>
        <p:txBody>
          <a:bodyPr wrap="square" rtlCol="0">
            <a:spAutoFit/>
          </a:bodyPr>
          <a:lstStyle/>
          <a:p>
            <a:r>
              <a:rPr lang="cs-CZ" b="1" dirty="0"/>
              <a:t>přání</a:t>
            </a:r>
            <a:r>
              <a:rPr lang="cs-CZ" dirty="0"/>
              <a:t> (</a:t>
            </a:r>
            <a:r>
              <a:rPr lang="cs-CZ" b="1" i="1" dirty="0" err="1"/>
              <a:t>desires</a:t>
            </a:r>
            <a:r>
              <a:rPr lang="cs-CZ" dirty="0"/>
              <a:t>):</a:t>
            </a:r>
          </a:p>
          <a:p>
            <a:pPr marL="182563" indent="-182563">
              <a:buFont typeface="Arial" panose="020B0604020202020204" pitchFamily="34" charset="0"/>
              <a:buChar char="•"/>
            </a:pPr>
            <a:r>
              <a:rPr lang="cs-CZ" dirty="0"/>
              <a:t>chtít, </a:t>
            </a:r>
          </a:p>
          <a:p>
            <a:pPr marL="182563" indent="-182563">
              <a:buFont typeface="Arial" panose="020B0604020202020204" pitchFamily="34" charset="0"/>
              <a:buChar char="•"/>
            </a:pPr>
            <a:r>
              <a:rPr lang="cs-CZ" dirty="0"/>
              <a:t>přát si, doufat</a:t>
            </a:r>
          </a:p>
          <a:p>
            <a:pPr marL="182563" indent="-182563">
              <a:buFont typeface="Arial" panose="020B0604020202020204" pitchFamily="34" charset="0"/>
              <a:buChar char="•"/>
            </a:pPr>
            <a:r>
              <a:rPr lang="cs-CZ" dirty="0"/>
              <a:t>mělo by se, musí se</a:t>
            </a:r>
          </a:p>
        </p:txBody>
      </p:sp>
      <p:sp>
        <p:nvSpPr>
          <p:cNvPr id="10" name="TextovéPole 9"/>
          <p:cNvSpPr txBox="1"/>
          <p:nvPr/>
        </p:nvSpPr>
        <p:spPr>
          <a:xfrm>
            <a:off x="7184806" y="3293404"/>
            <a:ext cx="1728192" cy="923330"/>
          </a:xfrm>
          <a:prstGeom prst="rect">
            <a:avLst/>
          </a:prstGeom>
          <a:noFill/>
          <a:ln w="38100">
            <a:solidFill>
              <a:schemeClr val="tx1"/>
            </a:solidFill>
          </a:ln>
        </p:spPr>
        <p:txBody>
          <a:bodyPr wrap="square" rtlCol="0">
            <a:spAutoFit/>
          </a:bodyPr>
          <a:lstStyle/>
          <a:p>
            <a:r>
              <a:rPr lang="cs-CZ" b="1" dirty="0"/>
              <a:t>CHOVÁNÍ</a:t>
            </a:r>
          </a:p>
          <a:p>
            <a:r>
              <a:rPr lang="cs-CZ" dirty="0"/>
              <a:t>AKTIVITA</a:t>
            </a:r>
          </a:p>
          <a:p>
            <a:r>
              <a:rPr lang="cs-CZ" b="1" dirty="0"/>
              <a:t>AKCE</a:t>
            </a:r>
          </a:p>
        </p:txBody>
      </p:sp>
      <p:cxnSp>
        <p:nvCxnSpPr>
          <p:cNvPr id="12" name="Přímá spojnice se šipkou 11"/>
          <p:cNvCxnSpPr>
            <a:stCxn id="4" idx="3"/>
          </p:cNvCxnSpPr>
          <p:nvPr/>
        </p:nvCxnSpPr>
        <p:spPr>
          <a:xfrm flipV="1">
            <a:off x="2780978" y="2375738"/>
            <a:ext cx="1224136" cy="1"/>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a:stCxn id="5" idx="3"/>
          </p:cNvCxnSpPr>
          <p:nvPr/>
        </p:nvCxnSpPr>
        <p:spPr>
          <a:xfrm flipV="1">
            <a:off x="3635896" y="4660686"/>
            <a:ext cx="392440" cy="1"/>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Přímá spojnice se šipkou 15"/>
          <p:cNvCxnSpPr/>
          <p:nvPr/>
        </p:nvCxnSpPr>
        <p:spPr>
          <a:xfrm>
            <a:off x="7184806" y="2444988"/>
            <a:ext cx="555546" cy="600165"/>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Přímá spojnice se šipkou 17"/>
          <p:cNvCxnSpPr/>
          <p:nvPr/>
        </p:nvCxnSpPr>
        <p:spPr>
          <a:xfrm flipV="1">
            <a:off x="7172165" y="4360604"/>
            <a:ext cx="555546" cy="600166"/>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TextovéPole 19"/>
          <p:cNvSpPr txBox="1"/>
          <p:nvPr/>
        </p:nvSpPr>
        <p:spPr>
          <a:xfrm>
            <a:off x="7573748" y="4937685"/>
            <a:ext cx="1339250" cy="1477328"/>
          </a:xfrm>
          <a:prstGeom prst="rect">
            <a:avLst/>
          </a:prstGeom>
          <a:noFill/>
          <a:ln w="38100">
            <a:solidFill>
              <a:schemeClr val="tx1"/>
            </a:solidFill>
          </a:ln>
        </p:spPr>
        <p:txBody>
          <a:bodyPr wrap="square" rtlCol="0">
            <a:spAutoFit/>
          </a:bodyPr>
          <a:lstStyle/>
          <a:p>
            <a:pPr algn="ctr"/>
            <a:r>
              <a:rPr lang="cs-CZ" b="1" dirty="0"/>
              <a:t>REAKCE:</a:t>
            </a:r>
          </a:p>
          <a:p>
            <a:r>
              <a:rPr lang="cs-CZ" dirty="0"/>
              <a:t>štěstí, smutek, zlost, překvapení</a:t>
            </a:r>
          </a:p>
        </p:txBody>
      </p:sp>
      <p:cxnSp>
        <p:nvCxnSpPr>
          <p:cNvPr id="21" name="Přímá spojnice se šipkou 20"/>
          <p:cNvCxnSpPr/>
          <p:nvPr/>
        </p:nvCxnSpPr>
        <p:spPr>
          <a:xfrm>
            <a:off x="8172400" y="4216734"/>
            <a:ext cx="0" cy="720951"/>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 name="TextovéPole 27"/>
          <p:cNvSpPr txBox="1"/>
          <p:nvPr/>
        </p:nvSpPr>
        <p:spPr>
          <a:xfrm>
            <a:off x="7354059" y="2060848"/>
            <a:ext cx="1789941" cy="369332"/>
          </a:xfrm>
          <a:prstGeom prst="rect">
            <a:avLst/>
          </a:prstGeom>
          <a:noFill/>
        </p:spPr>
        <p:txBody>
          <a:bodyPr wrap="square" rtlCol="0">
            <a:spAutoFit/>
          </a:bodyPr>
          <a:lstStyle/>
          <a:p>
            <a:r>
              <a:rPr lang="cs-CZ" dirty="0"/>
              <a:t>kognitivní oblast</a:t>
            </a:r>
          </a:p>
        </p:txBody>
      </p:sp>
      <p:cxnSp>
        <p:nvCxnSpPr>
          <p:cNvPr id="30" name="Přímá spojnice 29"/>
          <p:cNvCxnSpPr/>
          <p:nvPr/>
        </p:nvCxnSpPr>
        <p:spPr>
          <a:xfrm>
            <a:off x="107504" y="3140968"/>
            <a:ext cx="9030839" cy="0"/>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3" name="Rovnoramenný trojúhelník 32"/>
          <p:cNvSpPr/>
          <p:nvPr/>
        </p:nvSpPr>
        <p:spPr>
          <a:xfrm rot="5400000">
            <a:off x="6165603" y="3053963"/>
            <a:ext cx="1015369" cy="997751"/>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4" name="TextovéPole 33"/>
          <p:cNvSpPr txBox="1"/>
          <p:nvPr/>
        </p:nvSpPr>
        <p:spPr>
          <a:xfrm>
            <a:off x="6165293" y="3364494"/>
            <a:ext cx="1015988" cy="369332"/>
          </a:xfrm>
          <a:prstGeom prst="rect">
            <a:avLst/>
          </a:prstGeom>
          <a:noFill/>
        </p:spPr>
        <p:txBody>
          <a:bodyPr wrap="square" rtlCol="0">
            <a:spAutoFit/>
          </a:bodyPr>
          <a:lstStyle/>
          <a:p>
            <a:r>
              <a:rPr lang="cs-CZ" b="1" dirty="0"/>
              <a:t>JÁDRO</a:t>
            </a:r>
          </a:p>
        </p:txBody>
      </p:sp>
      <p:sp>
        <p:nvSpPr>
          <p:cNvPr id="22" name="TextovéPole 21"/>
          <p:cNvSpPr txBox="1"/>
          <p:nvPr/>
        </p:nvSpPr>
        <p:spPr>
          <a:xfrm>
            <a:off x="5518363" y="5423983"/>
            <a:ext cx="1789941" cy="369332"/>
          </a:xfrm>
          <a:prstGeom prst="rect">
            <a:avLst/>
          </a:prstGeom>
          <a:noFill/>
        </p:spPr>
        <p:txBody>
          <a:bodyPr wrap="square" rtlCol="0">
            <a:spAutoFit/>
          </a:bodyPr>
          <a:lstStyle/>
          <a:p>
            <a:r>
              <a:rPr lang="cs-CZ" dirty="0"/>
              <a:t>motivační oblast</a:t>
            </a:r>
          </a:p>
        </p:txBody>
      </p:sp>
    </p:spTree>
    <p:extLst>
      <p:ext uri="{BB962C8B-B14F-4D97-AF65-F5344CB8AC3E}">
        <p14:creationId xmlns:p14="http://schemas.microsoft.com/office/powerpoint/2010/main" val="27777595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55448"/>
            <a:ext cx="8435280" cy="1252728"/>
          </a:xfrm>
        </p:spPr>
        <p:txBody>
          <a:bodyPr>
            <a:normAutofit/>
          </a:bodyPr>
          <a:lstStyle/>
          <a:p>
            <a:r>
              <a:rPr lang="cs-CZ" dirty="0"/>
              <a:t>Vývoj </a:t>
            </a:r>
            <a:r>
              <a:rPr lang="cs-CZ" dirty="0" err="1"/>
              <a:t>ToM</a:t>
            </a:r>
            <a:r>
              <a:rPr lang="cs-CZ" dirty="0"/>
              <a:t> </a:t>
            </a:r>
            <a:r>
              <a:rPr lang="cs-CZ" dirty="0" smtClean="0"/>
              <a:t>u dětí (</a:t>
            </a:r>
            <a:r>
              <a:rPr lang="cs-CZ" dirty="0" err="1" smtClean="0"/>
              <a:t>Wellman</a:t>
            </a:r>
            <a:r>
              <a:rPr lang="cs-CZ" dirty="0"/>
              <a:t>, </a:t>
            </a:r>
            <a:r>
              <a:rPr lang="cs-CZ" dirty="0" err="1"/>
              <a:t>Gopniková</a:t>
            </a:r>
            <a:r>
              <a:rPr lang="cs-CZ" dirty="0"/>
              <a:t> ad.)</a:t>
            </a:r>
          </a:p>
        </p:txBody>
      </p:sp>
      <p:sp>
        <p:nvSpPr>
          <p:cNvPr id="3" name="Zástupný symbol pro obsah 2"/>
          <p:cNvSpPr>
            <a:spLocks noGrp="1"/>
          </p:cNvSpPr>
          <p:nvPr>
            <p:ph idx="1"/>
          </p:nvPr>
        </p:nvSpPr>
        <p:spPr/>
        <p:txBody>
          <a:bodyPr>
            <a:normAutofit/>
          </a:bodyPr>
          <a:lstStyle/>
          <a:p>
            <a:pPr marL="118872" indent="0">
              <a:buNone/>
            </a:pPr>
            <a:r>
              <a:rPr lang="cs-CZ" sz="3600" dirty="0" smtClean="0"/>
              <a:t>Ve vývoji nejprve dochází k </a:t>
            </a:r>
            <a:r>
              <a:rPr lang="cs-CZ" sz="3600" dirty="0"/>
              <a:t>pochopení vztahu jak naše </a:t>
            </a:r>
            <a:r>
              <a:rPr lang="cs-CZ" sz="3600" b="1" dirty="0"/>
              <a:t>přání</a:t>
            </a:r>
            <a:r>
              <a:rPr lang="cs-CZ" sz="3600" dirty="0"/>
              <a:t> ovlivňují naše </a:t>
            </a:r>
            <a:r>
              <a:rPr lang="cs-CZ" sz="3600" b="1" dirty="0" smtClean="0"/>
              <a:t>chování.</a:t>
            </a:r>
            <a:endParaRPr lang="cs-CZ" sz="2800" b="1" dirty="0"/>
          </a:p>
          <a:p>
            <a:pPr marL="118872" indent="0">
              <a:buNone/>
            </a:pPr>
            <a:endParaRPr lang="cs-CZ" sz="2800" dirty="0"/>
          </a:p>
          <a:p>
            <a:pPr marL="118872" indent="0">
              <a:buNone/>
            </a:pPr>
            <a:r>
              <a:rPr lang="cs-CZ" sz="2800" dirty="0"/>
              <a:t>Již </a:t>
            </a:r>
            <a:r>
              <a:rPr lang="cs-CZ" sz="2800" b="1" dirty="0"/>
              <a:t>2</a:t>
            </a:r>
            <a:r>
              <a:rPr lang="cs-CZ" sz="2800" dirty="0"/>
              <a:t> letí, ačkoli si sami raději hrají s autíčky než s panenkami, odhadnou, že postava v příběhu si bude hrát s panenkami, když má radši panenky. </a:t>
            </a:r>
          </a:p>
        </p:txBody>
      </p:sp>
    </p:spTree>
    <p:extLst>
      <p:ext uri="{BB962C8B-B14F-4D97-AF65-F5344CB8AC3E}">
        <p14:creationId xmlns:p14="http://schemas.microsoft.com/office/powerpoint/2010/main" val="41583665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55448"/>
            <a:ext cx="8507288" cy="1252728"/>
          </a:xfrm>
        </p:spPr>
        <p:txBody>
          <a:bodyPr>
            <a:normAutofit/>
          </a:bodyPr>
          <a:lstStyle/>
          <a:p>
            <a:r>
              <a:rPr lang="cs-CZ" dirty="0"/>
              <a:t>Vývoj </a:t>
            </a:r>
            <a:r>
              <a:rPr lang="cs-CZ" dirty="0" err="1"/>
              <a:t>ToM</a:t>
            </a:r>
            <a:r>
              <a:rPr lang="cs-CZ" dirty="0"/>
              <a:t> (</a:t>
            </a:r>
            <a:r>
              <a:rPr lang="cs-CZ" dirty="0" err="1"/>
              <a:t>Wellman</a:t>
            </a:r>
            <a:r>
              <a:rPr lang="cs-CZ" dirty="0"/>
              <a:t>, </a:t>
            </a:r>
            <a:r>
              <a:rPr lang="cs-CZ" dirty="0" err="1"/>
              <a:t>Gopniková</a:t>
            </a:r>
            <a:r>
              <a:rPr lang="cs-CZ" dirty="0"/>
              <a:t> ad.)</a:t>
            </a:r>
          </a:p>
        </p:txBody>
      </p:sp>
      <p:sp>
        <p:nvSpPr>
          <p:cNvPr id="3" name="Zástupný symbol pro obsah 2"/>
          <p:cNvSpPr>
            <a:spLocks noGrp="1"/>
          </p:cNvSpPr>
          <p:nvPr>
            <p:ph idx="1"/>
          </p:nvPr>
        </p:nvSpPr>
        <p:spPr>
          <a:xfrm>
            <a:off x="457200" y="1628801"/>
            <a:ext cx="8507288" cy="5040560"/>
          </a:xfrm>
        </p:spPr>
        <p:txBody>
          <a:bodyPr>
            <a:normAutofit lnSpcReduction="10000"/>
          </a:bodyPr>
          <a:lstStyle/>
          <a:p>
            <a:pPr marL="118872" indent="0">
              <a:buNone/>
            </a:pPr>
            <a:r>
              <a:rPr lang="cs-CZ" sz="3200" dirty="0" smtClean="0"/>
              <a:t>Poté dochází k </a:t>
            </a:r>
            <a:r>
              <a:rPr lang="cs-CZ" sz="3200" dirty="0"/>
              <a:t>pochopení vztahu jak naše </a:t>
            </a:r>
            <a:r>
              <a:rPr lang="cs-CZ" sz="3200" b="1" dirty="0"/>
              <a:t>přesvědčení</a:t>
            </a:r>
            <a:r>
              <a:rPr lang="cs-CZ" sz="3200" dirty="0"/>
              <a:t> ovlivňují naše </a:t>
            </a:r>
            <a:r>
              <a:rPr lang="cs-CZ" sz="3200" b="1" dirty="0" smtClean="0"/>
              <a:t>chování.</a:t>
            </a:r>
            <a:endParaRPr lang="cs-CZ" sz="3200" b="1" dirty="0"/>
          </a:p>
          <a:p>
            <a:pPr marL="118872" indent="0">
              <a:buNone/>
            </a:pPr>
            <a:endParaRPr lang="cs-CZ" sz="2400" b="1" dirty="0"/>
          </a:p>
          <a:p>
            <a:pPr marL="118872" indent="0">
              <a:buNone/>
            </a:pPr>
            <a:r>
              <a:rPr lang="cs-CZ" sz="2400" b="1" i="1" dirty="0" err="1"/>
              <a:t>False-believe</a:t>
            </a:r>
            <a:r>
              <a:rPr lang="cs-CZ" sz="2400" b="1" i="1" dirty="0"/>
              <a:t> </a:t>
            </a:r>
            <a:r>
              <a:rPr lang="cs-CZ" sz="2400" b="1" i="1" dirty="0" err="1"/>
              <a:t>task</a:t>
            </a:r>
            <a:r>
              <a:rPr lang="cs-CZ" sz="2400" b="1" i="1" dirty="0"/>
              <a:t> </a:t>
            </a:r>
            <a:r>
              <a:rPr lang="cs-CZ" sz="2400" b="1" dirty="0"/>
              <a:t>- </a:t>
            </a:r>
            <a:r>
              <a:rPr lang="cs-CZ" altLang="cs-CZ" sz="2400" dirty="0"/>
              <a:t>Wimmer, </a:t>
            </a:r>
            <a:r>
              <a:rPr lang="cs-CZ" altLang="cs-CZ" sz="2400" dirty="0" err="1"/>
              <a:t>Perner</a:t>
            </a:r>
            <a:r>
              <a:rPr lang="cs-CZ" altLang="cs-CZ" sz="2400" dirty="0"/>
              <a:t> (1983): </a:t>
            </a:r>
            <a:r>
              <a:rPr lang="cs-CZ" sz="2400" b="1" dirty="0"/>
              <a:t>problém chybného přesvědčení </a:t>
            </a:r>
            <a:r>
              <a:rPr lang="cs-CZ" sz="2400" dirty="0"/>
              <a:t>(</a:t>
            </a:r>
            <a:r>
              <a:rPr lang="cs-CZ" sz="2400" b="1" i="1" dirty="0" err="1"/>
              <a:t>false-believe</a:t>
            </a:r>
            <a:r>
              <a:rPr lang="cs-CZ" sz="2400" b="1" i="1" dirty="0"/>
              <a:t> </a:t>
            </a:r>
            <a:r>
              <a:rPr lang="cs-CZ" sz="2400" b="1" i="1" dirty="0" err="1"/>
              <a:t>task</a:t>
            </a:r>
            <a:r>
              <a:rPr lang="cs-CZ" sz="2400" dirty="0"/>
              <a:t>): Např. dítěti je ukázána krabička od bonbónů. Co v ní je? – Bonbóny. Nikoli: tužky. Co si bude myslet další dítě? </a:t>
            </a:r>
            <a:r>
              <a:rPr lang="cs-CZ" sz="2400" b="1" dirty="0"/>
              <a:t>2</a:t>
            </a:r>
            <a:r>
              <a:rPr lang="cs-CZ" sz="2400" dirty="0"/>
              <a:t>-letí: Bonbóny. </a:t>
            </a:r>
            <a:r>
              <a:rPr lang="cs-CZ" sz="2400" b="1" dirty="0"/>
              <a:t>3-4</a:t>
            </a:r>
            <a:r>
              <a:rPr lang="cs-CZ" sz="2400" dirty="0"/>
              <a:t>letí již vědí. (!) </a:t>
            </a:r>
          </a:p>
          <a:p>
            <a:pPr marL="118872" indent="0">
              <a:buNone/>
            </a:pPr>
            <a:endParaRPr lang="cs-CZ" sz="2400" dirty="0"/>
          </a:p>
          <a:p>
            <a:pPr marL="118872" indent="0">
              <a:buNone/>
            </a:pPr>
            <a:r>
              <a:rPr lang="cs-CZ" sz="2400" dirty="0"/>
              <a:t>Je-li dítě schopno pochopit, že subjekt může mít mylnou představu o stavu světa a na základě této představy jednat, znamená to, že si osvojilo teorii mysli: uvědomuje si, že </a:t>
            </a:r>
            <a:r>
              <a:rPr lang="cs-CZ" sz="2400" b="1" dirty="0"/>
              <a:t>nikoli objektivní stav skutečnosti, ale naše reprezentace této skutečnosti je tím, co určuje naše chování</a:t>
            </a:r>
            <a:r>
              <a:rPr lang="cs-CZ" sz="2400" dirty="0"/>
              <a:t>. (</a:t>
            </a:r>
            <a:r>
              <a:rPr lang="cs-CZ" sz="2400" dirty="0" err="1"/>
              <a:t>Hončíková</a:t>
            </a:r>
            <a:r>
              <a:rPr lang="cs-CZ" sz="2400" dirty="0"/>
              <a:t>, 2008, s. 37)</a:t>
            </a:r>
          </a:p>
        </p:txBody>
      </p:sp>
    </p:spTree>
    <p:extLst>
      <p:ext uri="{BB962C8B-B14F-4D97-AF65-F5344CB8AC3E}">
        <p14:creationId xmlns:p14="http://schemas.microsoft.com/office/powerpoint/2010/main" val="29306003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400" dirty="0"/>
              <a:t>Teorie mysli</a:t>
            </a:r>
            <a:endParaRPr lang="cs-CZ" sz="4000" dirty="0"/>
          </a:p>
        </p:txBody>
      </p:sp>
      <p:sp>
        <p:nvSpPr>
          <p:cNvPr id="3" name="Zástupný symbol pro obsah 2"/>
          <p:cNvSpPr>
            <a:spLocks noGrp="1"/>
          </p:cNvSpPr>
          <p:nvPr>
            <p:ph idx="1"/>
          </p:nvPr>
        </p:nvSpPr>
        <p:spPr>
          <a:xfrm>
            <a:off x="457200" y="1775191"/>
            <a:ext cx="8229600" cy="4894169"/>
          </a:xfrm>
        </p:spPr>
        <p:txBody>
          <a:bodyPr>
            <a:normAutofit/>
          </a:bodyPr>
          <a:lstStyle/>
          <a:p>
            <a:pPr marL="118872" indent="0">
              <a:buNone/>
            </a:pPr>
            <a:r>
              <a:rPr lang="cs-CZ" sz="2800" dirty="0"/>
              <a:t>Mezikulturní studie ukázala, že děti mezi 3. a 5. zvyšují úspěšnost ve </a:t>
            </a:r>
            <a:r>
              <a:rPr lang="cs-CZ" sz="2800" i="1" dirty="0"/>
              <a:t>F-B-</a:t>
            </a:r>
            <a:r>
              <a:rPr lang="cs-CZ" sz="2800" i="1" dirty="0" err="1"/>
              <a:t>task</a:t>
            </a:r>
            <a:r>
              <a:rPr lang="cs-CZ" sz="2800" i="1" dirty="0"/>
              <a:t> </a:t>
            </a:r>
            <a:r>
              <a:rPr lang="cs-CZ" sz="2800" dirty="0"/>
              <a:t>v Kanadě, Indii, Peru, Thajsku i na Samoy (ze 14% na 85%). </a:t>
            </a:r>
          </a:p>
          <a:p>
            <a:pPr marL="118872" indent="0">
              <a:buNone/>
            </a:pPr>
            <a:r>
              <a:rPr lang="cs-CZ" sz="2800" dirty="0"/>
              <a:t>= vývojová </a:t>
            </a:r>
            <a:r>
              <a:rPr lang="cs-CZ" sz="2800" dirty="0" smtClean="0"/>
              <a:t>univerzálie (tj. společná všem lidem).</a:t>
            </a:r>
            <a:endParaRPr lang="cs-CZ" sz="2800" dirty="0"/>
          </a:p>
          <a:p>
            <a:pPr marL="118872" indent="0">
              <a:buNone/>
            </a:pPr>
            <a:endParaRPr lang="cs-CZ" sz="2800" dirty="0"/>
          </a:p>
          <a:p>
            <a:pPr marL="118872" indent="0">
              <a:buNone/>
            </a:pPr>
            <a:r>
              <a:rPr lang="cs-CZ" sz="2800" dirty="0"/>
              <a:t>Nebo: </a:t>
            </a:r>
            <a:r>
              <a:rPr lang="cs-CZ" altLang="cs-CZ" sz="2800" dirty="0">
                <a:hlinkClick r:id="rId2"/>
              </a:rPr>
              <a:t>https://www.youtube.com/watch?v=RUpxZksAMPw</a:t>
            </a:r>
            <a:r>
              <a:rPr lang="cs-CZ" altLang="cs-CZ" sz="2800" dirty="0"/>
              <a:t> </a:t>
            </a:r>
          </a:p>
          <a:p>
            <a:pPr marL="118872" indent="0">
              <a:buNone/>
            </a:pPr>
            <a:endParaRPr lang="cs-CZ" sz="2800" b="1" dirty="0"/>
          </a:p>
          <a:p>
            <a:pPr marL="118872" indent="0">
              <a:buNone/>
            </a:pPr>
            <a:r>
              <a:rPr lang="cs-CZ" sz="2800" b="1" dirty="0"/>
              <a:t>3</a:t>
            </a:r>
            <a:r>
              <a:rPr lang="cs-CZ" sz="2800" dirty="0"/>
              <a:t>letí už si myslí, že postava bude hledat tam, kde ona ví, bez ohledu na to, co děti sami znají.</a:t>
            </a:r>
          </a:p>
          <a:p>
            <a:pPr marL="0" indent="0">
              <a:buNone/>
            </a:pPr>
            <a:endParaRPr lang="cs-CZ" dirty="0"/>
          </a:p>
        </p:txBody>
      </p:sp>
    </p:spTree>
    <p:extLst>
      <p:ext uri="{BB962C8B-B14F-4D97-AF65-F5344CB8AC3E}">
        <p14:creationId xmlns:p14="http://schemas.microsoft.com/office/powerpoint/2010/main" val="40340070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400" dirty="0"/>
              <a:t>Teorie mysli</a:t>
            </a:r>
          </a:p>
        </p:txBody>
      </p:sp>
      <p:sp>
        <p:nvSpPr>
          <p:cNvPr id="3" name="Zástupný symbol pro obsah 2"/>
          <p:cNvSpPr>
            <a:spLocks noGrp="1"/>
          </p:cNvSpPr>
          <p:nvPr>
            <p:ph idx="1"/>
          </p:nvPr>
        </p:nvSpPr>
        <p:spPr>
          <a:xfrm>
            <a:off x="457200" y="1775191"/>
            <a:ext cx="8507288" cy="4625609"/>
          </a:xfrm>
        </p:spPr>
        <p:txBody>
          <a:bodyPr/>
          <a:lstStyle/>
          <a:p>
            <a:pPr marL="118872" indent="0">
              <a:buNone/>
            </a:pPr>
            <a:r>
              <a:rPr lang="cs-CZ" sz="2800" dirty="0"/>
              <a:t>Krom toho, že rozumí zmíněnému </a:t>
            </a:r>
            <a:r>
              <a:rPr lang="cs-CZ" sz="2800" i="1" dirty="0" err="1"/>
              <a:t>desire-belief</a:t>
            </a:r>
            <a:r>
              <a:rPr lang="cs-CZ" sz="2800" dirty="0"/>
              <a:t>–</a:t>
            </a:r>
            <a:r>
              <a:rPr lang="cs-CZ" sz="2800" i="1" dirty="0" err="1"/>
              <a:t>action</a:t>
            </a:r>
            <a:r>
              <a:rPr lang="cs-CZ" sz="2800" dirty="0"/>
              <a:t> modelu, </a:t>
            </a:r>
            <a:r>
              <a:rPr lang="cs-CZ" sz="2800" b="1" dirty="0"/>
              <a:t>3</a:t>
            </a:r>
            <a:r>
              <a:rPr lang="cs-CZ" sz="2800" dirty="0"/>
              <a:t>leté děti znají i jiné obsahy mysli jako: </a:t>
            </a:r>
            <a:r>
              <a:rPr lang="cs-CZ" sz="2800" b="1" dirty="0"/>
              <a:t>sny</a:t>
            </a:r>
            <a:r>
              <a:rPr lang="cs-CZ" sz="2800" dirty="0"/>
              <a:t> a </a:t>
            </a:r>
            <a:r>
              <a:rPr lang="cs-CZ" sz="2800" b="1" dirty="0"/>
              <a:t>vzpomínky</a:t>
            </a:r>
            <a:r>
              <a:rPr lang="cs-CZ" sz="2800" dirty="0"/>
              <a:t>.</a:t>
            </a:r>
          </a:p>
          <a:p>
            <a:pPr marL="118872" indent="0">
              <a:buNone/>
            </a:pPr>
            <a:endParaRPr lang="cs-CZ" sz="2800" dirty="0"/>
          </a:p>
          <a:p>
            <a:pPr marL="118872" indent="0">
              <a:buNone/>
            </a:pPr>
            <a:r>
              <a:rPr lang="cs-CZ" sz="2800" dirty="0"/>
              <a:t>Chápou, že tyto „stavy“ patří živým a nikoli neživým objektům (ačkoli v rozlišování toho, co je živé a co neživé, se mohou od dospělých zásadně lišit).</a:t>
            </a:r>
          </a:p>
          <a:p>
            <a:pPr marL="118872" indent="0">
              <a:buNone/>
            </a:pPr>
            <a:endParaRPr lang="cs-CZ" dirty="0"/>
          </a:p>
          <a:p>
            <a:pPr marL="118872" indent="0">
              <a:buNone/>
            </a:pPr>
            <a:endParaRPr lang="cs-CZ" dirty="0"/>
          </a:p>
          <a:p>
            <a:pPr marL="118872" indent="0">
              <a:buNone/>
            </a:pPr>
            <a:endParaRPr lang="cs-CZ" dirty="0"/>
          </a:p>
        </p:txBody>
      </p:sp>
    </p:spTree>
    <p:extLst>
      <p:ext uri="{BB962C8B-B14F-4D97-AF65-F5344CB8AC3E}">
        <p14:creationId xmlns:p14="http://schemas.microsoft.com/office/powerpoint/2010/main" val="13058510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400" dirty="0"/>
              <a:t>Teorie mysli</a:t>
            </a:r>
            <a:endParaRPr lang="cs-CZ" sz="4000" dirty="0"/>
          </a:p>
        </p:txBody>
      </p:sp>
      <p:sp>
        <p:nvSpPr>
          <p:cNvPr id="3" name="Zástupný symbol pro obsah 2"/>
          <p:cNvSpPr>
            <a:spLocks noGrp="1"/>
          </p:cNvSpPr>
          <p:nvPr>
            <p:ph idx="1"/>
          </p:nvPr>
        </p:nvSpPr>
        <p:spPr/>
        <p:txBody>
          <a:bodyPr>
            <a:normAutofit/>
          </a:bodyPr>
          <a:lstStyle/>
          <a:p>
            <a:pPr marL="118872" indent="0">
              <a:buNone/>
            </a:pPr>
            <a:r>
              <a:rPr lang="cs-CZ" sz="2800" dirty="0"/>
              <a:t>Tzn. </a:t>
            </a:r>
            <a:r>
              <a:rPr lang="cs-CZ" sz="2800" dirty="0" smtClean="0"/>
              <a:t>že od jisté </a:t>
            </a:r>
            <a:r>
              <a:rPr lang="cs-CZ" sz="2800" dirty="0"/>
              <a:t>doby umí dítě „emulovat“ (=představit si) mysl oddělenou od své (=</a:t>
            </a:r>
            <a:r>
              <a:rPr lang="cs-CZ" sz="2800" i="1" dirty="0"/>
              <a:t>decentrace</a:t>
            </a:r>
            <a:r>
              <a:rPr lang="cs-CZ" sz="2800" dirty="0"/>
              <a:t>). </a:t>
            </a:r>
            <a:endParaRPr lang="cs-CZ" sz="2800" dirty="0" smtClean="0"/>
          </a:p>
          <a:p>
            <a:pPr marL="118872" indent="0">
              <a:buNone/>
            </a:pPr>
            <a:r>
              <a:rPr lang="cs-CZ" sz="2800" dirty="0" smtClean="0"/>
              <a:t>Další </a:t>
            </a:r>
            <a:r>
              <a:rPr lang="cs-CZ" sz="2800" dirty="0"/>
              <a:t>interakce s rodiči, dětmi a dalšími </a:t>
            </a:r>
            <a:r>
              <a:rPr lang="cs-CZ" sz="2800" dirty="0" smtClean="0"/>
              <a:t>lidmi, společné hry ad. </a:t>
            </a:r>
            <a:r>
              <a:rPr lang="cs-CZ" sz="2800" dirty="0"/>
              <a:t>dále </a:t>
            </a:r>
            <a:r>
              <a:rPr lang="cs-CZ" sz="2800" dirty="0" smtClean="0"/>
              <a:t>zlepšují </a:t>
            </a:r>
            <a:r>
              <a:rPr lang="cs-CZ" sz="2800" dirty="0" err="1" smtClean="0"/>
              <a:t>ToM</a:t>
            </a:r>
            <a:r>
              <a:rPr lang="cs-CZ" sz="2800" dirty="0" smtClean="0"/>
              <a:t> dítěte. </a:t>
            </a:r>
          </a:p>
          <a:p>
            <a:pPr marL="118872" indent="0">
              <a:buNone/>
            </a:pPr>
            <a:r>
              <a:rPr lang="cs-CZ" sz="2800" dirty="0" smtClean="0"/>
              <a:t>Srov. hru na schovávanou, která spočívá v tom, že odhadujeme, kam se bude hledající dívat a kam ne.</a:t>
            </a:r>
            <a:endParaRPr lang="cs-CZ" sz="2800" dirty="0"/>
          </a:p>
          <a:p>
            <a:pPr marL="0" indent="0">
              <a:buNone/>
            </a:pPr>
            <a:endParaRPr lang="cs-CZ" dirty="0"/>
          </a:p>
        </p:txBody>
      </p:sp>
    </p:spTree>
    <p:extLst>
      <p:ext uri="{BB962C8B-B14F-4D97-AF65-F5344CB8AC3E}">
        <p14:creationId xmlns:p14="http://schemas.microsoft.com/office/powerpoint/2010/main" val="29652447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Teorie mysli a naše představy o druhých</a:t>
            </a:r>
            <a:endParaRPr lang="cs-CZ" dirty="0"/>
          </a:p>
        </p:txBody>
      </p:sp>
      <p:sp>
        <p:nvSpPr>
          <p:cNvPr id="3" name="Zástupný symbol pro obsah 2"/>
          <p:cNvSpPr>
            <a:spLocks noGrp="1"/>
          </p:cNvSpPr>
          <p:nvPr>
            <p:ph idx="1"/>
          </p:nvPr>
        </p:nvSpPr>
        <p:spPr/>
        <p:txBody>
          <a:bodyPr>
            <a:normAutofit lnSpcReduction="10000"/>
          </a:bodyPr>
          <a:lstStyle/>
          <a:p>
            <a:pPr marL="118872" lvl="0" indent="0">
              <a:buNone/>
            </a:pPr>
            <a:r>
              <a:rPr lang="cs-CZ" sz="2600" dirty="0">
                <a:solidFill>
                  <a:prstClr val="black"/>
                </a:solidFill>
              </a:rPr>
              <a:t>Každý si od dětství buduje </a:t>
            </a:r>
            <a:r>
              <a:rPr lang="cs-CZ" sz="2600" dirty="0" smtClean="0">
                <a:solidFill>
                  <a:prstClr val="black"/>
                </a:solidFill>
              </a:rPr>
              <a:t>teorii mysli všech </a:t>
            </a:r>
            <a:r>
              <a:rPr lang="cs-CZ" sz="2600" dirty="0">
                <a:solidFill>
                  <a:prstClr val="black"/>
                </a:solidFill>
              </a:rPr>
              <a:t>svých bližních. </a:t>
            </a:r>
            <a:r>
              <a:rPr lang="cs-CZ" sz="2600" dirty="0" smtClean="0">
                <a:solidFill>
                  <a:prstClr val="black"/>
                </a:solidFill>
              </a:rPr>
              <a:t>(Víme, co ví naši rodiče. Víme, co neví. Víme, co nechtějí, abychom věděli. Atd.) </a:t>
            </a:r>
          </a:p>
          <a:p>
            <a:pPr marL="118872" lvl="0" indent="0">
              <a:buNone/>
            </a:pPr>
            <a:r>
              <a:rPr lang="cs-CZ" sz="2600" dirty="0" smtClean="0">
                <a:solidFill>
                  <a:prstClr val="black"/>
                </a:solidFill>
              </a:rPr>
              <a:t>Vznikají </a:t>
            </a:r>
            <a:r>
              <a:rPr lang="cs-CZ" sz="2600" dirty="0">
                <a:solidFill>
                  <a:prstClr val="black"/>
                </a:solidFill>
              </a:rPr>
              <a:t>tak vnitřní postavy a vnitřní </a:t>
            </a:r>
            <a:r>
              <a:rPr lang="cs-CZ" sz="2600" dirty="0" smtClean="0">
                <a:solidFill>
                  <a:prstClr val="black"/>
                </a:solidFill>
              </a:rPr>
              <a:t>dialog s </a:t>
            </a:r>
            <a:r>
              <a:rPr lang="cs-CZ" sz="2600" dirty="0">
                <a:solidFill>
                  <a:prstClr val="black"/>
                </a:solidFill>
              </a:rPr>
              <a:t>těmito zvnitřněnými </a:t>
            </a:r>
            <a:r>
              <a:rPr lang="cs-CZ" sz="2600" dirty="0" smtClean="0">
                <a:solidFill>
                  <a:prstClr val="black"/>
                </a:solidFill>
              </a:rPr>
              <a:t>postavami. Tomuto vnitřnímu dialogu s jinými postavami uvnitř naší mysli se říká </a:t>
            </a:r>
            <a:r>
              <a:rPr lang="cs-CZ" sz="2600" b="1" dirty="0">
                <a:solidFill>
                  <a:prstClr val="black"/>
                </a:solidFill>
              </a:rPr>
              <a:t>intrapersonální komunikace</a:t>
            </a:r>
            <a:r>
              <a:rPr lang="cs-CZ" sz="2600" dirty="0">
                <a:solidFill>
                  <a:prstClr val="black"/>
                </a:solidFill>
              </a:rPr>
              <a:t> (Janoušek, 2007</a:t>
            </a:r>
            <a:r>
              <a:rPr lang="cs-CZ" sz="2600" dirty="0" smtClean="0">
                <a:solidFill>
                  <a:prstClr val="black"/>
                </a:solidFill>
              </a:rPr>
              <a:t>). Tento vnitřní dialog je hnacím motorem všech vnitřních změn.</a:t>
            </a:r>
            <a:endParaRPr lang="cs-CZ" sz="2600" dirty="0">
              <a:solidFill>
                <a:prstClr val="black"/>
              </a:solidFill>
            </a:endParaRPr>
          </a:p>
          <a:p>
            <a:pPr marL="118872" lvl="0" indent="0">
              <a:buNone/>
            </a:pPr>
            <a:r>
              <a:rPr lang="cs-CZ" altLang="cs-CZ" sz="2600" dirty="0" smtClean="0">
                <a:solidFill>
                  <a:prstClr val="black"/>
                </a:solidFill>
              </a:rPr>
              <a:t>Po psychoanalýze mj. chápe rozdíl </a:t>
            </a:r>
            <a:r>
              <a:rPr lang="cs-CZ" altLang="cs-CZ" sz="2600" dirty="0">
                <a:solidFill>
                  <a:prstClr val="black"/>
                </a:solidFill>
              </a:rPr>
              <a:t>mezi </a:t>
            </a:r>
            <a:r>
              <a:rPr lang="cs-CZ" altLang="cs-CZ" sz="2600" b="1" dirty="0" smtClean="0">
                <a:solidFill>
                  <a:prstClr val="black"/>
                </a:solidFill>
              </a:rPr>
              <a:t>snovými </a:t>
            </a:r>
            <a:r>
              <a:rPr lang="cs-CZ" altLang="cs-CZ" sz="2600" dirty="0" smtClean="0">
                <a:solidFill>
                  <a:prstClr val="black"/>
                </a:solidFill>
              </a:rPr>
              <a:t>(vnitřními) </a:t>
            </a:r>
            <a:r>
              <a:rPr lang="cs-CZ" altLang="cs-CZ" sz="2600" dirty="0">
                <a:solidFill>
                  <a:prstClr val="black"/>
                </a:solidFill>
              </a:rPr>
              <a:t>a </a:t>
            </a:r>
            <a:r>
              <a:rPr lang="cs-CZ" altLang="cs-CZ" sz="2600" b="1" dirty="0">
                <a:solidFill>
                  <a:prstClr val="black"/>
                </a:solidFill>
              </a:rPr>
              <a:t>skutečnými</a:t>
            </a:r>
            <a:r>
              <a:rPr lang="cs-CZ" altLang="cs-CZ" sz="2600" dirty="0">
                <a:solidFill>
                  <a:prstClr val="black"/>
                </a:solidFill>
              </a:rPr>
              <a:t> </a:t>
            </a:r>
            <a:r>
              <a:rPr lang="cs-CZ" altLang="cs-CZ" sz="2600" dirty="0" smtClean="0">
                <a:solidFill>
                  <a:prstClr val="black"/>
                </a:solidFill>
              </a:rPr>
              <a:t>postavami, čili chápe rozdíl </a:t>
            </a:r>
            <a:r>
              <a:rPr lang="cs-CZ" altLang="cs-CZ" sz="2600" dirty="0">
                <a:solidFill>
                  <a:prstClr val="black"/>
                </a:solidFill>
              </a:rPr>
              <a:t>mezi naší </a:t>
            </a:r>
            <a:r>
              <a:rPr lang="cs-CZ" altLang="cs-CZ" sz="2600" b="1" dirty="0">
                <a:solidFill>
                  <a:prstClr val="black"/>
                </a:solidFill>
              </a:rPr>
              <a:t>představou o druhém </a:t>
            </a:r>
            <a:r>
              <a:rPr lang="cs-CZ" altLang="cs-CZ" sz="2600" dirty="0">
                <a:solidFill>
                  <a:prstClr val="black"/>
                </a:solidFill>
              </a:rPr>
              <a:t>a </a:t>
            </a:r>
            <a:r>
              <a:rPr lang="cs-CZ" altLang="cs-CZ" sz="2600" dirty="0" smtClean="0">
                <a:solidFill>
                  <a:prstClr val="black"/>
                </a:solidFill>
              </a:rPr>
              <a:t>skutečným </a:t>
            </a:r>
            <a:r>
              <a:rPr lang="cs-CZ" altLang="cs-CZ" sz="2600" b="1" dirty="0" smtClean="0">
                <a:solidFill>
                  <a:prstClr val="black"/>
                </a:solidFill>
              </a:rPr>
              <a:t>druhým</a:t>
            </a:r>
            <a:r>
              <a:rPr lang="cs-CZ" altLang="cs-CZ" sz="2600" dirty="0" smtClean="0">
                <a:solidFill>
                  <a:prstClr val="black"/>
                </a:solidFill>
              </a:rPr>
              <a:t>. </a:t>
            </a:r>
          </a:p>
          <a:p>
            <a:pPr marL="118872" lvl="0" indent="0">
              <a:buNone/>
            </a:pPr>
            <a:r>
              <a:rPr lang="cs-CZ" altLang="cs-CZ" sz="2600" dirty="0" smtClean="0">
                <a:solidFill>
                  <a:prstClr val="black"/>
                </a:solidFill>
              </a:rPr>
              <a:t>Srov. Přílohu o přenosu na konci této prezentace.</a:t>
            </a:r>
            <a:endParaRPr lang="cs-CZ" altLang="cs-CZ" sz="2600" dirty="0">
              <a:solidFill>
                <a:prstClr val="black"/>
              </a:solidFill>
            </a:endParaRPr>
          </a:p>
          <a:p>
            <a:pPr marL="0" indent="0">
              <a:buNone/>
            </a:pPr>
            <a:endParaRPr lang="cs-CZ" dirty="0"/>
          </a:p>
        </p:txBody>
      </p:sp>
    </p:spTree>
    <p:extLst>
      <p:ext uri="{BB962C8B-B14F-4D97-AF65-F5344CB8AC3E}">
        <p14:creationId xmlns:p14="http://schemas.microsoft.com/office/powerpoint/2010/main" val="31691105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Modul teorie mysli (</a:t>
            </a:r>
            <a:r>
              <a:rPr lang="cs-CZ" dirty="0" err="1"/>
              <a:t>ToMM</a:t>
            </a:r>
            <a:r>
              <a:rPr lang="cs-CZ" dirty="0"/>
              <a:t>) &amp; vrozenost &amp; autismus</a:t>
            </a:r>
          </a:p>
        </p:txBody>
      </p:sp>
      <p:sp>
        <p:nvSpPr>
          <p:cNvPr id="3" name="Zástupný symbol pro obsah 2"/>
          <p:cNvSpPr>
            <a:spLocks noGrp="1"/>
          </p:cNvSpPr>
          <p:nvPr>
            <p:ph idx="1"/>
          </p:nvPr>
        </p:nvSpPr>
        <p:spPr>
          <a:xfrm>
            <a:off x="251520" y="1558622"/>
            <a:ext cx="8640960" cy="4625609"/>
          </a:xfrm>
        </p:spPr>
        <p:txBody>
          <a:bodyPr>
            <a:noAutofit/>
          </a:bodyPr>
          <a:lstStyle/>
          <a:p>
            <a:pPr>
              <a:buNone/>
            </a:pPr>
            <a:r>
              <a:rPr lang="cs-CZ" sz="2600" dirty="0" smtClean="0"/>
              <a:t>Existují rozdílné teorie toho, jak si </a:t>
            </a:r>
            <a:r>
              <a:rPr lang="cs-CZ" sz="2600" dirty="0" err="1" smtClean="0"/>
              <a:t>ToM</a:t>
            </a:r>
            <a:r>
              <a:rPr lang="cs-CZ" sz="2600" dirty="0" smtClean="0"/>
              <a:t> přestavit:</a:t>
            </a:r>
          </a:p>
          <a:p>
            <a:pPr>
              <a:buNone/>
            </a:pPr>
            <a:r>
              <a:rPr lang="cs-CZ" sz="2600" dirty="0" smtClean="0"/>
              <a:t>1</a:t>
            </a:r>
            <a:r>
              <a:rPr lang="cs-CZ" sz="2600" dirty="0"/>
              <a:t>. </a:t>
            </a:r>
            <a:r>
              <a:rPr lang="cs-CZ" sz="2600" dirty="0" err="1"/>
              <a:t>ToMM</a:t>
            </a:r>
            <a:r>
              <a:rPr lang="cs-CZ" sz="2600" dirty="0"/>
              <a:t> je </a:t>
            </a:r>
            <a:r>
              <a:rPr lang="cs-CZ" sz="2600" b="1" dirty="0"/>
              <a:t>vrozený</a:t>
            </a:r>
            <a:r>
              <a:rPr lang="cs-CZ" sz="2600" dirty="0"/>
              <a:t> (Baron-</a:t>
            </a:r>
            <a:r>
              <a:rPr lang="cs-CZ" sz="2600" dirty="0" err="1"/>
              <a:t>Cohen</a:t>
            </a:r>
            <a:r>
              <a:rPr lang="cs-CZ" sz="2600" dirty="0"/>
              <a:t>, 1995; </a:t>
            </a:r>
            <a:r>
              <a:rPr lang="cs-CZ" sz="2600" dirty="0" err="1"/>
              <a:t>Leslie</a:t>
            </a:r>
            <a:r>
              <a:rPr lang="cs-CZ" sz="2600" dirty="0"/>
              <a:t>, 2000): důkazy ze zobrazovacích metod, od autistických dětí (ty mají výrazné potíže s </a:t>
            </a:r>
            <a:r>
              <a:rPr lang="cs-CZ" sz="2600" i="1" dirty="0"/>
              <a:t>F-B-</a:t>
            </a:r>
            <a:r>
              <a:rPr lang="cs-CZ" sz="2600" i="1" dirty="0" err="1"/>
              <a:t>task</a:t>
            </a:r>
            <a:r>
              <a:rPr lang="cs-CZ" sz="2600" dirty="0"/>
              <a:t>): Lidé s PAS mají narušen vývoj </a:t>
            </a:r>
            <a:r>
              <a:rPr lang="cs-CZ" sz="2600" dirty="0" err="1"/>
              <a:t>ToM</a:t>
            </a:r>
            <a:r>
              <a:rPr lang="cs-CZ" sz="2600" dirty="0"/>
              <a:t>. (Nestandardní mozková tkáň v amygdale, v hipokampu.)</a:t>
            </a:r>
          </a:p>
          <a:p>
            <a:pPr>
              <a:buNone/>
            </a:pPr>
            <a:r>
              <a:rPr lang="cs-CZ" sz="2600" dirty="0"/>
              <a:t>2. </a:t>
            </a:r>
            <a:r>
              <a:rPr lang="cs-CZ" sz="2600" dirty="0" err="1"/>
              <a:t>ToMM</a:t>
            </a:r>
            <a:r>
              <a:rPr lang="cs-CZ" sz="2600" dirty="0"/>
              <a:t> je </a:t>
            </a:r>
            <a:r>
              <a:rPr lang="cs-CZ" sz="2600" b="1" dirty="0"/>
              <a:t>naučený</a:t>
            </a:r>
            <a:r>
              <a:rPr lang="cs-CZ" sz="2600" dirty="0"/>
              <a:t> (</a:t>
            </a:r>
            <a:r>
              <a:rPr lang="cs-CZ" sz="2600" dirty="0" err="1"/>
              <a:t>Jenkins</a:t>
            </a:r>
            <a:r>
              <a:rPr lang="cs-CZ" sz="2600" dirty="0"/>
              <a:t> &amp; </a:t>
            </a:r>
            <a:r>
              <a:rPr lang="cs-CZ" sz="2600" dirty="0" err="1"/>
              <a:t>Astington</a:t>
            </a:r>
            <a:r>
              <a:rPr lang="cs-CZ" sz="2600" dirty="0"/>
              <a:t>, 1996): předškoláci, kteří mají sourozence (nejlépe starší a opačného pohlaví), lépe skórují ve </a:t>
            </a:r>
            <a:r>
              <a:rPr lang="cs-CZ" sz="2600" i="1" dirty="0"/>
              <a:t>F-B-</a:t>
            </a:r>
            <a:r>
              <a:rPr lang="cs-CZ" sz="2600" i="1" dirty="0" err="1"/>
              <a:t>task</a:t>
            </a:r>
            <a:r>
              <a:rPr lang="cs-CZ" sz="2600" dirty="0"/>
              <a:t>.</a:t>
            </a:r>
          </a:p>
          <a:p>
            <a:pPr>
              <a:buNone/>
            </a:pPr>
            <a:r>
              <a:rPr lang="cs-CZ" sz="2600" dirty="0"/>
              <a:t>Platí asi kompromisní </a:t>
            </a:r>
            <a:r>
              <a:rPr lang="cs-CZ" sz="2600" b="1" dirty="0"/>
              <a:t>teorie modularizace </a:t>
            </a:r>
            <a:r>
              <a:rPr lang="cs-CZ" sz="2600" dirty="0"/>
              <a:t>(</a:t>
            </a:r>
            <a:r>
              <a:rPr lang="cs-CZ" sz="2600" dirty="0" err="1"/>
              <a:t>Karmiloff</a:t>
            </a:r>
            <a:r>
              <a:rPr lang="cs-CZ" sz="2600" dirty="0"/>
              <a:t>-Smith, 1992)</a:t>
            </a:r>
          </a:p>
          <a:p>
            <a:pPr>
              <a:buNone/>
            </a:pPr>
            <a:r>
              <a:rPr lang="cs-CZ" sz="2600" dirty="0"/>
              <a:t>Úspěch ve </a:t>
            </a:r>
            <a:r>
              <a:rPr lang="cs-CZ" sz="2600" i="1" dirty="0"/>
              <a:t>F-B-</a:t>
            </a:r>
            <a:r>
              <a:rPr lang="cs-CZ" sz="2600" i="1" dirty="0" err="1"/>
              <a:t>task</a:t>
            </a:r>
            <a:r>
              <a:rPr lang="cs-CZ" sz="2600" dirty="0"/>
              <a:t> koreluje se schopností pracovat se dvěma protichůdnými informacemi. Jde o schopnost utlumit (inhibovat) relativně autonomní proces v uvažování. </a:t>
            </a:r>
          </a:p>
        </p:txBody>
      </p:sp>
    </p:spTree>
    <p:extLst>
      <p:ext uri="{BB962C8B-B14F-4D97-AF65-F5344CB8AC3E}">
        <p14:creationId xmlns:p14="http://schemas.microsoft.com/office/powerpoint/2010/main" val="16389141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TextShape 1"/>
          <p:cNvSpPr txBox="1"/>
          <p:nvPr/>
        </p:nvSpPr>
        <p:spPr>
          <a:xfrm>
            <a:off x="457200" y="155520"/>
            <a:ext cx="8229240" cy="1252440"/>
          </a:xfrm>
          <a:prstGeom prst="rect">
            <a:avLst/>
          </a:prstGeom>
          <a:noFill/>
          <a:ln>
            <a:noFill/>
          </a:ln>
        </p:spPr>
        <p:txBody>
          <a:bodyPr tIns="45000" rIns="45720" bIns="45000" anchor="ctr"/>
          <a:lstStyle/>
          <a:p>
            <a:pPr>
              <a:lnSpc>
                <a:spcPct val="100000"/>
              </a:lnSpc>
            </a:pPr>
            <a:endParaRPr lang="cs-CZ" spc="-1" dirty="0">
              <a:solidFill>
                <a:srgbClr val="000000"/>
              </a:solidFill>
              <a:uFill>
                <a:solidFill>
                  <a:srgbClr val="FFFFFF"/>
                </a:solidFill>
              </a:uFill>
              <a:latin typeface="Corbel"/>
            </a:endParaRPr>
          </a:p>
        </p:txBody>
      </p:sp>
      <p:sp>
        <p:nvSpPr>
          <p:cNvPr id="112" name="TextShape 2"/>
          <p:cNvSpPr txBox="1"/>
          <p:nvPr/>
        </p:nvSpPr>
        <p:spPr>
          <a:xfrm>
            <a:off x="457200" y="781740"/>
            <a:ext cx="8229240" cy="4625280"/>
          </a:xfrm>
          <a:prstGeom prst="rect">
            <a:avLst/>
          </a:prstGeom>
          <a:noFill/>
          <a:ln>
            <a:noFill/>
          </a:ln>
        </p:spPr>
        <p:txBody>
          <a:bodyPr lIns="54720" tIns="91440" rIns="90000" bIns="45000"/>
          <a:lstStyle/>
          <a:p>
            <a:pPr marL="119160">
              <a:lnSpc>
                <a:spcPct val="100000"/>
              </a:lnSpc>
              <a:buClr>
                <a:srgbClr val="F0AD00"/>
              </a:buClr>
              <a:buSzPct val="80000"/>
            </a:pPr>
            <a:r>
              <a:rPr lang="cs-CZ" sz="3200" spc="-1" dirty="0" smtClean="0">
                <a:solidFill>
                  <a:srgbClr val="000000"/>
                </a:solidFill>
                <a:uFill>
                  <a:solidFill>
                    <a:srgbClr val="FFFFFF"/>
                  </a:solidFill>
                </a:uFill>
                <a:latin typeface="Corbel"/>
              </a:rPr>
              <a:t>Abychom dokázali koordinovat svoji činnost      </a:t>
            </a:r>
            <a:r>
              <a:rPr lang="cs-CZ" sz="3200" b="1" spc="-1" dirty="0" smtClean="0">
                <a:solidFill>
                  <a:srgbClr val="000000"/>
                </a:solidFill>
                <a:uFill>
                  <a:solidFill>
                    <a:srgbClr val="FFFFFF"/>
                  </a:solidFill>
                </a:uFill>
                <a:latin typeface="Corbel"/>
              </a:rPr>
              <a:t>s</a:t>
            </a:r>
            <a:r>
              <a:rPr lang="cs-CZ" sz="3200" spc="-1" dirty="0" smtClean="0">
                <a:solidFill>
                  <a:srgbClr val="000000"/>
                </a:solidFill>
                <a:uFill>
                  <a:solidFill>
                    <a:srgbClr val="FFFFFF"/>
                  </a:solidFill>
                </a:uFill>
                <a:latin typeface="Corbel"/>
              </a:rPr>
              <a:t> </a:t>
            </a:r>
            <a:r>
              <a:rPr lang="cs-CZ" sz="3200" b="1" spc="-1" dirty="0" smtClean="0">
                <a:solidFill>
                  <a:srgbClr val="000000"/>
                </a:solidFill>
                <a:uFill>
                  <a:solidFill>
                    <a:srgbClr val="FFFFFF"/>
                  </a:solidFill>
                </a:uFill>
                <a:latin typeface="Corbel"/>
              </a:rPr>
              <a:t>kýmkoli druhým</a:t>
            </a:r>
            <a:r>
              <a:rPr lang="cs-CZ" sz="3200" spc="-1" dirty="0" smtClean="0">
                <a:solidFill>
                  <a:srgbClr val="000000"/>
                </a:solidFill>
                <a:uFill>
                  <a:solidFill>
                    <a:srgbClr val="FFFFFF"/>
                  </a:solidFill>
                </a:uFill>
                <a:latin typeface="Corbel"/>
              </a:rPr>
              <a:t>, musíme mít nějaký kognitivní modul, který to zaopatřuje. </a:t>
            </a:r>
          </a:p>
          <a:p>
            <a:pPr marL="119160">
              <a:lnSpc>
                <a:spcPct val="100000"/>
              </a:lnSpc>
              <a:buClr>
                <a:srgbClr val="F0AD00"/>
              </a:buClr>
              <a:buSzPct val="80000"/>
            </a:pPr>
            <a:endParaRPr lang="cs-CZ" sz="3200" spc="-1" dirty="0" smtClean="0">
              <a:solidFill>
                <a:srgbClr val="000000"/>
              </a:solidFill>
              <a:uFill>
                <a:solidFill>
                  <a:srgbClr val="FFFFFF"/>
                </a:solidFill>
              </a:uFill>
              <a:latin typeface="Corbel"/>
            </a:endParaRPr>
          </a:p>
          <a:p>
            <a:pPr marL="119160">
              <a:lnSpc>
                <a:spcPct val="100000"/>
              </a:lnSpc>
              <a:buClr>
                <a:srgbClr val="F0AD00"/>
              </a:buClr>
              <a:buSzPct val="80000"/>
            </a:pPr>
            <a:r>
              <a:rPr lang="cs-CZ" sz="3200" spc="-1" dirty="0" smtClean="0">
                <a:solidFill>
                  <a:srgbClr val="000000"/>
                </a:solidFill>
                <a:uFill>
                  <a:solidFill>
                    <a:srgbClr val="FFFFFF"/>
                  </a:solidFill>
                </a:uFill>
                <a:latin typeface="Corbel"/>
              </a:rPr>
              <a:t>Pokud chceme žít (koordinovat svoji činnost) </a:t>
            </a:r>
            <a:r>
              <a:rPr lang="cs-CZ" sz="3200" b="1" spc="-1" dirty="0" smtClean="0">
                <a:solidFill>
                  <a:srgbClr val="000000"/>
                </a:solidFill>
                <a:uFill>
                  <a:solidFill>
                    <a:srgbClr val="FFFFFF"/>
                  </a:solidFill>
                </a:uFill>
                <a:latin typeface="Corbel"/>
              </a:rPr>
              <a:t>ve skupině</a:t>
            </a:r>
            <a:r>
              <a:rPr lang="cs-CZ" sz="3200" spc="-1" dirty="0" smtClean="0">
                <a:solidFill>
                  <a:srgbClr val="000000"/>
                </a:solidFill>
                <a:uFill>
                  <a:solidFill>
                    <a:srgbClr val="FFFFFF"/>
                  </a:solidFill>
                </a:uFill>
                <a:latin typeface="Corbel"/>
              </a:rPr>
              <a:t>, musíme i na to mít nějaký kognitivní modul, který to zařizuje.</a:t>
            </a:r>
          </a:p>
          <a:p>
            <a:pPr marL="119160">
              <a:lnSpc>
                <a:spcPct val="100000"/>
              </a:lnSpc>
              <a:buClr>
                <a:srgbClr val="F0AD00"/>
              </a:buClr>
              <a:buSzPct val="80000"/>
            </a:pPr>
            <a:r>
              <a:rPr lang="cs-CZ" sz="3200" spc="-1" dirty="0" smtClean="0">
                <a:solidFill>
                  <a:srgbClr val="000000"/>
                </a:solidFill>
                <a:uFill>
                  <a:solidFill>
                    <a:srgbClr val="FFFFFF"/>
                  </a:solidFill>
                </a:uFill>
                <a:latin typeface="Corbel"/>
              </a:rPr>
              <a:t>(Srov. </a:t>
            </a:r>
            <a:r>
              <a:rPr lang="cs-CZ" sz="3200" spc="-1" dirty="0" err="1" smtClean="0">
                <a:solidFill>
                  <a:srgbClr val="000000"/>
                </a:solidFill>
                <a:uFill>
                  <a:solidFill>
                    <a:srgbClr val="FFFFFF"/>
                  </a:solidFill>
                </a:uFill>
                <a:latin typeface="Corbel"/>
              </a:rPr>
              <a:t>Dunbarovu</a:t>
            </a:r>
            <a:r>
              <a:rPr lang="cs-CZ" sz="3200" spc="-1" dirty="0" smtClean="0">
                <a:solidFill>
                  <a:srgbClr val="000000"/>
                </a:solidFill>
                <a:uFill>
                  <a:solidFill>
                    <a:srgbClr val="FFFFFF"/>
                  </a:solidFill>
                </a:uFill>
                <a:latin typeface="Corbel"/>
              </a:rPr>
              <a:t> </a:t>
            </a:r>
            <a:r>
              <a:rPr lang="cs-CZ" sz="3200" b="1" spc="-1" dirty="0" smtClean="0">
                <a:solidFill>
                  <a:srgbClr val="000000"/>
                </a:solidFill>
                <a:uFill>
                  <a:solidFill>
                    <a:srgbClr val="FFFFFF"/>
                  </a:solidFill>
                </a:uFill>
                <a:latin typeface="Corbel"/>
              </a:rPr>
              <a:t>hypotézu sociálního mozku</a:t>
            </a:r>
            <a:r>
              <a:rPr lang="cs-CZ" sz="3200" spc="-1" dirty="0" smtClean="0">
                <a:solidFill>
                  <a:srgbClr val="000000"/>
                </a:solidFill>
                <a:uFill>
                  <a:solidFill>
                    <a:srgbClr val="FFFFFF"/>
                  </a:solidFill>
                </a:uFill>
                <a:latin typeface="Corbel"/>
              </a:rPr>
              <a:t>!).</a:t>
            </a:r>
          </a:p>
          <a:p>
            <a:pPr marL="119160">
              <a:lnSpc>
                <a:spcPct val="100000"/>
              </a:lnSpc>
              <a:buClr>
                <a:srgbClr val="F0AD00"/>
              </a:buClr>
              <a:buSzPct val="80000"/>
            </a:pPr>
            <a:endParaRPr lang="cs-CZ" sz="3200" spc="-1" dirty="0" smtClean="0">
              <a:solidFill>
                <a:srgbClr val="000000"/>
              </a:solidFill>
              <a:uFill>
                <a:solidFill>
                  <a:srgbClr val="FFFFFF"/>
                </a:solidFill>
              </a:uFill>
              <a:latin typeface="Corbel"/>
            </a:endParaRPr>
          </a:p>
          <a:p>
            <a:pPr marL="119160">
              <a:lnSpc>
                <a:spcPct val="100000"/>
              </a:lnSpc>
              <a:buClr>
                <a:srgbClr val="F0AD00"/>
              </a:buClr>
              <a:buSzPct val="80000"/>
            </a:pPr>
            <a:r>
              <a:rPr lang="cs-CZ" sz="3200" b="1" spc="-1" dirty="0" smtClean="0">
                <a:solidFill>
                  <a:srgbClr val="000000"/>
                </a:solidFill>
                <a:uFill>
                  <a:solidFill>
                    <a:srgbClr val="FFFFFF"/>
                  </a:solidFill>
                </a:uFill>
                <a:latin typeface="Corbel"/>
              </a:rPr>
              <a:t>JAK si takový kognitivní modul představit?</a:t>
            </a:r>
          </a:p>
        </p:txBody>
      </p:sp>
    </p:spTree>
    <p:extLst>
      <p:ext uri="{BB962C8B-B14F-4D97-AF65-F5344CB8AC3E}">
        <p14:creationId xmlns:p14="http://schemas.microsoft.com/office/powerpoint/2010/main" val="2391604425"/>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a:t>Teorie mysli a hry</a:t>
            </a:r>
            <a:endParaRPr lang="cs-CZ" dirty="0"/>
          </a:p>
        </p:txBody>
      </p:sp>
      <p:sp>
        <p:nvSpPr>
          <p:cNvPr id="3" name="Zástupný symbol pro obsah 2"/>
          <p:cNvSpPr>
            <a:spLocks noGrp="1"/>
          </p:cNvSpPr>
          <p:nvPr>
            <p:ph idx="1"/>
          </p:nvPr>
        </p:nvSpPr>
        <p:spPr/>
        <p:txBody>
          <a:bodyPr>
            <a:normAutofit/>
          </a:bodyPr>
          <a:lstStyle/>
          <a:p>
            <a:r>
              <a:rPr lang="cs-CZ" sz="2800" dirty="0"/>
              <a:t>Např. lhaní (které chce něco získat; tj. nikoli reaktivní lhaní) předpokládá </a:t>
            </a:r>
            <a:r>
              <a:rPr lang="cs-CZ" sz="2800" dirty="0" err="1"/>
              <a:t>ToM</a:t>
            </a:r>
            <a:r>
              <a:rPr lang="cs-CZ" sz="2800" dirty="0"/>
              <a:t> a bez </a:t>
            </a:r>
            <a:r>
              <a:rPr lang="cs-CZ" sz="2800" dirty="0" err="1"/>
              <a:t>ToM</a:t>
            </a:r>
            <a:r>
              <a:rPr lang="cs-CZ" sz="2800" dirty="0"/>
              <a:t> by nemělo lhaní žádný smysl.</a:t>
            </a:r>
          </a:p>
          <a:p>
            <a:r>
              <a:rPr lang="cs-CZ" sz="2800" dirty="0"/>
              <a:t>Bez </a:t>
            </a:r>
            <a:r>
              <a:rPr lang="cs-CZ" sz="2800" dirty="0" err="1"/>
              <a:t>ToM</a:t>
            </a:r>
            <a:r>
              <a:rPr lang="cs-CZ" sz="2800" dirty="0"/>
              <a:t> konkrétního protihráče nelze vyhrát ve hře </a:t>
            </a:r>
            <a:r>
              <a:rPr lang="cs-CZ" sz="2800" i="1" dirty="0"/>
              <a:t>kámen-nůžky-papír</a:t>
            </a:r>
            <a:r>
              <a:rPr lang="cs-CZ" sz="2800" dirty="0"/>
              <a:t>. Musíte mít lepší strategii, tj. širší teorii mysli než protihráč. Srov. hru s dítětem.</a:t>
            </a:r>
          </a:p>
          <a:p>
            <a:endParaRPr lang="cs-CZ" sz="2800" dirty="0"/>
          </a:p>
          <a:p>
            <a:r>
              <a:rPr lang="cs-CZ" sz="2800" dirty="0"/>
              <a:t>Srov. </a:t>
            </a:r>
            <a:r>
              <a:rPr lang="cs-CZ" sz="2800" dirty="0" smtClean="0"/>
              <a:t>schovávanou, poker</a:t>
            </a:r>
            <a:r>
              <a:rPr lang="cs-CZ" sz="2800" dirty="0"/>
              <a:t>, šachy, městečko Palermo, </a:t>
            </a:r>
            <a:r>
              <a:rPr lang="cs-CZ" sz="2800" dirty="0" err="1"/>
              <a:t>Bang</a:t>
            </a:r>
            <a:r>
              <a:rPr lang="cs-CZ" sz="2800" dirty="0"/>
              <a:t>!, </a:t>
            </a:r>
            <a:r>
              <a:rPr lang="cs-CZ" sz="2800" dirty="0" err="1"/>
              <a:t>Dixit</a:t>
            </a:r>
            <a:r>
              <a:rPr lang="cs-CZ" sz="2800" dirty="0"/>
              <a:t>, Krycí jména atd.</a:t>
            </a:r>
          </a:p>
          <a:p>
            <a:pPr marL="118872" indent="0">
              <a:buNone/>
            </a:pPr>
            <a:endParaRPr lang="cs-CZ" sz="2800" dirty="0"/>
          </a:p>
        </p:txBody>
      </p:sp>
    </p:spTree>
    <p:extLst>
      <p:ext uri="{BB962C8B-B14F-4D97-AF65-F5344CB8AC3E}">
        <p14:creationId xmlns:p14="http://schemas.microsoft.com/office/powerpoint/2010/main" val="22192195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dirty="0"/>
              <a:t>Implicitní teorie osobnosti</a:t>
            </a:r>
          </a:p>
        </p:txBody>
      </p:sp>
      <p:sp>
        <p:nvSpPr>
          <p:cNvPr id="3" name="Zástupný symbol pro obsah 2"/>
          <p:cNvSpPr>
            <a:spLocks noGrp="1"/>
          </p:cNvSpPr>
          <p:nvPr>
            <p:ph idx="1"/>
          </p:nvPr>
        </p:nvSpPr>
        <p:spPr>
          <a:xfrm>
            <a:off x="251520" y="1775191"/>
            <a:ext cx="8568952" cy="4625609"/>
          </a:xfrm>
        </p:spPr>
        <p:txBody>
          <a:bodyPr>
            <a:normAutofit lnSpcReduction="10000"/>
          </a:bodyPr>
          <a:lstStyle/>
          <a:p>
            <a:pPr marL="438840" indent="-319680">
              <a:buClr>
                <a:srgbClr val="F0AD00"/>
              </a:buClr>
              <a:buFont typeface="Wingdings 2" charset="2"/>
              <a:buChar char=""/>
            </a:pPr>
            <a:r>
              <a:rPr lang="cs-CZ" sz="2800" b="1" spc="-1" dirty="0">
                <a:solidFill>
                  <a:srgbClr val="000000"/>
                </a:solidFill>
                <a:uFill>
                  <a:solidFill>
                    <a:srgbClr val="FFFFFF"/>
                  </a:solidFill>
                </a:uFill>
              </a:rPr>
              <a:t>ITO</a:t>
            </a:r>
            <a:r>
              <a:rPr lang="cs-CZ" sz="2800" spc="-1" dirty="0">
                <a:solidFill>
                  <a:srgbClr val="000000"/>
                </a:solidFill>
                <a:uFill>
                  <a:solidFill>
                    <a:srgbClr val="FFFFFF"/>
                  </a:solidFill>
                </a:uFill>
              </a:rPr>
              <a:t> = </a:t>
            </a:r>
            <a:r>
              <a:rPr lang="cs-CZ" sz="2800" b="1" spc="-1" dirty="0">
                <a:solidFill>
                  <a:srgbClr val="000000"/>
                </a:solidFill>
                <a:uFill>
                  <a:solidFill>
                    <a:srgbClr val="FFFFFF"/>
                  </a:solidFill>
                </a:uFill>
              </a:rPr>
              <a:t>laická teorie osobnosti </a:t>
            </a:r>
            <a:r>
              <a:rPr lang="cs-CZ" sz="2800" spc="-1" dirty="0">
                <a:solidFill>
                  <a:srgbClr val="000000"/>
                </a:solidFill>
                <a:uFill>
                  <a:solidFill>
                    <a:srgbClr val="FFFFFF"/>
                  </a:solidFill>
                </a:uFill>
              </a:rPr>
              <a:t>= filosofie lidského chování = osobní pojetí psychologie = pojetí běžného člověka (dítěte) o tom, co je člověk zač.</a:t>
            </a:r>
          </a:p>
          <a:p>
            <a:pPr marL="119160">
              <a:buClr>
                <a:srgbClr val="F0AD00"/>
              </a:buClr>
            </a:pPr>
            <a:r>
              <a:rPr lang="cs-CZ" sz="2800" spc="-1" dirty="0">
                <a:solidFill>
                  <a:srgbClr val="000000"/>
                </a:solidFill>
                <a:uFill>
                  <a:solidFill>
                    <a:srgbClr val="FFFFFF"/>
                  </a:solidFill>
                </a:uFill>
              </a:rPr>
              <a:t>= představa o tom, jaké vlastnosti jsou pro pochopení člověka důležité, a které ne (např. humor, inteligence, pravdomluvnost ad.). + představa o tom, jaké vlastnosti se pojí spolu (energičnost a přísnost</a:t>
            </a:r>
            <a:r>
              <a:rPr lang="cs-CZ" sz="2800" spc="-1" dirty="0" smtClean="0">
                <a:solidFill>
                  <a:srgbClr val="000000"/>
                </a:solidFill>
                <a:uFill>
                  <a:solidFill>
                    <a:srgbClr val="FFFFFF"/>
                  </a:solidFill>
                </a:uFill>
              </a:rPr>
              <a:t>). Atd. Atd. Každý člověk s fungující </a:t>
            </a:r>
            <a:r>
              <a:rPr lang="cs-CZ" sz="2800" spc="-1" dirty="0" err="1" smtClean="0">
                <a:solidFill>
                  <a:srgbClr val="000000"/>
                </a:solidFill>
                <a:uFill>
                  <a:solidFill>
                    <a:srgbClr val="FFFFFF"/>
                  </a:solidFill>
                </a:uFill>
              </a:rPr>
              <a:t>ToM</a:t>
            </a:r>
            <a:r>
              <a:rPr lang="cs-CZ" sz="2800" spc="-1" dirty="0" smtClean="0">
                <a:solidFill>
                  <a:srgbClr val="000000"/>
                </a:solidFill>
                <a:uFill>
                  <a:solidFill>
                    <a:srgbClr val="FFFFFF"/>
                  </a:solidFill>
                </a:uFill>
              </a:rPr>
              <a:t> nějakou ITO má.</a:t>
            </a:r>
            <a:endParaRPr lang="cs-CZ" sz="2800" spc="-1" dirty="0">
              <a:solidFill>
                <a:srgbClr val="000000"/>
              </a:solidFill>
              <a:uFill>
                <a:solidFill>
                  <a:srgbClr val="FFFFFF"/>
                </a:solidFill>
              </a:uFill>
            </a:endParaRPr>
          </a:p>
          <a:p>
            <a:pPr marL="119160">
              <a:buClr>
                <a:srgbClr val="F0AD00"/>
              </a:buClr>
            </a:pPr>
            <a:r>
              <a:rPr lang="cs-CZ" sz="2800" i="1" spc="-1" dirty="0">
                <a:solidFill>
                  <a:srgbClr val="000000"/>
                </a:solidFill>
                <a:uFill>
                  <a:solidFill>
                    <a:srgbClr val="FFFFFF"/>
                  </a:solidFill>
                </a:uFill>
              </a:rPr>
              <a:t>Teorie osobních konstruktů </a:t>
            </a:r>
            <a:r>
              <a:rPr lang="cs-CZ" sz="2800" spc="-1" dirty="0">
                <a:solidFill>
                  <a:srgbClr val="000000"/>
                </a:solidFill>
                <a:uFill>
                  <a:solidFill>
                    <a:srgbClr val="FFFFFF"/>
                  </a:solidFill>
                </a:uFill>
              </a:rPr>
              <a:t>(G. </a:t>
            </a:r>
            <a:r>
              <a:rPr lang="cs-CZ" sz="2800" spc="-1" dirty="0" err="1">
                <a:solidFill>
                  <a:srgbClr val="000000"/>
                </a:solidFill>
                <a:uFill>
                  <a:solidFill>
                    <a:srgbClr val="FFFFFF"/>
                  </a:solidFill>
                </a:uFill>
              </a:rPr>
              <a:t>Kelly</a:t>
            </a:r>
            <a:r>
              <a:rPr lang="cs-CZ" sz="2800" spc="-1" dirty="0">
                <a:solidFill>
                  <a:srgbClr val="000000"/>
                </a:solidFill>
                <a:uFill>
                  <a:solidFill>
                    <a:srgbClr val="FFFFFF"/>
                  </a:solidFill>
                </a:uFill>
              </a:rPr>
              <a:t>, 1955)</a:t>
            </a:r>
          </a:p>
          <a:p>
            <a:pPr marL="0" indent="0">
              <a:buClr>
                <a:srgbClr val="F0AD00"/>
              </a:buClr>
              <a:buNone/>
            </a:pPr>
            <a:r>
              <a:rPr lang="cs-CZ" sz="2800" spc="-1" dirty="0">
                <a:solidFill>
                  <a:srgbClr val="000000"/>
                </a:solidFill>
                <a:uFill>
                  <a:solidFill>
                    <a:srgbClr val="FFFFFF"/>
                  </a:solidFill>
                </a:uFill>
              </a:rPr>
              <a:t>	= každého člověka popisujeme pomocí skupiny 	</a:t>
            </a:r>
            <a:r>
              <a:rPr lang="cs-CZ" sz="2800" i="1" spc="-1" dirty="0">
                <a:solidFill>
                  <a:srgbClr val="000000"/>
                </a:solidFill>
                <a:uFill>
                  <a:solidFill>
                    <a:srgbClr val="FFFFFF"/>
                  </a:solidFill>
                </a:uFill>
              </a:rPr>
              <a:t>bipolárních</a:t>
            </a:r>
            <a:r>
              <a:rPr lang="cs-CZ" sz="2800" spc="-1" dirty="0">
                <a:solidFill>
                  <a:srgbClr val="000000"/>
                </a:solidFill>
                <a:uFill>
                  <a:solidFill>
                    <a:srgbClr val="FFFFFF"/>
                  </a:solidFill>
                </a:uFill>
              </a:rPr>
              <a:t> konstruktů (</a:t>
            </a:r>
            <a:r>
              <a:rPr lang="cs-CZ" sz="2800" spc="-1" dirty="0" err="1">
                <a:solidFill>
                  <a:srgbClr val="000000"/>
                </a:solidFill>
                <a:uFill>
                  <a:solidFill>
                    <a:srgbClr val="FFFFFF"/>
                  </a:solidFill>
                </a:uFill>
              </a:rPr>
              <a:t>hodný-zlý</a:t>
            </a:r>
            <a:r>
              <a:rPr lang="cs-CZ" sz="2800" spc="-1" dirty="0">
                <a:solidFill>
                  <a:srgbClr val="000000"/>
                </a:solidFill>
                <a:uFill>
                  <a:solidFill>
                    <a:srgbClr val="FFFFFF"/>
                  </a:solidFill>
                </a:uFill>
              </a:rPr>
              <a:t>, </a:t>
            </a:r>
            <a:r>
              <a:rPr lang="cs-CZ" sz="2800" spc="-1" dirty="0" err="1">
                <a:solidFill>
                  <a:srgbClr val="000000"/>
                </a:solidFill>
                <a:uFill>
                  <a:solidFill>
                    <a:srgbClr val="FFFFFF"/>
                  </a:solidFill>
                </a:uFill>
              </a:rPr>
              <a:t>veselý-smutný</a:t>
            </a:r>
            <a:r>
              <a:rPr lang="cs-CZ" sz="2800" spc="-1" dirty="0">
                <a:solidFill>
                  <a:srgbClr val="000000"/>
                </a:solidFill>
                <a:uFill>
                  <a:solidFill>
                    <a:srgbClr val="FFFFFF"/>
                  </a:solidFill>
                </a:uFill>
              </a:rPr>
              <a:t> 	atd.)</a:t>
            </a:r>
          </a:p>
          <a:p>
            <a:pPr marL="0" indent="0">
              <a:buClr>
                <a:srgbClr val="F0AD00"/>
              </a:buClr>
              <a:buNone/>
            </a:pPr>
            <a:endParaRPr lang="cs-CZ" spc="-1" dirty="0">
              <a:solidFill>
                <a:srgbClr val="000000"/>
              </a:solidFill>
              <a:uFill>
                <a:solidFill>
                  <a:srgbClr val="FFFFFF"/>
                </a:solidFill>
              </a:uFill>
            </a:endParaRPr>
          </a:p>
          <a:p>
            <a:pPr marL="0" indent="0">
              <a:buClr>
                <a:srgbClr val="F0AD00"/>
              </a:buClr>
              <a:buNone/>
            </a:pPr>
            <a:endParaRPr lang="cs-CZ" spc="-1" dirty="0">
              <a:solidFill>
                <a:srgbClr val="000000"/>
              </a:solidFill>
              <a:uFill>
                <a:solidFill>
                  <a:srgbClr val="FFFFFF"/>
                </a:solidFill>
              </a:uFill>
            </a:endParaRPr>
          </a:p>
        </p:txBody>
      </p:sp>
    </p:spTree>
    <p:extLst>
      <p:ext uri="{BB962C8B-B14F-4D97-AF65-F5344CB8AC3E}">
        <p14:creationId xmlns:p14="http://schemas.microsoft.com/office/powerpoint/2010/main" val="21675654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nSpc>
                <a:spcPct val="100000"/>
              </a:lnSpc>
            </a:pPr>
            <a:r>
              <a:rPr lang="cs-CZ" sz="4000" dirty="0"/>
              <a:t>Implicitní teorie osobnosti</a:t>
            </a:r>
            <a:endParaRPr lang="cs-CZ" sz="4000" spc="-1" dirty="0">
              <a:solidFill>
                <a:srgbClr val="000000"/>
              </a:solidFill>
              <a:uFill>
                <a:solidFill>
                  <a:srgbClr val="FFFFFF"/>
                </a:solidFill>
              </a:uFill>
            </a:endParaRPr>
          </a:p>
        </p:txBody>
      </p:sp>
      <p:sp>
        <p:nvSpPr>
          <p:cNvPr id="3" name="Zástupný symbol pro obsah 2"/>
          <p:cNvSpPr>
            <a:spLocks noGrp="1"/>
          </p:cNvSpPr>
          <p:nvPr>
            <p:ph idx="1"/>
          </p:nvPr>
        </p:nvSpPr>
        <p:spPr>
          <a:xfrm>
            <a:off x="628650" y="1690689"/>
            <a:ext cx="8191822" cy="4710112"/>
          </a:xfrm>
        </p:spPr>
        <p:txBody>
          <a:bodyPr>
            <a:noAutofit/>
          </a:bodyPr>
          <a:lstStyle/>
          <a:p>
            <a:pPr marL="0" indent="0">
              <a:buClr>
                <a:srgbClr val="F0AD00"/>
              </a:buClr>
              <a:buNone/>
            </a:pPr>
            <a:r>
              <a:rPr lang="cs-CZ" sz="2600" spc="-1" dirty="0">
                <a:solidFill>
                  <a:srgbClr val="000000"/>
                </a:solidFill>
                <a:uFill>
                  <a:solidFill>
                    <a:srgbClr val="FFFFFF"/>
                  </a:solidFill>
                </a:uFill>
              </a:rPr>
              <a:t>Podle S. </a:t>
            </a:r>
            <a:r>
              <a:rPr lang="cs-CZ" sz="2600" spc="-1" dirty="0" err="1">
                <a:solidFill>
                  <a:srgbClr val="000000"/>
                </a:solidFill>
                <a:uFill>
                  <a:solidFill>
                    <a:srgbClr val="FFFFFF"/>
                  </a:solidFill>
                </a:uFill>
              </a:rPr>
              <a:t>Asche</a:t>
            </a:r>
            <a:r>
              <a:rPr lang="cs-CZ" sz="2600" spc="-1" dirty="0">
                <a:solidFill>
                  <a:srgbClr val="000000"/>
                </a:solidFill>
                <a:uFill>
                  <a:solidFill>
                    <a:srgbClr val="FFFFFF"/>
                  </a:solidFill>
                </a:uFill>
              </a:rPr>
              <a:t> (1946) existují (v naší ITO) </a:t>
            </a:r>
            <a:r>
              <a:rPr lang="cs-CZ" sz="2600" b="1" i="1" spc="-1" dirty="0">
                <a:solidFill>
                  <a:srgbClr val="000000"/>
                </a:solidFill>
                <a:uFill>
                  <a:solidFill>
                    <a:srgbClr val="FFFFFF"/>
                  </a:solidFill>
                </a:uFill>
              </a:rPr>
              <a:t>centrální</a:t>
            </a:r>
            <a:r>
              <a:rPr lang="cs-CZ" sz="2600" b="1" spc="-1" dirty="0">
                <a:solidFill>
                  <a:srgbClr val="000000"/>
                </a:solidFill>
                <a:uFill>
                  <a:solidFill>
                    <a:srgbClr val="FFFFFF"/>
                  </a:solidFill>
                </a:uFill>
              </a:rPr>
              <a:t> a </a:t>
            </a:r>
            <a:r>
              <a:rPr lang="cs-CZ" sz="2600" b="1" i="1" spc="-1" dirty="0">
                <a:solidFill>
                  <a:srgbClr val="000000"/>
                </a:solidFill>
                <a:uFill>
                  <a:solidFill>
                    <a:srgbClr val="FFFFFF"/>
                  </a:solidFill>
                </a:uFill>
              </a:rPr>
              <a:t>okrajové</a:t>
            </a:r>
            <a:r>
              <a:rPr lang="cs-CZ" sz="2600" b="1" spc="-1" dirty="0">
                <a:solidFill>
                  <a:srgbClr val="000000"/>
                </a:solidFill>
                <a:uFill>
                  <a:solidFill>
                    <a:srgbClr val="FFFFFF"/>
                  </a:solidFill>
                </a:uFill>
              </a:rPr>
              <a:t> rysy</a:t>
            </a:r>
            <a:r>
              <a:rPr lang="cs-CZ" sz="2600" spc="-1" dirty="0">
                <a:solidFill>
                  <a:srgbClr val="000000"/>
                </a:solidFill>
                <a:uFill>
                  <a:solidFill>
                    <a:srgbClr val="FFFFFF"/>
                  </a:solidFill>
                </a:uFill>
              </a:rPr>
              <a:t>.</a:t>
            </a:r>
          </a:p>
          <a:p>
            <a:pPr marL="457200" indent="-457200">
              <a:buClr>
                <a:srgbClr val="F0AD00"/>
              </a:buClr>
            </a:pPr>
            <a:r>
              <a:rPr lang="cs-CZ" sz="2600" spc="-1" dirty="0">
                <a:solidFill>
                  <a:srgbClr val="000000"/>
                </a:solidFill>
                <a:uFill>
                  <a:solidFill>
                    <a:srgbClr val="FFFFFF"/>
                  </a:solidFill>
                </a:uFill>
              </a:rPr>
              <a:t>Variace v </a:t>
            </a:r>
            <a:r>
              <a:rPr lang="cs-CZ" sz="2600" i="1" spc="-1" dirty="0">
                <a:solidFill>
                  <a:srgbClr val="000000"/>
                </a:solidFill>
                <a:uFill>
                  <a:solidFill>
                    <a:srgbClr val="FFFFFF"/>
                  </a:solidFill>
                </a:uFill>
              </a:rPr>
              <a:t>okrajových</a:t>
            </a:r>
            <a:r>
              <a:rPr lang="cs-CZ" sz="2600" spc="-1" dirty="0">
                <a:solidFill>
                  <a:srgbClr val="000000"/>
                </a:solidFill>
                <a:uFill>
                  <a:solidFill>
                    <a:srgbClr val="FFFFFF"/>
                  </a:solidFill>
                </a:uFill>
              </a:rPr>
              <a:t> rysech nevede k tak velkým změnám dojmu o druhých.</a:t>
            </a:r>
          </a:p>
          <a:p>
            <a:pPr marL="0" indent="0">
              <a:buClr>
                <a:srgbClr val="F0AD00"/>
              </a:buClr>
              <a:buNone/>
            </a:pPr>
            <a:r>
              <a:rPr lang="cs-CZ" sz="2600" b="1" spc="-1" dirty="0">
                <a:solidFill>
                  <a:srgbClr val="000000"/>
                </a:solidFill>
                <a:uFill>
                  <a:solidFill>
                    <a:srgbClr val="FFFFFF"/>
                  </a:solidFill>
                </a:uFill>
              </a:rPr>
              <a:t>Centrální rysy</a:t>
            </a:r>
            <a:r>
              <a:rPr lang="cs-CZ" sz="2600" spc="-1" dirty="0">
                <a:solidFill>
                  <a:srgbClr val="000000"/>
                </a:solidFill>
                <a:uFill>
                  <a:solidFill>
                    <a:srgbClr val="FFFFFF"/>
                  </a:solidFill>
                </a:uFill>
              </a:rPr>
              <a:t>: (dle </a:t>
            </a:r>
            <a:r>
              <a:rPr lang="cs-CZ" sz="2600" spc="-1" dirty="0" err="1">
                <a:solidFill>
                  <a:srgbClr val="000000"/>
                </a:solidFill>
                <a:uFill>
                  <a:solidFill>
                    <a:srgbClr val="FFFFFF"/>
                  </a:solidFill>
                </a:uFill>
              </a:rPr>
              <a:t>Asche</a:t>
            </a:r>
            <a:r>
              <a:rPr lang="cs-CZ" sz="2600" spc="-1" dirty="0">
                <a:solidFill>
                  <a:srgbClr val="000000"/>
                </a:solidFill>
                <a:uFill>
                  <a:solidFill>
                    <a:srgbClr val="FFFFFF"/>
                  </a:solidFill>
                </a:uFill>
              </a:rPr>
              <a:t>:) </a:t>
            </a:r>
            <a:r>
              <a:rPr lang="cs-CZ" sz="2600" b="1" spc="-1" dirty="0">
                <a:solidFill>
                  <a:srgbClr val="000000"/>
                </a:solidFill>
                <a:uFill>
                  <a:solidFill>
                    <a:srgbClr val="FFFFFF"/>
                  </a:solidFill>
                </a:uFill>
              </a:rPr>
              <a:t>vřelý/chladný</a:t>
            </a:r>
            <a:r>
              <a:rPr lang="cs-CZ" sz="2600" spc="-1" dirty="0">
                <a:solidFill>
                  <a:srgbClr val="000000"/>
                </a:solidFill>
                <a:uFill>
                  <a:solidFill>
                    <a:srgbClr val="FFFFFF"/>
                  </a:solidFill>
                </a:uFill>
              </a:rPr>
              <a:t> (resp. </a:t>
            </a:r>
            <a:r>
              <a:rPr lang="cs-CZ" sz="2600" spc="-1" dirty="0" err="1">
                <a:solidFill>
                  <a:srgbClr val="000000"/>
                </a:solidFill>
                <a:uFill>
                  <a:solidFill>
                    <a:srgbClr val="FFFFFF"/>
                  </a:solidFill>
                </a:uFill>
              </a:rPr>
              <a:t>warm</a:t>
            </a:r>
            <a:r>
              <a:rPr lang="cs-CZ" sz="2600" spc="-1" dirty="0">
                <a:solidFill>
                  <a:srgbClr val="000000"/>
                </a:solidFill>
                <a:uFill>
                  <a:solidFill>
                    <a:srgbClr val="FFFFFF"/>
                  </a:solidFill>
                </a:uFill>
              </a:rPr>
              <a:t>/</a:t>
            </a:r>
            <a:r>
              <a:rPr lang="cs-CZ" sz="2600" spc="-1" dirty="0" err="1">
                <a:solidFill>
                  <a:srgbClr val="000000"/>
                </a:solidFill>
                <a:uFill>
                  <a:solidFill>
                    <a:srgbClr val="FFFFFF"/>
                  </a:solidFill>
                </a:uFill>
              </a:rPr>
              <a:t>cold</a:t>
            </a:r>
            <a:r>
              <a:rPr lang="cs-CZ" sz="2600" spc="-1" dirty="0">
                <a:solidFill>
                  <a:srgbClr val="000000"/>
                </a:solidFill>
                <a:uFill>
                  <a:solidFill>
                    <a:srgbClr val="FFFFFF"/>
                  </a:solidFill>
                </a:uFill>
              </a:rPr>
              <a:t>).</a:t>
            </a:r>
          </a:p>
          <a:p>
            <a:pPr marL="0" indent="0">
              <a:buClr>
                <a:srgbClr val="F0AD00"/>
              </a:buClr>
              <a:buNone/>
            </a:pPr>
            <a:endParaRPr lang="cs-CZ" sz="2600" spc="-1" dirty="0">
              <a:solidFill>
                <a:srgbClr val="000000"/>
              </a:solidFill>
              <a:uFill>
                <a:solidFill>
                  <a:srgbClr val="FFFFFF"/>
                </a:solidFill>
              </a:uFill>
            </a:endParaRPr>
          </a:p>
          <a:p>
            <a:pPr marL="0" indent="0">
              <a:buClr>
                <a:srgbClr val="F0AD00"/>
              </a:buClr>
              <a:buNone/>
            </a:pPr>
            <a:r>
              <a:rPr lang="cs-CZ" sz="2600" spc="-1" dirty="0">
                <a:solidFill>
                  <a:srgbClr val="000000"/>
                </a:solidFill>
                <a:uFill>
                  <a:solidFill>
                    <a:srgbClr val="FFFFFF"/>
                  </a:solidFill>
                </a:uFill>
              </a:rPr>
              <a:t>Resp. </a:t>
            </a:r>
            <a:r>
              <a:rPr lang="cs-CZ" sz="2600" b="1" i="1" spc="-1" dirty="0">
                <a:solidFill>
                  <a:srgbClr val="000000"/>
                </a:solidFill>
                <a:uFill>
                  <a:solidFill>
                    <a:srgbClr val="FFFFFF"/>
                  </a:solidFill>
                </a:uFill>
              </a:rPr>
              <a:t>dobrý/špatný sociálně </a:t>
            </a:r>
            <a:r>
              <a:rPr lang="cs-CZ" sz="2600" i="1" spc="-1" dirty="0">
                <a:solidFill>
                  <a:srgbClr val="000000"/>
                </a:solidFill>
                <a:uFill>
                  <a:solidFill>
                    <a:srgbClr val="FFFFFF"/>
                  </a:solidFill>
                </a:uFill>
              </a:rPr>
              <a:t>a </a:t>
            </a:r>
            <a:r>
              <a:rPr lang="cs-CZ" sz="2600" b="1" i="1" spc="-1" dirty="0">
                <a:solidFill>
                  <a:srgbClr val="000000"/>
                </a:solidFill>
                <a:uFill>
                  <a:solidFill>
                    <a:srgbClr val="FFFFFF"/>
                  </a:solidFill>
                </a:uFill>
              </a:rPr>
              <a:t>dobrý/špatný intelektuálně </a:t>
            </a:r>
            <a:r>
              <a:rPr lang="cs-CZ" sz="2600" spc="-1" dirty="0">
                <a:solidFill>
                  <a:srgbClr val="000000"/>
                </a:solidFill>
                <a:uFill>
                  <a:solidFill>
                    <a:srgbClr val="FFFFFF"/>
                  </a:solidFill>
                </a:uFill>
              </a:rPr>
              <a:t>(Rosenberg, Nelson &amp; </a:t>
            </a:r>
            <a:r>
              <a:rPr lang="cs-CZ" sz="2600" spc="-1" dirty="0" err="1">
                <a:solidFill>
                  <a:srgbClr val="000000"/>
                </a:solidFill>
                <a:uFill>
                  <a:solidFill>
                    <a:srgbClr val="FFFFFF"/>
                  </a:solidFill>
                </a:uFill>
              </a:rPr>
              <a:t>Vivekanathan</a:t>
            </a:r>
            <a:r>
              <a:rPr lang="cs-CZ" sz="2600" spc="-1" dirty="0">
                <a:solidFill>
                  <a:srgbClr val="000000"/>
                </a:solidFill>
                <a:uFill>
                  <a:solidFill>
                    <a:srgbClr val="FFFFFF"/>
                  </a:solidFill>
                </a:uFill>
              </a:rPr>
              <a:t>, 1968). </a:t>
            </a:r>
          </a:p>
          <a:p>
            <a:pPr marL="0" indent="0">
              <a:buClr>
                <a:srgbClr val="F0AD00"/>
              </a:buClr>
              <a:buNone/>
            </a:pPr>
            <a:endParaRPr lang="cs-CZ" sz="2600" spc="-1" dirty="0">
              <a:solidFill>
                <a:srgbClr val="000000"/>
              </a:solidFill>
              <a:uFill>
                <a:solidFill>
                  <a:srgbClr val="FFFFFF"/>
                </a:solidFill>
              </a:uFill>
            </a:endParaRPr>
          </a:p>
          <a:p>
            <a:pPr marL="0" indent="0">
              <a:buClr>
                <a:srgbClr val="F0AD00"/>
              </a:buClr>
              <a:buNone/>
            </a:pPr>
            <a:r>
              <a:rPr lang="cs-CZ" sz="2600" spc="-1" dirty="0">
                <a:solidFill>
                  <a:srgbClr val="000000"/>
                </a:solidFill>
                <a:uFill>
                  <a:solidFill>
                    <a:srgbClr val="FFFFFF"/>
                  </a:solidFill>
                </a:uFill>
              </a:rPr>
              <a:t>Čili: </a:t>
            </a:r>
            <a:r>
              <a:rPr lang="cs-CZ" sz="2600" b="1" spc="-1" dirty="0">
                <a:solidFill>
                  <a:srgbClr val="000000"/>
                </a:solidFill>
                <a:uFill>
                  <a:solidFill>
                    <a:srgbClr val="FFFFFF"/>
                  </a:solidFill>
                </a:uFill>
              </a:rPr>
              <a:t>vřelost </a:t>
            </a:r>
            <a:r>
              <a:rPr lang="cs-CZ" sz="2600" spc="-1" dirty="0">
                <a:solidFill>
                  <a:srgbClr val="000000"/>
                </a:solidFill>
                <a:uFill>
                  <a:solidFill>
                    <a:srgbClr val="FFFFFF"/>
                  </a:solidFill>
                </a:uFill>
              </a:rPr>
              <a:t>a</a:t>
            </a:r>
            <a:r>
              <a:rPr lang="cs-CZ" sz="2600" b="1" spc="-1" dirty="0">
                <a:solidFill>
                  <a:srgbClr val="000000"/>
                </a:solidFill>
                <a:uFill>
                  <a:solidFill>
                    <a:srgbClr val="FFFFFF"/>
                  </a:solidFill>
                </a:uFill>
              </a:rPr>
              <a:t> schopnost</a:t>
            </a:r>
            <a:r>
              <a:rPr lang="cs-CZ" sz="2600" spc="-1" dirty="0">
                <a:solidFill>
                  <a:srgbClr val="000000"/>
                </a:solidFill>
                <a:uFill>
                  <a:solidFill>
                    <a:srgbClr val="FFFFFF"/>
                  </a:solidFill>
                </a:uFill>
              </a:rPr>
              <a:t>, </a:t>
            </a:r>
            <a:r>
              <a:rPr lang="cs-CZ" sz="2600" i="1" spc="-1" dirty="0" err="1">
                <a:solidFill>
                  <a:srgbClr val="000000"/>
                </a:solidFill>
                <a:uFill>
                  <a:solidFill>
                    <a:srgbClr val="FFFFFF"/>
                  </a:solidFill>
                </a:uFill>
              </a:rPr>
              <a:t>warmth</a:t>
            </a:r>
            <a:r>
              <a:rPr lang="cs-CZ" sz="2600" i="1" spc="-1" dirty="0">
                <a:solidFill>
                  <a:srgbClr val="000000"/>
                </a:solidFill>
                <a:uFill>
                  <a:solidFill>
                    <a:srgbClr val="FFFFFF"/>
                  </a:solidFill>
                </a:uFill>
              </a:rPr>
              <a:t> &amp; </a:t>
            </a:r>
            <a:r>
              <a:rPr lang="cs-CZ" sz="2600" i="1" spc="-1" dirty="0" err="1">
                <a:solidFill>
                  <a:srgbClr val="000000"/>
                </a:solidFill>
                <a:uFill>
                  <a:solidFill>
                    <a:srgbClr val="FFFFFF"/>
                  </a:solidFill>
                </a:uFill>
              </a:rPr>
              <a:t>competence</a:t>
            </a:r>
            <a:r>
              <a:rPr lang="cs-CZ" sz="2600" spc="-1" dirty="0">
                <a:solidFill>
                  <a:srgbClr val="000000"/>
                </a:solidFill>
                <a:uFill>
                  <a:solidFill>
                    <a:srgbClr val="FFFFFF"/>
                  </a:solidFill>
                </a:uFill>
              </a:rPr>
              <a:t>, (Fiske et al. 2007). Srov. souvislost s </a:t>
            </a:r>
            <a:r>
              <a:rPr lang="cs-CZ" sz="2600" spc="-1" dirty="0" err="1">
                <a:solidFill>
                  <a:srgbClr val="000000"/>
                </a:solidFill>
                <a:uFill>
                  <a:solidFill>
                    <a:srgbClr val="FFFFFF"/>
                  </a:solidFill>
                </a:uFill>
              </a:rPr>
              <a:t>ToM</a:t>
            </a:r>
            <a:r>
              <a:rPr lang="cs-CZ" sz="2600" spc="-1" dirty="0">
                <a:solidFill>
                  <a:srgbClr val="000000"/>
                </a:solidFill>
                <a:uFill>
                  <a:solidFill>
                    <a:srgbClr val="FFFFFF"/>
                  </a:solidFill>
                </a:uFill>
              </a:rPr>
              <a:t>: přání &amp; přesvědčení.</a:t>
            </a:r>
          </a:p>
        </p:txBody>
      </p:sp>
    </p:spTree>
    <p:extLst>
      <p:ext uri="{BB962C8B-B14F-4D97-AF65-F5344CB8AC3E}">
        <p14:creationId xmlns:p14="http://schemas.microsoft.com/office/powerpoint/2010/main" val="39405991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TextShape 1"/>
          <p:cNvSpPr txBox="1"/>
          <p:nvPr/>
        </p:nvSpPr>
        <p:spPr>
          <a:xfrm>
            <a:off x="251640" y="332640"/>
            <a:ext cx="8686440" cy="837720"/>
          </a:xfrm>
          <a:prstGeom prst="rect">
            <a:avLst/>
          </a:prstGeom>
          <a:noFill/>
          <a:ln>
            <a:noFill/>
          </a:ln>
        </p:spPr>
        <p:txBody>
          <a:bodyPr tIns="45000" rIns="45720" bIns="45000" anchor="ctr"/>
          <a:lstStyle/>
          <a:p>
            <a:pPr algn="ctr">
              <a:lnSpc>
                <a:spcPct val="100000"/>
              </a:lnSpc>
            </a:pPr>
            <a:r>
              <a:rPr lang="cs-CZ" sz="4500" b="1" strike="noStrike" spc="-1" dirty="0" smtClean="0">
                <a:solidFill>
                  <a:srgbClr val="F0AD00"/>
                </a:solidFill>
                <a:uFill>
                  <a:solidFill>
                    <a:srgbClr val="FFFFFF"/>
                  </a:solidFill>
                </a:uFill>
                <a:latin typeface="Corbel"/>
              </a:rPr>
              <a:t>Příloha: Přenos </a:t>
            </a:r>
            <a:r>
              <a:rPr lang="cs-CZ" sz="4500" strike="noStrike" spc="-1" dirty="0" smtClean="0">
                <a:solidFill>
                  <a:srgbClr val="F0AD00"/>
                </a:solidFill>
                <a:uFill>
                  <a:solidFill>
                    <a:srgbClr val="FFFFFF"/>
                  </a:solidFill>
                </a:uFill>
                <a:latin typeface="Corbel"/>
              </a:rPr>
              <a:t>v pedagogickém procesu (d</a:t>
            </a:r>
            <a:r>
              <a:rPr lang="cs-CZ" sz="4500" spc="-1" dirty="0" smtClean="0">
                <a:solidFill>
                  <a:srgbClr val="F0AD00"/>
                </a:solidFill>
                <a:uFill>
                  <a:solidFill>
                    <a:srgbClr val="FFFFFF"/>
                  </a:solidFill>
                </a:uFill>
                <a:latin typeface="Corbel"/>
              </a:rPr>
              <a:t>le </a:t>
            </a:r>
            <a:r>
              <a:rPr lang="cs-CZ" sz="4500" spc="-1" dirty="0">
                <a:solidFill>
                  <a:srgbClr val="F0AD00"/>
                </a:solidFill>
                <a:uFill>
                  <a:solidFill>
                    <a:srgbClr val="FFFFFF"/>
                  </a:solidFill>
                </a:uFill>
                <a:latin typeface="Corbel"/>
              </a:rPr>
              <a:t>Jedlička, </a:t>
            </a:r>
            <a:r>
              <a:rPr lang="cs-CZ" sz="4500" spc="-1" dirty="0" smtClean="0">
                <a:solidFill>
                  <a:srgbClr val="F0AD00"/>
                </a:solidFill>
                <a:uFill>
                  <a:solidFill>
                    <a:srgbClr val="FFFFFF"/>
                  </a:solidFill>
                </a:uFill>
                <a:latin typeface="Corbel"/>
              </a:rPr>
              <a:t>2017)</a:t>
            </a:r>
            <a:endParaRPr lang="cs-CZ" sz="1800" strike="noStrike" spc="-1" dirty="0">
              <a:solidFill>
                <a:srgbClr val="000000"/>
              </a:solidFill>
              <a:uFill>
                <a:solidFill>
                  <a:srgbClr val="FFFFFF"/>
                </a:solidFill>
              </a:uFill>
              <a:latin typeface="Corbel"/>
            </a:endParaRPr>
          </a:p>
        </p:txBody>
      </p:sp>
      <p:sp>
        <p:nvSpPr>
          <p:cNvPr id="138" name="TextShape 2"/>
          <p:cNvSpPr txBox="1"/>
          <p:nvPr/>
        </p:nvSpPr>
        <p:spPr>
          <a:xfrm>
            <a:off x="457200" y="4005000"/>
            <a:ext cx="8229240" cy="2395440"/>
          </a:xfrm>
          <a:prstGeom prst="rect">
            <a:avLst/>
          </a:prstGeom>
          <a:noFill/>
          <a:ln>
            <a:noFill/>
          </a:ln>
        </p:spPr>
        <p:txBody>
          <a:bodyPr lIns="54720" tIns="91440" rIns="90000" bIns="45000"/>
          <a:lstStyle/>
          <a:p>
            <a:endParaRPr lang="cs-CZ" sz="3200" b="0" strike="noStrike" spc="-1">
              <a:solidFill>
                <a:srgbClr val="000000"/>
              </a:solidFill>
              <a:uFill>
                <a:solidFill>
                  <a:srgbClr val="FFFFFF"/>
                </a:solidFill>
              </a:uFill>
              <a:latin typeface="Corbel"/>
            </a:endParaRPr>
          </a:p>
        </p:txBody>
      </p:sp>
      <p:sp>
        <p:nvSpPr>
          <p:cNvPr id="4" name="Zástupný obsah 2">
            <a:extLst>
              <a:ext uri="{FF2B5EF4-FFF2-40B4-BE49-F238E27FC236}">
                <a16:creationId xmlns="" xmlns:a16="http://schemas.microsoft.com/office/drawing/2014/main" id="{3A452D5C-C5D8-4724-8106-8A0D091ED068}"/>
              </a:ext>
            </a:extLst>
          </p:cNvPr>
          <p:cNvSpPr txBox="1">
            <a:spLocks/>
          </p:cNvSpPr>
          <p:nvPr/>
        </p:nvSpPr>
        <p:spPr>
          <a:xfrm>
            <a:off x="628650" y="1825625"/>
            <a:ext cx="7886700" cy="4351338"/>
          </a:xfrm>
          <a:prstGeom prst="rect">
            <a:avLst/>
          </a:prstGeom>
        </p:spPr>
        <p:txBody>
          <a:bodyPr>
            <a:normAutofit lnSpcReduction="10000"/>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cs-CZ" sz="2400" dirty="0" smtClean="0"/>
              <a:t>PROČ SE ZABÝVÁT TÉMATIKOU PŘENOSU?</a:t>
            </a:r>
          </a:p>
          <a:p>
            <a:r>
              <a:rPr lang="cs-CZ" sz="2400" dirty="0" smtClean="0"/>
              <a:t>Přenos je jeden ze základních fenoménů, které vystupují v průběhu psychoterapie a které lze analyzovat (tedy soustředit se na ně). U psychoanalýzy a z ní odvozených směrů je analýza přenosu </a:t>
            </a:r>
            <a:r>
              <a:rPr lang="cs-CZ" sz="2400" i="1" dirty="0" err="1" smtClean="0"/>
              <a:t>conditio</a:t>
            </a:r>
            <a:r>
              <a:rPr lang="cs-CZ" sz="2400" i="1" dirty="0" smtClean="0"/>
              <a:t> sine </a:t>
            </a:r>
            <a:r>
              <a:rPr lang="cs-CZ" sz="2400" i="1" dirty="0" err="1" smtClean="0"/>
              <a:t>qua</a:t>
            </a:r>
            <a:r>
              <a:rPr lang="cs-CZ" sz="2400" i="1" dirty="0" smtClean="0"/>
              <a:t> non</a:t>
            </a:r>
            <a:r>
              <a:rPr lang="cs-CZ" sz="2400" dirty="0" smtClean="0"/>
              <a:t>.</a:t>
            </a:r>
          </a:p>
          <a:p>
            <a:r>
              <a:rPr lang="cs-CZ" sz="2400" dirty="0" smtClean="0"/>
              <a:t>K přenosu dochází více méně v jakékoli mezilidské interakci. Vždy od osob, se kterými interagujeme, něco očekáváme. Vzhledem k tomu, že si můžeme představu o nich vytvořit jen na základě několika málo senzoricky dostupných vodítek, nemalou část této představy o druhých vytváříme na základě našich minulých zkušeností – především zkušeností s klíčovými osobami našeho života (rodiče, sourozenci, přátelé, rodina, ale i učitelé).</a:t>
            </a:r>
            <a:endParaRPr lang="cs-CZ" sz="2400" dirty="0"/>
          </a:p>
        </p:txBody>
      </p:sp>
    </p:spTree>
    <p:extLst>
      <p:ext uri="{BB962C8B-B14F-4D97-AF65-F5344CB8AC3E}">
        <p14:creationId xmlns:p14="http://schemas.microsoft.com/office/powerpoint/2010/main" val="3387604997"/>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5BD8FDC0-4D85-48A1-8083-E181E2399A7E}"/>
              </a:ext>
            </a:extLst>
          </p:cNvPr>
          <p:cNvSpPr>
            <a:spLocks noGrp="1"/>
          </p:cNvSpPr>
          <p:nvPr>
            <p:ph type="title"/>
          </p:nvPr>
        </p:nvSpPr>
        <p:spPr/>
        <p:txBody>
          <a:bodyPr/>
          <a:lstStyle/>
          <a:p>
            <a:r>
              <a:rPr lang="cs-CZ" dirty="0"/>
              <a:t>Učitelé a žáci </a:t>
            </a:r>
          </a:p>
        </p:txBody>
      </p:sp>
      <p:sp>
        <p:nvSpPr>
          <p:cNvPr id="3" name="Zástupný obsah 2">
            <a:extLst>
              <a:ext uri="{FF2B5EF4-FFF2-40B4-BE49-F238E27FC236}">
                <a16:creationId xmlns="" xmlns:a16="http://schemas.microsoft.com/office/drawing/2014/main" id="{3A452D5C-C5D8-4724-8106-8A0D091ED068}"/>
              </a:ext>
            </a:extLst>
          </p:cNvPr>
          <p:cNvSpPr>
            <a:spLocks noGrp="1"/>
          </p:cNvSpPr>
          <p:nvPr>
            <p:ph idx="1"/>
          </p:nvPr>
        </p:nvSpPr>
        <p:spPr/>
        <p:txBody>
          <a:bodyPr>
            <a:normAutofit/>
          </a:bodyPr>
          <a:lstStyle/>
          <a:p>
            <a:r>
              <a:rPr lang="cs-CZ" sz="2400" dirty="0"/>
              <a:t>„Panuje obecná shoda, že mezi učiteli by to měli být jen ti nejtrpělivější, nejlaskavější vychovatelé a velmi dobří didaktici, jimž lze bezpečně svěřit tak velký úkol, jakým je provázet malé lidské stvoření branou poznání… neboť osobnostně nevyrovnaní, náladoví, netrpěliví, příliš prestižní vzdělavatelé či </a:t>
            </a:r>
            <a:r>
              <a:rPr lang="cs-CZ" sz="2400" dirty="0" err="1"/>
              <a:t>diletantší</a:t>
            </a:r>
            <a:r>
              <a:rPr lang="cs-CZ" sz="2400" dirty="0"/>
              <a:t> pokusníci mohou nevhodným přístupem způsobit dlouhodobé škody ve vztahu dítěte ke škole, k učení, k důvěře v dospělé i v úctě k sobě samému.“ (Jedlička, 2017, s. 115)</a:t>
            </a:r>
          </a:p>
          <a:p>
            <a:r>
              <a:rPr lang="cs-CZ" sz="2400" dirty="0"/>
              <a:t>Př.: Jedlička, 2017, s. 144, s. 116</a:t>
            </a:r>
          </a:p>
        </p:txBody>
      </p:sp>
    </p:spTree>
    <p:extLst>
      <p:ext uri="{BB962C8B-B14F-4D97-AF65-F5344CB8AC3E}">
        <p14:creationId xmlns:p14="http://schemas.microsoft.com/office/powerpoint/2010/main" val="22621212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1D67F504-93B6-477D-B700-707EC9059B5C}"/>
              </a:ext>
            </a:extLst>
          </p:cNvPr>
          <p:cNvSpPr>
            <a:spLocks noGrp="1"/>
          </p:cNvSpPr>
          <p:nvPr>
            <p:ph type="title"/>
          </p:nvPr>
        </p:nvSpPr>
        <p:spPr/>
        <p:txBody>
          <a:bodyPr/>
          <a:lstStyle/>
          <a:p>
            <a:r>
              <a:rPr lang="cs-CZ" dirty="0"/>
              <a:t>Přenos a protipřenos</a:t>
            </a:r>
          </a:p>
        </p:txBody>
      </p:sp>
      <p:sp>
        <p:nvSpPr>
          <p:cNvPr id="3" name="Zástupný obsah 2">
            <a:extLst>
              <a:ext uri="{FF2B5EF4-FFF2-40B4-BE49-F238E27FC236}">
                <a16:creationId xmlns="" xmlns:a16="http://schemas.microsoft.com/office/drawing/2014/main" id="{35594FA0-09F6-4B56-AE4B-A2686B40D787}"/>
              </a:ext>
            </a:extLst>
          </p:cNvPr>
          <p:cNvSpPr>
            <a:spLocks noGrp="1"/>
          </p:cNvSpPr>
          <p:nvPr>
            <p:ph idx="1"/>
          </p:nvPr>
        </p:nvSpPr>
        <p:spPr/>
        <p:txBody>
          <a:bodyPr>
            <a:normAutofit/>
          </a:bodyPr>
          <a:lstStyle/>
          <a:p>
            <a:r>
              <a:rPr lang="cs-CZ" sz="2400" dirty="0"/>
              <a:t>Termíny původně z psychoanalytické terapeutické praxe, které však fungují v každé pomáhající profesi a vlastně i v každém mezilidském vztahu.</a:t>
            </a:r>
          </a:p>
          <a:p>
            <a:r>
              <a:rPr lang="cs-CZ" sz="2400" dirty="0" smtClean="0"/>
              <a:t>DEF3: </a:t>
            </a:r>
            <a:r>
              <a:rPr lang="cs-CZ" sz="2400" dirty="0"/>
              <a:t>„Přenos je stav, kdy pacient promítá svá očekávání a s nimi spojené pocity a fantazie na analytika… </a:t>
            </a:r>
            <a:r>
              <a:rPr lang="cs-CZ" sz="2400" b="1" dirty="0"/>
              <a:t>přemístění emocí </a:t>
            </a:r>
            <a:r>
              <a:rPr lang="cs-CZ" sz="2400" dirty="0"/>
              <a:t>prožívaných jedincem kdysi v </a:t>
            </a:r>
            <a:r>
              <a:rPr lang="cs-CZ" sz="2400" b="1" dirty="0"/>
              <a:t>minulosti</a:t>
            </a:r>
            <a:r>
              <a:rPr lang="cs-CZ" sz="2400" dirty="0"/>
              <a:t> (např. v raném dětství) na citově důležitou postavu v současnosti, jež je vzhledem k </a:t>
            </a:r>
            <a:r>
              <a:rPr lang="cs-CZ" sz="2400" b="1" dirty="0"/>
              <a:t>přítomné situaci nepřiměřené</a:t>
            </a:r>
            <a:r>
              <a:rPr lang="cs-CZ" sz="2400" dirty="0"/>
              <a:t> či zcela nevhodné.“ (Jedlička, 2017, s. 118)</a:t>
            </a:r>
          </a:p>
          <a:p>
            <a:r>
              <a:rPr lang="cs-CZ" sz="2400" dirty="0"/>
              <a:t>Srov. přenos </a:t>
            </a:r>
            <a:r>
              <a:rPr lang="cs-CZ" sz="2400" dirty="0" smtClean="0"/>
              <a:t>do jednoho roku formovaného </a:t>
            </a:r>
            <a:r>
              <a:rPr lang="cs-CZ" sz="2400" b="1" dirty="0" err="1" smtClean="0"/>
              <a:t>attachmentu</a:t>
            </a:r>
            <a:r>
              <a:rPr lang="cs-CZ" sz="2400" dirty="0"/>
              <a:t>, </a:t>
            </a:r>
            <a:r>
              <a:rPr lang="cs-CZ" sz="2400" dirty="0" smtClean="0"/>
              <a:t>srov. termín: </a:t>
            </a:r>
            <a:r>
              <a:rPr lang="cs-CZ" sz="2400" b="1" dirty="0"/>
              <a:t>vnitřní model </a:t>
            </a:r>
            <a:r>
              <a:rPr lang="cs-CZ" sz="2400" b="1" dirty="0" smtClean="0"/>
              <a:t>fungování</a:t>
            </a:r>
            <a:r>
              <a:rPr lang="cs-CZ" sz="2400" dirty="0" smtClean="0"/>
              <a:t>.</a:t>
            </a:r>
            <a:endParaRPr lang="cs-CZ" sz="2400" dirty="0"/>
          </a:p>
        </p:txBody>
      </p:sp>
    </p:spTree>
    <p:extLst>
      <p:ext uri="{BB962C8B-B14F-4D97-AF65-F5344CB8AC3E}">
        <p14:creationId xmlns:p14="http://schemas.microsoft.com/office/powerpoint/2010/main" val="6632654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0D5C78B8-868A-4384-8F9D-92EBCD41CB81}"/>
              </a:ext>
            </a:extLst>
          </p:cNvPr>
          <p:cNvSpPr>
            <a:spLocks noGrp="1"/>
          </p:cNvSpPr>
          <p:nvPr>
            <p:ph type="title"/>
          </p:nvPr>
        </p:nvSpPr>
        <p:spPr/>
        <p:txBody>
          <a:bodyPr/>
          <a:lstStyle/>
          <a:p>
            <a:r>
              <a:rPr lang="cs-CZ" dirty="0"/>
              <a:t>Přenos a protipřenos</a:t>
            </a:r>
          </a:p>
        </p:txBody>
      </p:sp>
      <p:sp>
        <p:nvSpPr>
          <p:cNvPr id="3" name="Zástupný obsah 2">
            <a:extLst>
              <a:ext uri="{FF2B5EF4-FFF2-40B4-BE49-F238E27FC236}">
                <a16:creationId xmlns="" xmlns:a16="http://schemas.microsoft.com/office/drawing/2014/main" id="{DFE9BECB-7156-47E4-B7C2-65ADC478930E}"/>
              </a:ext>
            </a:extLst>
          </p:cNvPr>
          <p:cNvSpPr>
            <a:spLocks noGrp="1"/>
          </p:cNvSpPr>
          <p:nvPr>
            <p:ph idx="1"/>
          </p:nvPr>
        </p:nvSpPr>
        <p:spPr>
          <a:xfrm>
            <a:off x="457200" y="1775191"/>
            <a:ext cx="8229600" cy="4822161"/>
          </a:xfrm>
        </p:spPr>
        <p:txBody>
          <a:bodyPr>
            <a:normAutofit/>
          </a:bodyPr>
          <a:lstStyle/>
          <a:p>
            <a:r>
              <a:rPr lang="cs-CZ" sz="2800" dirty="0"/>
              <a:t>Zcela jistě působí i ve vztahu žák – učitel.</a:t>
            </a:r>
          </a:p>
          <a:p>
            <a:r>
              <a:rPr lang="cs-CZ" sz="2800" dirty="0"/>
              <a:t>Žák má představu, že vychovatel bude stejně přísný (či rozmazlující), jako otec (nebo matka) v reakci na chování žáka. Na tuto (svoji) představu pak žák reaguje různě (rozpačitostí, úzkostí, zajíkáním, nemluvností, nejistotou, hostilitou, podbízivostí, koketerií, podlézáním apod.).</a:t>
            </a:r>
          </a:p>
          <a:p>
            <a:r>
              <a:rPr lang="cs-CZ" sz="2800" dirty="0"/>
              <a:t>Obecně jde často i o nevědomé (a i velmi subtilní) snahy </a:t>
            </a:r>
            <a:r>
              <a:rPr lang="cs-CZ" sz="2800" b="1" dirty="0"/>
              <a:t>manipulovat ostatními</a:t>
            </a:r>
            <a:r>
              <a:rPr lang="cs-CZ" sz="2800" dirty="0"/>
              <a:t>, nebo </a:t>
            </a:r>
            <a:r>
              <a:rPr lang="cs-CZ" sz="2800" b="1" dirty="0"/>
              <a:t>vyprovokovat situace</a:t>
            </a:r>
            <a:r>
              <a:rPr lang="cs-CZ" sz="2800" dirty="0"/>
              <a:t>, v nichž se skrytě opakují dřívější vztahy a zkušenosti.</a:t>
            </a:r>
          </a:p>
          <a:p>
            <a:endParaRPr lang="cs-CZ" sz="2800" dirty="0"/>
          </a:p>
        </p:txBody>
      </p:sp>
    </p:spTree>
    <p:extLst>
      <p:ext uri="{BB962C8B-B14F-4D97-AF65-F5344CB8AC3E}">
        <p14:creationId xmlns:p14="http://schemas.microsoft.com/office/powerpoint/2010/main" val="13487473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9E831C48-7664-4C74-9165-929536FA77B2}"/>
              </a:ext>
            </a:extLst>
          </p:cNvPr>
          <p:cNvSpPr>
            <a:spLocks noGrp="1"/>
          </p:cNvSpPr>
          <p:nvPr>
            <p:ph type="title"/>
          </p:nvPr>
        </p:nvSpPr>
        <p:spPr/>
        <p:txBody>
          <a:bodyPr/>
          <a:lstStyle/>
          <a:p>
            <a:r>
              <a:rPr lang="cs-CZ" dirty="0"/>
              <a:t>Přenos a protipřenos</a:t>
            </a:r>
          </a:p>
        </p:txBody>
      </p:sp>
      <p:sp>
        <p:nvSpPr>
          <p:cNvPr id="3" name="Zástupný obsah 2">
            <a:extLst>
              <a:ext uri="{FF2B5EF4-FFF2-40B4-BE49-F238E27FC236}">
                <a16:creationId xmlns="" xmlns:a16="http://schemas.microsoft.com/office/drawing/2014/main" id="{8B4AF356-BC09-4061-B770-796268028933}"/>
              </a:ext>
            </a:extLst>
          </p:cNvPr>
          <p:cNvSpPr>
            <a:spLocks noGrp="1"/>
          </p:cNvSpPr>
          <p:nvPr>
            <p:ph idx="1"/>
          </p:nvPr>
        </p:nvSpPr>
        <p:spPr/>
        <p:txBody>
          <a:bodyPr>
            <a:normAutofit/>
          </a:bodyPr>
          <a:lstStyle/>
          <a:p>
            <a:r>
              <a:rPr lang="cs-CZ" sz="2800" b="1" dirty="0"/>
              <a:t>Protipřenos</a:t>
            </a:r>
            <a:r>
              <a:rPr lang="cs-CZ" sz="2800" dirty="0"/>
              <a:t>: původně reakce analytika na přenos. </a:t>
            </a:r>
          </a:p>
          <a:p>
            <a:r>
              <a:rPr lang="cs-CZ" sz="2800" dirty="0"/>
              <a:t>Např.: Dospívající neustále narušuje výklad </a:t>
            </a:r>
            <a:r>
              <a:rPr lang="cs-CZ" sz="2800" dirty="0" smtClean="0"/>
              <a:t>učitele vtipy </a:t>
            </a:r>
            <a:r>
              <a:rPr lang="cs-CZ" sz="2800" dirty="0"/>
              <a:t>(projev vzdorovitosti vůči rodičům), na což učitel reaguje tvrdým potrestáním žáka (negativní otcovský komplex), protože ho situace emočně oslovila. Vychovatel reaguje nepřiměřeně, aniž by si toho byl plně vědom. Přenos i protipřenos jsou nevědomými procesy. (Jedlička, 2017, s. 119)</a:t>
            </a:r>
          </a:p>
          <a:p>
            <a:r>
              <a:rPr lang="cs-CZ" sz="2800" dirty="0" smtClean="0"/>
              <a:t>úkol: Jakou </a:t>
            </a:r>
            <a:r>
              <a:rPr lang="cs-CZ" sz="2800" dirty="0"/>
              <a:t>roli </a:t>
            </a:r>
            <a:r>
              <a:rPr lang="cs-CZ" sz="2800" dirty="0" smtClean="0"/>
              <a:t>má přenos </a:t>
            </a:r>
            <a:r>
              <a:rPr lang="cs-CZ" sz="2800" dirty="0"/>
              <a:t>i protipřenos při tzv. </a:t>
            </a:r>
            <a:r>
              <a:rPr lang="cs-CZ" sz="2800" b="1" dirty="0"/>
              <a:t>Golem-efektu</a:t>
            </a:r>
            <a:r>
              <a:rPr lang="cs-CZ" sz="2800" dirty="0"/>
              <a:t> a </a:t>
            </a:r>
            <a:r>
              <a:rPr lang="cs-CZ" sz="2800" b="1" dirty="0" err="1" smtClean="0"/>
              <a:t>Pygmalion</a:t>
            </a:r>
            <a:r>
              <a:rPr lang="cs-CZ" sz="2800" b="1" dirty="0" smtClean="0"/>
              <a:t>-efektu</a:t>
            </a:r>
            <a:r>
              <a:rPr lang="cs-CZ" sz="2800" dirty="0"/>
              <a:t>?</a:t>
            </a:r>
          </a:p>
        </p:txBody>
      </p:sp>
    </p:spTree>
    <p:extLst>
      <p:ext uri="{BB962C8B-B14F-4D97-AF65-F5344CB8AC3E}">
        <p14:creationId xmlns:p14="http://schemas.microsoft.com/office/powerpoint/2010/main" val="16103494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DA4843C4-2F17-4897-91E0-A92A3F421344}"/>
              </a:ext>
            </a:extLst>
          </p:cNvPr>
          <p:cNvSpPr>
            <a:spLocks noGrp="1"/>
          </p:cNvSpPr>
          <p:nvPr>
            <p:ph type="title"/>
          </p:nvPr>
        </p:nvSpPr>
        <p:spPr/>
        <p:txBody>
          <a:bodyPr/>
          <a:lstStyle/>
          <a:p>
            <a:r>
              <a:rPr lang="cs-CZ" dirty="0"/>
              <a:t>Přenos a protipřenos</a:t>
            </a:r>
          </a:p>
        </p:txBody>
      </p:sp>
      <p:sp>
        <p:nvSpPr>
          <p:cNvPr id="3" name="Zástupný obsah 2">
            <a:extLst>
              <a:ext uri="{FF2B5EF4-FFF2-40B4-BE49-F238E27FC236}">
                <a16:creationId xmlns="" xmlns:a16="http://schemas.microsoft.com/office/drawing/2014/main" id="{3FB48178-B11A-4939-B890-FD79C3801C07}"/>
              </a:ext>
            </a:extLst>
          </p:cNvPr>
          <p:cNvSpPr>
            <a:spLocks noGrp="1"/>
          </p:cNvSpPr>
          <p:nvPr>
            <p:ph idx="1"/>
          </p:nvPr>
        </p:nvSpPr>
        <p:spPr/>
        <p:txBody>
          <a:bodyPr>
            <a:noAutofit/>
          </a:bodyPr>
          <a:lstStyle/>
          <a:p>
            <a:r>
              <a:rPr lang="cs-CZ" sz="2800" dirty="0"/>
              <a:t>Anna </a:t>
            </a:r>
            <a:r>
              <a:rPr lang="cs-CZ" sz="2800" dirty="0" err="1"/>
              <a:t>Freudová</a:t>
            </a:r>
            <a:r>
              <a:rPr lang="cs-CZ" sz="2800" dirty="0"/>
              <a:t> (v přednášce věnované vztahu mezi psychoanalýzou a pedagogikou): „Domnívám se, že máme právo vyžadovat, aby učitel nebo vychovatel znal své konflikty a naučil se je </a:t>
            </a:r>
            <a:r>
              <a:rPr lang="cs-CZ" sz="2800" dirty="0" smtClean="0"/>
              <a:t>ovládat [tj. aby prošel psychoanalýzou], </a:t>
            </a:r>
            <a:r>
              <a:rPr lang="cs-CZ" sz="2800" dirty="0"/>
              <a:t>dříve než začne vykonávat pedagogickou práci. Jinak mu chovanci slouží jen jako více nebo méně vhodný </a:t>
            </a:r>
            <a:r>
              <a:rPr lang="cs-CZ" sz="2800" dirty="0" smtClean="0"/>
              <a:t>materiál, </a:t>
            </a:r>
            <a:r>
              <a:rPr lang="cs-CZ" sz="2800" dirty="0"/>
              <a:t>na němž by si odreagoval vlastní nevědomé a neřešené problémy.“ (dle Jedlička, 2017, s. 120)</a:t>
            </a:r>
          </a:p>
          <a:p>
            <a:r>
              <a:rPr lang="cs-CZ" sz="2800" dirty="0"/>
              <a:t>Pro pochopení těchto procesů jsou </a:t>
            </a:r>
            <a:r>
              <a:rPr lang="cs-CZ" sz="2800" dirty="0" smtClean="0"/>
              <a:t>dle Jedličky vhodné </a:t>
            </a:r>
            <a:r>
              <a:rPr lang="cs-CZ" sz="2800" dirty="0"/>
              <a:t>supervize, intervize, popř. </a:t>
            </a:r>
            <a:r>
              <a:rPr lang="cs-CZ" sz="2800" dirty="0" err="1"/>
              <a:t>balintovské</a:t>
            </a:r>
            <a:r>
              <a:rPr lang="cs-CZ" sz="2800" dirty="0"/>
              <a:t> skupiny.</a:t>
            </a:r>
          </a:p>
        </p:txBody>
      </p:sp>
    </p:spTree>
    <p:extLst>
      <p:ext uri="{BB962C8B-B14F-4D97-AF65-F5344CB8AC3E}">
        <p14:creationId xmlns:p14="http://schemas.microsoft.com/office/powerpoint/2010/main" val="19599715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pPr marL="0" indent="0">
              <a:buNone/>
            </a:pPr>
            <a:r>
              <a:rPr lang="cs-CZ" sz="2800" dirty="0" smtClean="0"/>
              <a:t>Diskuze:</a:t>
            </a:r>
          </a:p>
          <a:p>
            <a:r>
              <a:rPr lang="cs-CZ" sz="2800" dirty="0" smtClean="0"/>
              <a:t>Nárok Anny Freudové je ideálem. Je reálně možné, aby učitel prošel psychoanalýzou, popř. procesem obdobným? Jak to zařídit? Jaké by ten proces měl mít parametry? Jak dlouho by měl trvat? Měl by jeho cíl být stejný jako je tomu u psychoanalýzy, nebo je třeba definovat cíle tohoto procesu nově?</a:t>
            </a:r>
            <a:endParaRPr lang="cs-CZ" sz="2800" dirty="0"/>
          </a:p>
        </p:txBody>
      </p:sp>
    </p:spTree>
    <p:extLst>
      <p:ext uri="{BB962C8B-B14F-4D97-AF65-F5344CB8AC3E}">
        <p14:creationId xmlns:p14="http://schemas.microsoft.com/office/powerpoint/2010/main" val="2127826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marL="119160">
              <a:lnSpc>
                <a:spcPct val="100000"/>
              </a:lnSpc>
            </a:pPr>
            <a:r>
              <a:rPr lang="cs-CZ" sz="3600" b="1" spc="-1" dirty="0">
                <a:solidFill>
                  <a:srgbClr val="000000"/>
                </a:solidFill>
                <a:uFill>
                  <a:solidFill>
                    <a:srgbClr val="FFFFFF"/>
                  </a:solidFill>
                </a:uFill>
                <a:latin typeface="Corbel"/>
              </a:rPr>
              <a:t>JAK si takový kognitivní </a:t>
            </a:r>
            <a:r>
              <a:rPr lang="cs-CZ" sz="3600" b="1" spc="-1" dirty="0" smtClean="0">
                <a:solidFill>
                  <a:srgbClr val="000000"/>
                </a:solidFill>
                <a:uFill>
                  <a:solidFill>
                    <a:srgbClr val="FFFFFF"/>
                  </a:solidFill>
                </a:uFill>
                <a:latin typeface="Corbel"/>
              </a:rPr>
              <a:t>modul představit</a:t>
            </a:r>
            <a:r>
              <a:rPr lang="cs-CZ" sz="3600" b="1" spc="-1" dirty="0">
                <a:solidFill>
                  <a:srgbClr val="000000"/>
                </a:solidFill>
                <a:uFill>
                  <a:solidFill>
                    <a:srgbClr val="FFFFFF"/>
                  </a:solidFill>
                </a:uFill>
                <a:latin typeface="Corbel"/>
              </a:rPr>
              <a:t>?</a:t>
            </a:r>
          </a:p>
        </p:txBody>
      </p:sp>
      <p:sp>
        <p:nvSpPr>
          <p:cNvPr id="3" name="Zástupný symbol pro obsah 2"/>
          <p:cNvSpPr>
            <a:spLocks noGrp="1"/>
          </p:cNvSpPr>
          <p:nvPr>
            <p:ph idx="1"/>
          </p:nvPr>
        </p:nvSpPr>
        <p:spPr>
          <a:xfrm>
            <a:off x="628649" y="1576136"/>
            <a:ext cx="8154403" cy="5053263"/>
          </a:xfrm>
        </p:spPr>
        <p:txBody>
          <a:bodyPr>
            <a:normAutofit/>
          </a:bodyPr>
          <a:lstStyle/>
          <a:p>
            <a:r>
              <a:rPr lang="cs-CZ" sz="3200" dirty="0" smtClean="0"/>
              <a:t> Především musí nějak reprezentovat </a:t>
            </a:r>
            <a:r>
              <a:rPr lang="cs-CZ" sz="3200" b="1" dirty="0" smtClean="0"/>
              <a:t>vnitřní stavy</a:t>
            </a:r>
            <a:r>
              <a:rPr lang="cs-CZ" sz="3200" dirty="0" smtClean="0"/>
              <a:t> reprezentovaných osob. </a:t>
            </a:r>
          </a:p>
          <a:p>
            <a:r>
              <a:rPr lang="cs-CZ" sz="3200" dirty="0" smtClean="0"/>
              <a:t>Nereprezentuje ale ledasjaké vnitřní stavy, ale jen ty, které jsou sociálně </a:t>
            </a:r>
            <a:r>
              <a:rPr lang="cs-CZ" sz="3200" dirty="0"/>
              <a:t>a koordinačně </a:t>
            </a:r>
            <a:r>
              <a:rPr lang="cs-CZ" sz="3200" dirty="0" smtClean="0"/>
              <a:t>důležité a relevantní.</a:t>
            </a:r>
          </a:p>
          <a:p>
            <a:r>
              <a:rPr lang="cs-CZ" sz="3200" dirty="0" smtClean="0"/>
              <a:t>Navíc musí zahrnovat nějaký inferenční (usuzovací) systém, který na základě aktuálních reprezentací vytváří určitá očekávání od druhých.</a:t>
            </a:r>
          </a:p>
        </p:txBody>
      </p:sp>
    </p:spTree>
    <p:extLst>
      <p:ext uri="{BB962C8B-B14F-4D97-AF65-F5344CB8AC3E}">
        <p14:creationId xmlns:p14="http://schemas.microsoft.com/office/powerpoint/2010/main" val="3679354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Jak to nazvat?</a:t>
            </a:r>
            <a:endParaRPr lang="cs-CZ" dirty="0"/>
          </a:p>
        </p:txBody>
      </p:sp>
      <p:sp>
        <p:nvSpPr>
          <p:cNvPr id="3" name="Zástupný symbol pro obsah 2"/>
          <p:cNvSpPr>
            <a:spLocks noGrp="1"/>
          </p:cNvSpPr>
          <p:nvPr>
            <p:ph idx="1"/>
          </p:nvPr>
        </p:nvSpPr>
        <p:spPr/>
        <p:txBody>
          <a:bodyPr>
            <a:normAutofit fontScale="92500" lnSpcReduction="20000"/>
          </a:bodyPr>
          <a:lstStyle/>
          <a:p>
            <a:pPr marL="119160" indent="0">
              <a:lnSpc>
                <a:spcPct val="100000"/>
              </a:lnSpc>
              <a:buClr>
                <a:srgbClr val="F0AD00"/>
              </a:buClr>
              <a:buSzPct val="80000"/>
              <a:buNone/>
            </a:pPr>
            <a:r>
              <a:rPr lang="cs-CZ" sz="4800" spc="-1" dirty="0" smtClean="0">
                <a:solidFill>
                  <a:srgbClr val="000000"/>
                </a:solidFill>
                <a:uFill>
                  <a:solidFill>
                    <a:srgbClr val="FFFFFF"/>
                  </a:solidFill>
                </a:uFill>
                <a:latin typeface="Corbel"/>
              </a:rPr>
              <a:t>Tento kognitivní modul se nazývá </a:t>
            </a:r>
            <a:r>
              <a:rPr lang="cs-CZ" sz="4800" b="1" spc="-1" dirty="0" smtClean="0">
                <a:solidFill>
                  <a:srgbClr val="000000"/>
                </a:solidFill>
                <a:uFill>
                  <a:solidFill>
                    <a:srgbClr val="FFFFFF"/>
                  </a:solidFill>
                </a:uFill>
                <a:latin typeface="Corbel"/>
              </a:rPr>
              <a:t>teorie </a:t>
            </a:r>
            <a:r>
              <a:rPr lang="cs-CZ" sz="4800" b="1" spc="-1" dirty="0">
                <a:solidFill>
                  <a:srgbClr val="000000"/>
                </a:solidFill>
                <a:uFill>
                  <a:solidFill>
                    <a:srgbClr val="FFFFFF"/>
                  </a:solidFill>
                </a:uFill>
                <a:latin typeface="Corbel"/>
              </a:rPr>
              <a:t>mysli </a:t>
            </a:r>
            <a:endParaRPr lang="cs-CZ" sz="4800" b="1" spc="-1" dirty="0" smtClean="0">
              <a:solidFill>
                <a:srgbClr val="000000"/>
              </a:solidFill>
              <a:uFill>
                <a:solidFill>
                  <a:srgbClr val="FFFFFF"/>
                </a:solidFill>
              </a:uFill>
              <a:latin typeface="Corbel"/>
            </a:endParaRPr>
          </a:p>
          <a:p>
            <a:pPr marL="119160" indent="0">
              <a:lnSpc>
                <a:spcPct val="100000"/>
              </a:lnSpc>
              <a:buClr>
                <a:srgbClr val="F0AD00"/>
              </a:buClr>
              <a:buSzPct val="80000"/>
              <a:buNone/>
            </a:pPr>
            <a:r>
              <a:rPr lang="cs-CZ" sz="4800" b="1" spc="-1" dirty="0" err="1" smtClean="0">
                <a:solidFill>
                  <a:srgbClr val="000000"/>
                </a:solidFill>
                <a:uFill>
                  <a:solidFill>
                    <a:srgbClr val="FFFFFF"/>
                  </a:solidFill>
                </a:uFill>
                <a:latin typeface="Corbel"/>
              </a:rPr>
              <a:t>ToM</a:t>
            </a:r>
            <a:r>
              <a:rPr lang="cs-CZ" sz="4800" b="1" spc="-1" dirty="0" smtClean="0">
                <a:solidFill>
                  <a:srgbClr val="000000"/>
                </a:solidFill>
                <a:uFill>
                  <a:solidFill>
                    <a:srgbClr val="FFFFFF"/>
                  </a:solidFill>
                </a:uFill>
                <a:latin typeface="Corbel"/>
              </a:rPr>
              <a:t> = </a:t>
            </a:r>
            <a:r>
              <a:rPr lang="cs-CZ" sz="4800" b="1" spc="-1" dirty="0" err="1">
                <a:solidFill>
                  <a:srgbClr val="000000"/>
                </a:solidFill>
                <a:uFill>
                  <a:solidFill>
                    <a:srgbClr val="FFFFFF"/>
                  </a:solidFill>
                </a:uFill>
                <a:latin typeface="Corbel"/>
              </a:rPr>
              <a:t>Theory</a:t>
            </a:r>
            <a:r>
              <a:rPr lang="cs-CZ" sz="4800" b="1" spc="-1" dirty="0">
                <a:solidFill>
                  <a:srgbClr val="000000"/>
                </a:solidFill>
                <a:uFill>
                  <a:solidFill>
                    <a:srgbClr val="FFFFFF"/>
                  </a:solidFill>
                </a:uFill>
                <a:latin typeface="Corbel"/>
              </a:rPr>
              <a:t> </a:t>
            </a:r>
            <a:r>
              <a:rPr lang="cs-CZ" sz="4800" b="1" spc="-1" dirty="0" err="1">
                <a:solidFill>
                  <a:srgbClr val="000000"/>
                </a:solidFill>
                <a:uFill>
                  <a:solidFill>
                    <a:srgbClr val="FFFFFF"/>
                  </a:solidFill>
                </a:uFill>
                <a:latin typeface="Corbel"/>
              </a:rPr>
              <a:t>of</a:t>
            </a:r>
            <a:r>
              <a:rPr lang="cs-CZ" sz="4800" b="1" spc="-1" dirty="0">
                <a:solidFill>
                  <a:srgbClr val="000000"/>
                </a:solidFill>
                <a:uFill>
                  <a:solidFill>
                    <a:srgbClr val="FFFFFF"/>
                  </a:solidFill>
                </a:uFill>
                <a:latin typeface="Corbel"/>
              </a:rPr>
              <a:t> </a:t>
            </a:r>
            <a:r>
              <a:rPr lang="cs-CZ" sz="4800" b="1" spc="-1" dirty="0" smtClean="0">
                <a:solidFill>
                  <a:srgbClr val="000000"/>
                </a:solidFill>
                <a:uFill>
                  <a:solidFill>
                    <a:srgbClr val="FFFFFF"/>
                  </a:solidFill>
                </a:uFill>
                <a:latin typeface="Corbel"/>
              </a:rPr>
              <a:t>mind</a:t>
            </a:r>
          </a:p>
          <a:p>
            <a:pPr marL="438840" indent="-319680">
              <a:lnSpc>
                <a:spcPct val="100000"/>
              </a:lnSpc>
              <a:buClr>
                <a:srgbClr val="F0AD00"/>
              </a:buClr>
              <a:buSzPct val="80000"/>
              <a:buFont typeface="Wingdings 2" charset="2"/>
              <a:buChar char=""/>
            </a:pPr>
            <a:endParaRPr lang="cs-CZ" sz="2400" b="1" spc="-1" dirty="0">
              <a:solidFill>
                <a:srgbClr val="000000"/>
              </a:solidFill>
              <a:uFill>
                <a:solidFill>
                  <a:srgbClr val="FFFFFF"/>
                </a:solidFill>
              </a:uFill>
              <a:latin typeface="Corbel"/>
            </a:endParaRPr>
          </a:p>
          <a:p>
            <a:pPr marL="438840" indent="-319680">
              <a:lnSpc>
                <a:spcPct val="100000"/>
              </a:lnSpc>
              <a:buClr>
                <a:srgbClr val="F0AD00"/>
              </a:buClr>
              <a:buSzPct val="80000"/>
              <a:buFont typeface="Wingdings 2" charset="2"/>
              <a:buChar char=""/>
            </a:pPr>
            <a:endParaRPr lang="cs-CZ" sz="2400" spc="-1" dirty="0">
              <a:solidFill>
                <a:srgbClr val="000000"/>
              </a:solidFill>
              <a:uFill>
                <a:solidFill>
                  <a:srgbClr val="FFFFFF"/>
                </a:solidFill>
              </a:uFill>
              <a:latin typeface="Corbel"/>
            </a:endParaRPr>
          </a:p>
          <a:p>
            <a:pPr marL="438840" indent="-319680">
              <a:buClr>
                <a:srgbClr val="F0AD00"/>
              </a:buClr>
              <a:buSzPct val="80000"/>
              <a:buFont typeface="Wingdings 2" charset="2"/>
              <a:buChar char=""/>
            </a:pPr>
            <a:r>
              <a:rPr lang="cs-CZ" sz="2400" spc="-1" dirty="0">
                <a:solidFill>
                  <a:srgbClr val="000000"/>
                </a:solidFill>
                <a:uFill>
                  <a:solidFill>
                    <a:srgbClr val="FFFFFF"/>
                  </a:solidFill>
                </a:uFill>
                <a:latin typeface="Corbel"/>
              </a:rPr>
              <a:t>Teorie mysli </a:t>
            </a:r>
            <a:r>
              <a:rPr lang="cs-CZ" sz="2400" spc="-1" dirty="0" smtClean="0">
                <a:solidFill>
                  <a:srgbClr val="000000"/>
                </a:solidFill>
                <a:uFill>
                  <a:solidFill>
                    <a:srgbClr val="FFFFFF"/>
                  </a:solidFill>
                </a:uFill>
                <a:latin typeface="Corbel"/>
              </a:rPr>
              <a:t>není jednoduchý kognitivní objekt (jednoduchá mentální reprezentace), je to mentální </a:t>
            </a:r>
            <a:r>
              <a:rPr lang="cs-CZ" sz="2400" spc="-1" dirty="0">
                <a:solidFill>
                  <a:srgbClr val="000000"/>
                </a:solidFill>
                <a:uFill>
                  <a:solidFill>
                    <a:srgbClr val="FFFFFF"/>
                  </a:solidFill>
                </a:uFill>
                <a:latin typeface="Corbel"/>
              </a:rPr>
              <a:t>schéma </a:t>
            </a:r>
            <a:r>
              <a:rPr lang="cs-CZ" sz="2400" dirty="0"/>
              <a:t>= je to soubor </a:t>
            </a:r>
            <a:r>
              <a:rPr lang="cs-CZ" sz="2400" b="1" dirty="0"/>
              <a:t>kognicí</a:t>
            </a:r>
            <a:r>
              <a:rPr lang="cs-CZ" sz="2400" dirty="0"/>
              <a:t> (myšlenek, přesvědčení, postojů) o druhé osobě (</a:t>
            </a:r>
            <a:r>
              <a:rPr lang="cs-CZ" sz="2400" dirty="0" err="1"/>
              <a:t>ToM</a:t>
            </a:r>
            <a:r>
              <a:rPr lang="cs-CZ" sz="2400" dirty="0"/>
              <a:t>). </a:t>
            </a:r>
            <a:endParaRPr lang="cs-CZ" sz="2400" dirty="0" smtClean="0"/>
          </a:p>
          <a:p>
            <a:pPr marL="438840" indent="-319680">
              <a:buClr>
                <a:srgbClr val="F0AD00"/>
              </a:buClr>
              <a:buSzPct val="80000"/>
              <a:buFont typeface="Wingdings 2" charset="2"/>
              <a:buChar char=""/>
            </a:pPr>
            <a:r>
              <a:rPr lang="cs-CZ" sz="2400" dirty="0" smtClean="0"/>
              <a:t>V </a:t>
            </a:r>
            <a:r>
              <a:rPr lang="cs-CZ" sz="2400" dirty="0"/>
              <a:t>rámci </a:t>
            </a:r>
            <a:r>
              <a:rPr lang="cs-CZ" sz="2400" dirty="0" err="1" smtClean="0"/>
              <a:t>ToM</a:t>
            </a:r>
            <a:r>
              <a:rPr lang="cs-CZ" sz="2400" dirty="0" smtClean="0"/>
              <a:t>, tím jak se v procesu zrání diferencuje, si i každý laik rozvíjí </a:t>
            </a:r>
            <a:r>
              <a:rPr lang="cs-CZ" sz="2400" b="1" dirty="0"/>
              <a:t>implicitní teorii osobnosti </a:t>
            </a:r>
            <a:r>
              <a:rPr lang="cs-CZ" sz="2400" dirty="0"/>
              <a:t>(ITO).</a:t>
            </a:r>
            <a:r>
              <a:rPr lang="cs-CZ" sz="1800" dirty="0" smtClean="0"/>
              <a:t>  Viz dále.</a:t>
            </a:r>
            <a:endParaRPr lang="cs-CZ" sz="1800" dirty="0"/>
          </a:p>
          <a:p>
            <a:pPr marL="438840" indent="-319680">
              <a:lnSpc>
                <a:spcPct val="100000"/>
              </a:lnSpc>
              <a:buClr>
                <a:srgbClr val="F0AD00"/>
              </a:buClr>
              <a:buSzPct val="80000"/>
              <a:buFont typeface="Wingdings 2" charset="2"/>
              <a:buChar char=""/>
            </a:pPr>
            <a:endParaRPr lang="cs-CZ" sz="2400" dirty="0"/>
          </a:p>
        </p:txBody>
      </p:sp>
    </p:spTree>
    <p:extLst>
      <p:ext uri="{BB962C8B-B14F-4D97-AF65-F5344CB8AC3E}">
        <p14:creationId xmlns:p14="http://schemas.microsoft.com/office/powerpoint/2010/main" val="2059440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1</a:t>
            </a:r>
            <a:endParaRPr lang="cs-CZ" dirty="0"/>
          </a:p>
        </p:txBody>
      </p:sp>
      <p:sp>
        <p:nvSpPr>
          <p:cNvPr id="3" name="Zástupný symbol pro obsah 2"/>
          <p:cNvSpPr>
            <a:spLocks noGrp="1"/>
          </p:cNvSpPr>
          <p:nvPr>
            <p:ph idx="1"/>
          </p:nvPr>
        </p:nvSpPr>
        <p:spPr>
          <a:xfrm>
            <a:off x="628650" y="1335505"/>
            <a:ext cx="7886700" cy="4841458"/>
          </a:xfrm>
        </p:spPr>
        <p:txBody>
          <a:bodyPr>
            <a:normAutofit lnSpcReduction="10000"/>
          </a:bodyPr>
          <a:lstStyle/>
          <a:p>
            <a:pPr marL="0" indent="0">
              <a:buNone/>
            </a:pPr>
            <a:r>
              <a:rPr lang="cs-CZ" sz="2400" dirty="0" smtClean="0"/>
              <a:t>Př1: </a:t>
            </a:r>
            <a:r>
              <a:rPr lang="cs-CZ" sz="2400" dirty="0"/>
              <a:t>Chci-li dívku/chlapce požádat o schůzku. Co k tomu potřebuji?</a:t>
            </a:r>
          </a:p>
          <a:p>
            <a:pPr marL="0" indent="0">
              <a:buNone/>
            </a:pPr>
            <a:r>
              <a:rPr lang="cs-CZ" sz="2400" dirty="0"/>
              <a:t>Mít představu o dívce a hlavně o jejích vnitřních stavech – hlavně těch, které se týkají vztahu k mé osobě (jedná se tedy </a:t>
            </a:r>
            <a:r>
              <a:rPr lang="cs-CZ" sz="2400" dirty="0" smtClean="0"/>
              <a:t>minimálně o nutnost vybudovat si </a:t>
            </a:r>
            <a:r>
              <a:rPr lang="cs-CZ" sz="2400" b="1" dirty="0" smtClean="0"/>
              <a:t>mentální </a:t>
            </a:r>
            <a:r>
              <a:rPr lang="cs-CZ" sz="2400" b="1" dirty="0"/>
              <a:t>reprezentaci třetího řádu</a:t>
            </a:r>
            <a:r>
              <a:rPr lang="cs-CZ" sz="2400" dirty="0"/>
              <a:t> – srov. dále). Podle toho, zda v každé dané situaci vyhodnotím vztah protějšku k mé osobě buď jako vstřícný, či jako zamítavý </a:t>
            </a:r>
            <a:r>
              <a:rPr lang="cs-CZ" sz="2400" dirty="0" smtClean="0"/>
              <a:t>(tj., když do oné </a:t>
            </a:r>
            <a:r>
              <a:rPr lang="cs-CZ" sz="2400" dirty="0"/>
              <a:t>reprezentace </a:t>
            </a:r>
            <a:r>
              <a:rPr lang="cs-CZ" sz="2400" dirty="0" smtClean="0"/>
              <a:t>dosadím konkrétní vnitřní stav), </a:t>
            </a:r>
            <a:r>
              <a:rPr lang="cs-CZ" sz="2400" dirty="0"/>
              <a:t>odvozuji od toho zcela automaticky mj. to, jak se ke mně bude chovat. </a:t>
            </a:r>
            <a:endParaRPr lang="cs-CZ" sz="2400" dirty="0" smtClean="0"/>
          </a:p>
          <a:p>
            <a:pPr marL="0" indent="0">
              <a:buNone/>
            </a:pPr>
            <a:r>
              <a:rPr lang="cs-CZ" sz="2400" dirty="0" smtClean="0"/>
              <a:t>Je zajímavé, že každý člověk ihned na </a:t>
            </a:r>
            <a:r>
              <a:rPr lang="cs-CZ" sz="2400" dirty="0"/>
              <a:t>základě tohoto očekávání </a:t>
            </a:r>
            <a:r>
              <a:rPr lang="cs-CZ" sz="2400" dirty="0" smtClean="0"/>
              <a:t>plánuje svoje </a:t>
            </a:r>
            <a:r>
              <a:rPr lang="cs-CZ" sz="2400" dirty="0"/>
              <a:t>chování (skutečně ji/jeho požádat o schůzku nebo se ztratit</a:t>
            </a:r>
            <a:r>
              <a:rPr lang="cs-CZ" sz="2400" dirty="0" smtClean="0"/>
              <a:t>). Realizace tohoto plánovaného chování se </a:t>
            </a:r>
            <a:r>
              <a:rPr lang="cs-CZ" sz="2400" dirty="0"/>
              <a:t>v terapeutickém procesu </a:t>
            </a:r>
            <a:r>
              <a:rPr lang="cs-CZ" sz="2400" dirty="0" smtClean="0"/>
              <a:t>odráží ve fenoménu </a:t>
            </a:r>
            <a:r>
              <a:rPr lang="cs-CZ" sz="2400" i="1" dirty="0" smtClean="0"/>
              <a:t>přenosu</a:t>
            </a:r>
            <a:r>
              <a:rPr lang="cs-CZ" sz="2400" dirty="0" smtClean="0"/>
              <a:t>. Viz Příloha na konci této prezentace.</a:t>
            </a:r>
          </a:p>
        </p:txBody>
      </p:sp>
    </p:spTree>
    <p:extLst>
      <p:ext uri="{BB962C8B-B14F-4D97-AF65-F5344CB8AC3E}">
        <p14:creationId xmlns:p14="http://schemas.microsoft.com/office/powerpoint/2010/main" val="23091027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8650" y="0"/>
            <a:ext cx="7886700" cy="1325563"/>
          </a:xfrm>
        </p:spPr>
        <p:txBody>
          <a:bodyPr/>
          <a:lstStyle/>
          <a:p>
            <a:r>
              <a:rPr lang="cs-CZ" dirty="0" smtClean="0"/>
              <a:t>Příklad 2</a:t>
            </a:r>
            <a:endParaRPr lang="cs-CZ" dirty="0"/>
          </a:p>
        </p:txBody>
      </p:sp>
      <p:sp>
        <p:nvSpPr>
          <p:cNvPr id="3" name="Zástupný symbol pro obsah 2"/>
          <p:cNvSpPr>
            <a:spLocks noGrp="1"/>
          </p:cNvSpPr>
          <p:nvPr>
            <p:ph idx="1"/>
          </p:nvPr>
        </p:nvSpPr>
        <p:spPr>
          <a:xfrm>
            <a:off x="628650" y="1287378"/>
            <a:ext cx="7886700" cy="5281863"/>
          </a:xfrm>
        </p:spPr>
        <p:txBody>
          <a:bodyPr>
            <a:normAutofit fontScale="77500" lnSpcReduction="20000"/>
          </a:bodyPr>
          <a:lstStyle/>
          <a:p>
            <a:pPr marL="0" indent="0">
              <a:buNone/>
            </a:pPr>
            <a:r>
              <a:rPr lang="cs-CZ" sz="3200" dirty="0" smtClean="0"/>
              <a:t>Př.2: Učitel musí neustále pracovat s reprezentacemi vnitřních stavů všech svých žáků. Když k nim mluví, odezírá z jejich neverbální a verbální komunikace míru zapojení do konkrétního vzdělávacího procesu.</a:t>
            </a:r>
          </a:p>
          <a:p>
            <a:pPr marL="0" indent="0">
              <a:buNone/>
            </a:pPr>
            <a:r>
              <a:rPr lang="cs-CZ" sz="3200" dirty="0" smtClean="0"/>
              <a:t>Pokud ke svým žákům nemluvím s určitou představou toho, co se děje v jejich mysli (resp. ideálně toho, že mě žáci rozumí), nejsem s nimi spojen. Taková sociální interakce je od počátku odsouzena k ztroskotání.</a:t>
            </a:r>
          </a:p>
          <a:p>
            <a:pPr marL="0" indent="0">
              <a:buNone/>
            </a:pPr>
            <a:r>
              <a:rPr lang="cs-CZ" sz="3200" dirty="0" smtClean="0"/>
              <a:t>Ve své mysli musím být schopen si představit to, co určitá moje činnost vyvolá v mysli každého jednotlivého žáka v dané třídě (tj. každou </a:t>
            </a:r>
            <a:r>
              <a:rPr lang="cs-CZ" sz="3200" dirty="0"/>
              <a:t>hodinu </a:t>
            </a:r>
            <a:r>
              <a:rPr lang="cs-CZ" sz="3200" dirty="0" smtClean="0"/>
              <a:t>pracuji </a:t>
            </a:r>
            <a:r>
              <a:rPr lang="cs-CZ" sz="3200" dirty="0"/>
              <a:t>s až např. 30 reprezentacemi </a:t>
            </a:r>
            <a:r>
              <a:rPr lang="cs-CZ" sz="3200" dirty="0" smtClean="0"/>
              <a:t>mysli svých žáků).</a:t>
            </a:r>
          </a:p>
          <a:p>
            <a:pPr marL="0" indent="0">
              <a:buNone/>
            </a:pPr>
            <a:endParaRPr lang="cs-CZ" sz="3200" dirty="0" smtClean="0"/>
          </a:p>
          <a:p>
            <a:pPr marL="0" indent="0">
              <a:buNone/>
            </a:pPr>
            <a:r>
              <a:rPr lang="cs-CZ" sz="3200" dirty="0" smtClean="0"/>
              <a:t>Z toho plyne, že zvláště učitel musí mít </a:t>
            </a:r>
            <a:r>
              <a:rPr lang="cs-CZ" sz="3200" dirty="0"/>
              <a:t>kognitivní </a:t>
            </a:r>
            <a:r>
              <a:rPr lang="cs-CZ" sz="3200" dirty="0" smtClean="0"/>
              <a:t>systém, </a:t>
            </a:r>
            <a:r>
              <a:rPr lang="cs-CZ" sz="3200" dirty="0"/>
              <a:t>který běžně </a:t>
            </a:r>
            <a:r>
              <a:rPr lang="cs-CZ" sz="3200" dirty="0" smtClean="0"/>
              <a:t>lidé využívají </a:t>
            </a:r>
            <a:r>
              <a:rPr lang="cs-CZ" sz="3200" dirty="0"/>
              <a:t>v mezilidské </a:t>
            </a:r>
            <a:r>
              <a:rPr lang="cs-CZ" sz="3200" dirty="0" smtClean="0"/>
              <a:t>komunikaci </a:t>
            </a:r>
            <a:r>
              <a:rPr lang="cs-CZ" sz="3200" dirty="0"/>
              <a:t>(teorii mysli)</a:t>
            </a:r>
            <a:r>
              <a:rPr lang="cs-CZ" sz="3200" dirty="0" smtClean="0"/>
              <a:t>, dokonale (profesionálně) vyvinutý. </a:t>
            </a:r>
            <a:endParaRPr lang="cs-CZ" sz="3200" dirty="0"/>
          </a:p>
        </p:txBody>
      </p:sp>
    </p:spTree>
    <p:extLst>
      <p:ext uri="{BB962C8B-B14F-4D97-AF65-F5344CB8AC3E}">
        <p14:creationId xmlns:p14="http://schemas.microsoft.com/office/powerpoint/2010/main" val="2029790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400" dirty="0"/>
              <a:t>Teorie </a:t>
            </a:r>
            <a:r>
              <a:rPr lang="cs-CZ" sz="4400" dirty="0" smtClean="0"/>
              <a:t>mysli: Definice</a:t>
            </a:r>
            <a:endParaRPr lang="cs-CZ" sz="4400" dirty="0"/>
          </a:p>
        </p:txBody>
      </p:sp>
      <p:sp>
        <p:nvSpPr>
          <p:cNvPr id="3" name="Zástupný symbol pro obsah 2"/>
          <p:cNvSpPr>
            <a:spLocks noGrp="1"/>
          </p:cNvSpPr>
          <p:nvPr>
            <p:ph idx="1"/>
          </p:nvPr>
        </p:nvSpPr>
        <p:spPr/>
        <p:txBody>
          <a:bodyPr>
            <a:noAutofit/>
          </a:bodyPr>
          <a:lstStyle/>
          <a:p>
            <a:r>
              <a:rPr lang="cs-CZ" sz="2800" dirty="0" smtClean="0"/>
              <a:t>DEF1: </a:t>
            </a:r>
            <a:r>
              <a:rPr lang="cs-CZ" sz="2800" dirty="0"/>
              <a:t>Teorie mysli je soubor schopností, předpokladů, znalostí a zkušeností, který nám </a:t>
            </a:r>
            <a:r>
              <a:rPr lang="cs-CZ" sz="2800" b="1" dirty="0"/>
              <a:t>umožňuje přisuzovat mentální stavy druhým lidem</a:t>
            </a:r>
            <a:r>
              <a:rPr lang="cs-CZ" sz="2800" dirty="0"/>
              <a:t> i sobě samým a na základě toho </a:t>
            </a:r>
            <a:r>
              <a:rPr lang="cs-CZ" sz="2800" b="1" dirty="0"/>
              <a:t>porozumět chování a predikovat </a:t>
            </a:r>
            <a:r>
              <a:rPr lang="cs-CZ" sz="2800" dirty="0"/>
              <a:t>jej. (</a:t>
            </a:r>
            <a:r>
              <a:rPr lang="cs-CZ" sz="2800" dirty="0" err="1"/>
              <a:t>Hončíková</a:t>
            </a:r>
            <a:r>
              <a:rPr lang="cs-CZ" sz="2800" dirty="0"/>
              <a:t>, 2008)</a:t>
            </a:r>
          </a:p>
          <a:p>
            <a:r>
              <a:rPr lang="cs-CZ" sz="2800" dirty="0"/>
              <a:t>Mentálními stavy jsou „například úmysl (</a:t>
            </a:r>
            <a:r>
              <a:rPr lang="cs-CZ" sz="2800" i="1" dirty="0" err="1"/>
              <a:t>purpose</a:t>
            </a:r>
            <a:r>
              <a:rPr lang="cs-CZ" sz="2800" dirty="0"/>
              <a:t>) nebo záměr (</a:t>
            </a:r>
            <a:r>
              <a:rPr lang="cs-CZ" sz="2800" i="1" dirty="0" err="1"/>
              <a:t>intention</a:t>
            </a:r>
            <a:r>
              <a:rPr lang="cs-CZ" sz="2800" dirty="0"/>
              <a:t>), stejně tak vědění (</a:t>
            </a:r>
            <a:r>
              <a:rPr lang="cs-CZ" sz="2800" i="1" dirty="0" err="1"/>
              <a:t>knowledge</a:t>
            </a:r>
            <a:r>
              <a:rPr lang="cs-CZ" sz="2800" dirty="0"/>
              <a:t>), přesvědčení (</a:t>
            </a:r>
            <a:r>
              <a:rPr lang="cs-CZ" sz="2800" i="1" dirty="0" err="1"/>
              <a:t>belief</a:t>
            </a:r>
            <a:r>
              <a:rPr lang="cs-CZ" sz="2800" dirty="0"/>
              <a:t>), myšlení (</a:t>
            </a:r>
            <a:r>
              <a:rPr lang="cs-CZ" sz="2800" i="1" dirty="0" err="1"/>
              <a:t>thinking</a:t>
            </a:r>
            <a:r>
              <a:rPr lang="cs-CZ" sz="2800" dirty="0"/>
              <a:t>), pochyby (</a:t>
            </a:r>
            <a:r>
              <a:rPr lang="cs-CZ" sz="2800" i="1" dirty="0" err="1"/>
              <a:t>doubt</a:t>
            </a:r>
            <a:r>
              <a:rPr lang="cs-CZ" sz="2800" dirty="0"/>
              <a:t>), domněnky (</a:t>
            </a:r>
            <a:r>
              <a:rPr lang="cs-CZ" sz="2800" i="1" dirty="0" err="1"/>
              <a:t>guessing</a:t>
            </a:r>
            <a:r>
              <a:rPr lang="cs-CZ" sz="2800" dirty="0"/>
              <a:t>), předstírání (</a:t>
            </a:r>
            <a:r>
              <a:rPr lang="cs-CZ" sz="2800" i="1" dirty="0" err="1"/>
              <a:t>pretending</a:t>
            </a:r>
            <a:r>
              <a:rPr lang="cs-CZ" sz="2800" dirty="0"/>
              <a:t>), náklonnost (</a:t>
            </a:r>
            <a:r>
              <a:rPr lang="cs-CZ" sz="2800" i="1" dirty="0" err="1"/>
              <a:t>liking</a:t>
            </a:r>
            <a:r>
              <a:rPr lang="cs-CZ" sz="2800" dirty="0"/>
              <a:t>) a tak dále.“ (</a:t>
            </a:r>
            <a:r>
              <a:rPr lang="cs-CZ" sz="2800" dirty="0" err="1"/>
              <a:t>Premack</a:t>
            </a:r>
            <a:r>
              <a:rPr lang="cs-CZ" sz="2800" dirty="0"/>
              <a:t>, </a:t>
            </a:r>
            <a:r>
              <a:rPr lang="cs-CZ" sz="2800" dirty="0" err="1"/>
              <a:t>Wodruff</a:t>
            </a:r>
            <a:r>
              <a:rPr lang="cs-CZ" sz="2800" dirty="0"/>
              <a:t>, 1978)</a:t>
            </a:r>
          </a:p>
        </p:txBody>
      </p:sp>
    </p:spTree>
    <p:extLst>
      <p:ext uri="{BB962C8B-B14F-4D97-AF65-F5344CB8AC3E}">
        <p14:creationId xmlns:p14="http://schemas.microsoft.com/office/powerpoint/2010/main" val="3219712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Teorie mysli (</a:t>
            </a:r>
            <a:r>
              <a:rPr lang="cs-CZ" dirty="0" err="1"/>
              <a:t>mentalizace</a:t>
            </a:r>
            <a:r>
              <a:rPr lang="cs-CZ" dirty="0"/>
              <a:t>, </a:t>
            </a:r>
            <a:r>
              <a:rPr lang="cs-CZ" i="1" dirty="0" err="1"/>
              <a:t>theory</a:t>
            </a:r>
            <a:r>
              <a:rPr lang="cs-CZ" i="1" dirty="0"/>
              <a:t> </a:t>
            </a:r>
            <a:r>
              <a:rPr lang="cs-CZ" i="1" dirty="0" err="1"/>
              <a:t>of</a:t>
            </a:r>
            <a:r>
              <a:rPr lang="cs-CZ" i="1" dirty="0"/>
              <a:t> mind</a:t>
            </a:r>
            <a:r>
              <a:rPr lang="cs-CZ" dirty="0"/>
              <a:t> = </a:t>
            </a:r>
            <a:r>
              <a:rPr lang="cs-CZ" dirty="0" err="1"/>
              <a:t>ToM</a:t>
            </a:r>
            <a:r>
              <a:rPr lang="cs-CZ" dirty="0"/>
              <a:t>)</a:t>
            </a:r>
          </a:p>
        </p:txBody>
      </p:sp>
      <p:sp>
        <p:nvSpPr>
          <p:cNvPr id="3" name="Zástupný symbol pro obsah 2"/>
          <p:cNvSpPr>
            <a:spLocks noGrp="1"/>
          </p:cNvSpPr>
          <p:nvPr>
            <p:ph idx="1"/>
          </p:nvPr>
        </p:nvSpPr>
        <p:spPr/>
        <p:txBody>
          <a:bodyPr>
            <a:normAutofit/>
          </a:bodyPr>
          <a:lstStyle/>
          <a:p>
            <a:pPr marL="0" indent="0">
              <a:buNone/>
            </a:pPr>
            <a:r>
              <a:rPr lang="cs-CZ" sz="3200" dirty="0" smtClean="0"/>
              <a:t>DEF2: „Teorie mysli </a:t>
            </a:r>
            <a:r>
              <a:rPr lang="cs-CZ" sz="3200" dirty="0"/>
              <a:t>je schopnost připisovat sobě i druhým mentální stavy, jako jsou přání (</a:t>
            </a:r>
            <a:r>
              <a:rPr lang="cs-CZ" sz="3200" i="1" dirty="0" err="1"/>
              <a:t>desires</a:t>
            </a:r>
            <a:r>
              <a:rPr lang="cs-CZ" sz="3200" dirty="0"/>
              <a:t>), přesvědčení (</a:t>
            </a:r>
            <a:r>
              <a:rPr lang="cs-CZ" sz="3200" i="1" dirty="0" err="1"/>
              <a:t>beliefs</a:t>
            </a:r>
            <a:r>
              <a:rPr lang="cs-CZ" sz="3200" dirty="0"/>
              <a:t>), pocity (</a:t>
            </a:r>
            <a:r>
              <a:rPr lang="cs-CZ" sz="3200" i="1" dirty="0" err="1"/>
              <a:t>feelings</a:t>
            </a:r>
            <a:r>
              <a:rPr lang="cs-CZ" sz="3200" dirty="0"/>
              <a:t>) a záměry (</a:t>
            </a:r>
            <a:r>
              <a:rPr lang="cs-CZ" sz="3200" i="1" dirty="0" err="1"/>
              <a:t>intentions</a:t>
            </a:r>
            <a:r>
              <a:rPr lang="cs-CZ" sz="3200" dirty="0"/>
              <a:t>). Znalost toho, co lidé chtějí, co si myslí, co pociťují a co zamýšlejí, nám umožňuje činit behaviorální předpovědi toho, jak budou jednat“ (</a:t>
            </a:r>
            <a:r>
              <a:rPr lang="cs-CZ" sz="3200" dirty="0" err="1"/>
              <a:t>Perner</a:t>
            </a:r>
            <a:r>
              <a:rPr lang="cs-CZ" sz="3200" dirty="0"/>
              <a:t>, Lang, 1999).</a:t>
            </a:r>
          </a:p>
        </p:txBody>
      </p:sp>
    </p:spTree>
    <p:extLst>
      <p:ext uri="{BB962C8B-B14F-4D97-AF65-F5344CB8AC3E}">
        <p14:creationId xmlns:p14="http://schemas.microsoft.com/office/powerpoint/2010/main" val="1665219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775191"/>
            <a:ext cx="8229600" cy="4894169"/>
          </a:xfrm>
        </p:spPr>
        <p:txBody>
          <a:bodyPr>
            <a:normAutofit fontScale="92500" lnSpcReduction="20000"/>
          </a:bodyPr>
          <a:lstStyle/>
          <a:p>
            <a:r>
              <a:rPr lang="cs-CZ" sz="2800" dirty="0" err="1"/>
              <a:t>ToM</a:t>
            </a:r>
            <a:r>
              <a:rPr lang="cs-CZ" sz="2800" dirty="0"/>
              <a:t> úzce souvisí s tzv. </a:t>
            </a:r>
            <a:r>
              <a:rPr lang="cs-CZ" sz="2800" b="1" dirty="0"/>
              <a:t>folkovou psychologií</a:t>
            </a:r>
            <a:r>
              <a:rPr lang="cs-CZ" sz="2800" dirty="0"/>
              <a:t>. „Folková psychologie představuje více či méně uspořádaný soubor laických ‚vědomostí‘ o lidské psychice, jejích vlastnostech, psychických procesech a funkcích, jakož i vědomosti o lidském chování, jeho projevech, změnách a druzích“ (Sedláková, 2000, s. 453–454)</a:t>
            </a:r>
          </a:p>
          <a:p>
            <a:r>
              <a:rPr lang="cs-CZ" sz="2800" dirty="0" smtClean="0"/>
              <a:t>Tj. každý </a:t>
            </a:r>
            <a:r>
              <a:rPr lang="cs-CZ" sz="2800" dirty="0"/>
              <a:t>z nás má </a:t>
            </a:r>
            <a:r>
              <a:rPr lang="cs-CZ" sz="2800" dirty="0" smtClean="0"/>
              <a:t>nějakou (ať už je jakákoli) </a:t>
            </a:r>
            <a:r>
              <a:rPr lang="cs-CZ" sz="2800" dirty="0"/>
              <a:t>představu o tom, jak funguje lidská mysl a jaké jsou její obsahy… </a:t>
            </a:r>
            <a:r>
              <a:rPr lang="cs-CZ" sz="2800" dirty="0" smtClean="0"/>
              <a:t>Vycházíme přitom obyčejně z </a:t>
            </a:r>
            <a:r>
              <a:rPr lang="cs-CZ" sz="2800" dirty="0"/>
              <a:t>předpokladu duševně zdravého a normálně vyvinutého </a:t>
            </a:r>
            <a:r>
              <a:rPr lang="cs-CZ" sz="2800" dirty="0" smtClean="0"/>
              <a:t>jedince (resp. nejčastěji z rodičovského vzoru). </a:t>
            </a:r>
          </a:p>
          <a:p>
            <a:r>
              <a:rPr lang="cs-CZ" sz="2800" dirty="0"/>
              <a:t>Naše každodenní psychologické teorie jsou i přes individuální odlišnosti do značné míry totožné (v rámci jedné kultury), což nám umožňuje vzájemnou komunikaci a společné aktivity. (</a:t>
            </a:r>
            <a:r>
              <a:rPr lang="cs-CZ" sz="2800" dirty="0" err="1"/>
              <a:t>Hončíková</a:t>
            </a:r>
            <a:r>
              <a:rPr lang="cs-CZ" sz="2800" dirty="0"/>
              <a:t>, 2008)</a:t>
            </a:r>
          </a:p>
        </p:txBody>
      </p:sp>
    </p:spTree>
    <p:extLst>
      <p:ext uri="{BB962C8B-B14F-4D97-AF65-F5344CB8AC3E}">
        <p14:creationId xmlns:p14="http://schemas.microsoft.com/office/powerpoint/2010/main" val="1469437057"/>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483</TotalTime>
  <Words>2675</Words>
  <Application>Microsoft Office PowerPoint</Application>
  <PresentationFormat>Předvádění na obrazovce (4:3)</PresentationFormat>
  <Paragraphs>160</Paragraphs>
  <Slides>29</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29</vt:i4>
      </vt:variant>
    </vt:vector>
  </HeadingPairs>
  <TitlesOfParts>
    <vt:vector size="35" baseType="lpstr">
      <vt:lpstr>Arial</vt:lpstr>
      <vt:lpstr>Calibri</vt:lpstr>
      <vt:lpstr>Calibri Light</vt:lpstr>
      <vt:lpstr>Corbel</vt:lpstr>
      <vt:lpstr>Wingdings 2</vt:lpstr>
      <vt:lpstr>Motiv Office</vt:lpstr>
      <vt:lpstr>Sociální psychologie 6 Teorie mysli a laické teorie osobnosti</vt:lpstr>
      <vt:lpstr>Prezentace aplikace PowerPoint</vt:lpstr>
      <vt:lpstr>JAK si takový kognitivní modul představit?</vt:lpstr>
      <vt:lpstr>Jak to nazvat?</vt:lpstr>
      <vt:lpstr>Příklad 1</vt:lpstr>
      <vt:lpstr>Příklad 2</vt:lpstr>
      <vt:lpstr>Teorie mysli: Definice</vt:lpstr>
      <vt:lpstr>Teorie mysli (mentalizace, theory of mind = ToM)</vt:lpstr>
      <vt:lpstr>Prezentace aplikace PowerPoint</vt:lpstr>
      <vt:lpstr>Prezentace aplikace PowerPoint</vt:lpstr>
      <vt:lpstr>Teorie mysli</vt:lpstr>
      <vt:lpstr>Teorie mysli pětiletých</vt:lpstr>
      <vt:lpstr>Vývoj ToM u dětí (Wellman, Gopniková ad.)</vt:lpstr>
      <vt:lpstr>Vývoj ToM (Wellman, Gopniková ad.)</vt:lpstr>
      <vt:lpstr>Teorie mysli</vt:lpstr>
      <vt:lpstr>Teorie mysli</vt:lpstr>
      <vt:lpstr>Teorie mysli</vt:lpstr>
      <vt:lpstr>Teorie mysli a naše představy o druhých</vt:lpstr>
      <vt:lpstr>Modul teorie mysli (ToMM) &amp; vrozenost &amp; autismus</vt:lpstr>
      <vt:lpstr>Teorie mysli a hry</vt:lpstr>
      <vt:lpstr>Implicitní teorie osobnosti</vt:lpstr>
      <vt:lpstr>Implicitní teorie osobnosti</vt:lpstr>
      <vt:lpstr>Prezentace aplikace PowerPoint</vt:lpstr>
      <vt:lpstr>Učitelé a žáci </vt:lpstr>
      <vt:lpstr>Přenos a protipřenos</vt:lpstr>
      <vt:lpstr>Přenos a protipřenos</vt:lpstr>
      <vt:lpstr>Přenos a protipřenos</vt:lpstr>
      <vt:lpstr>Přenos a protipřenos</vt:lpstr>
      <vt:lpstr>Prezentace aplikace PowerPoint</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Sociální psychologie 4 Budování dojmu o druhých a teorie mysli</dc:title>
  <dc:creator>J.Krása</dc:creator>
  <cp:lastModifiedBy>Jan Krása</cp:lastModifiedBy>
  <cp:revision>47</cp:revision>
  <dcterms:created xsi:type="dcterms:W3CDTF">2019-02-11T16:22:50Z</dcterms:created>
  <dcterms:modified xsi:type="dcterms:W3CDTF">2020-03-24T09:39:09Z</dcterms:modified>
</cp:coreProperties>
</file>