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415" r:id="rId3"/>
    <p:sldId id="412" r:id="rId4"/>
    <p:sldId id="400" r:id="rId5"/>
    <p:sldId id="401" r:id="rId6"/>
    <p:sldId id="402" r:id="rId7"/>
    <p:sldId id="403" r:id="rId8"/>
    <p:sldId id="404" r:id="rId9"/>
    <p:sldId id="411" r:id="rId10"/>
    <p:sldId id="414" r:id="rId11"/>
    <p:sldId id="406" r:id="rId12"/>
    <p:sldId id="410" r:id="rId13"/>
    <p:sldId id="408" r:id="rId14"/>
    <p:sldId id="35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psychologie 8</a:t>
            </a:r>
            <a:br>
              <a:rPr lang="cs-CZ" dirty="0"/>
            </a:br>
            <a:r>
              <a:rPr lang="cs-CZ" dirty="0"/>
              <a:t>Sociální facilitace, </a:t>
            </a:r>
            <a:r>
              <a:rPr lang="cs-CZ" dirty="0" smtClean="0"/>
              <a:t>sociální inhibice </a:t>
            </a:r>
            <a:r>
              <a:rPr lang="cs-CZ" dirty="0"/>
              <a:t>a </a:t>
            </a:r>
            <a:r>
              <a:rPr lang="cs-CZ" dirty="0" smtClean="0"/>
              <a:t>sociální zahálení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Jan Krása, Katedra </a:t>
            </a:r>
            <a:r>
              <a:rPr lang="cs-CZ" dirty="0"/>
              <a:t>psychologie, Pedagogická fakulta, </a:t>
            </a:r>
            <a:r>
              <a:rPr lang="cs-CZ" dirty="0" smtClean="0"/>
              <a:t>MUNI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=""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b="1" dirty="0" err="1"/>
              <a:t>Ringelmannův</a:t>
            </a:r>
            <a:r>
              <a:rPr lang="cs-CZ" b="1" dirty="0"/>
              <a:t> efekt</a:t>
            </a:r>
            <a:r>
              <a:rPr lang="cs-CZ" dirty="0"/>
              <a:t>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 err="1" smtClean="0"/>
              <a:t>pseudoskupinách</a:t>
            </a:r>
            <a:r>
              <a:rPr lang="cs-CZ" b="1" dirty="0" smtClean="0"/>
              <a:t> </a:t>
            </a:r>
            <a:r>
              <a:rPr lang="cs-CZ" dirty="0"/>
              <a:t>(ztráta motivace) a v </a:t>
            </a:r>
            <a:r>
              <a:rPr lang="cs-CZ" b="1" dirty="0"/>
              <a:t>reálných </a:t>
            </a:r>
            <a:r>
              <a:rPr lang="cs-CZ" b="1" dirty="0" smtClean="0"/>
              <a:t>skupinách </a:t>
            </a:r>
            <a:r>
              <a:rPr lang="cs-CZ" dirty="0"/>
              <a:t>(ztráta koordinace).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 smtClean="0"/>
              <a:t>pseudoskupinách</a:t>
            </a:r>
            <a:r>
              <a:rPr lang="cs-CZ" dirty="0" smtClean="0"/>
              <a:t> </a:t>
            </a:r>
            <a:r>
              <a:rPr lang="cs-CZ" dirty="0"/>
              <a:t>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Experiment </a:t>
            </a:r>
            <a:r>
              <a:rPr lang="cs-CZ" dirty="0"/>
              <a:t>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</a:t>
            </a:r>
            <a:r>
              <a:rPr lang="cs-CZ" dirty="0" smtClean="0"/>
              <a:t>proto v pracovních i jiných skupinách blokovat </a:t>
            </a:r>
            <a:r>
              <a:rPr lang="cs-CZ" dirty="0"/>
              <a:t>pomocí </a:t>
            </a:r>
            <a:r>
              <a:rPr lang="cs-CZ" dirty="0" smtClean="0"/>
              <a:t>z</a:t>
            </a:r>
            <a:r>
              <a:rPr lang="cs-CZ" b="1" dirty="0" smtClean="0"/>
              <a:t>viditelnění </a:t>
            </a:r>
            <a:r>
              <a:rPr lang="cs-CZ" b="1" dirty="0"/>
              <a:t>výsledků</a:t>
            </a:r>
            <a:r>
              <a:rPr lang="cs-CZ" dirty="0"/>
              <a:t>, </a:t>
            </a:r>
            <a:r>
              <a:rPr lang="cs-CZ" dirty="0" smtClean="0"/>
              <a:t>zvýšením </a:t>
            </a:r>
            <a:r>
              <a:rPr lang="cs-CZ" b="1" dirty="0" smtClean="0"/>
              <a:t>motivace</a:t>
            </a:r>
            <a:r>
              <a:rPr lang="cs-CZ" dirty="0" smtClean="0"/>
              <a:t> ve skupině a </a:t>
            </a:r>
            <a:r>
              <a:rPr lang="cs-CZ" dirty="0"/>
              <a:t>zvýšením tlaku </a:t>
            </a:r>
            <a:r>
              <a:rPr lang="cs-CZ" dirty="0"/>
              <a:t>na </a:t>
            </a:r>
            <a:r>
              <a:rPr lang="cs-CZ" b="1" dirty="0"/>
              <a:t>týmovost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4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8553C76-E0CC-4B28-8858-AF7DD1F6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=""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93"/>
            <a:ext cx="9143999" cy="801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rychleji (</a:t>
            </a:r>
            <a:r>
              <a:rPr lang="cs-CZ" b="1" dirty="0"/>
              <a:t>sociální facilitace</a:t>
            </a:r>
            <a:r>
              <a:rPr lang="cs-CZ" dirty="0"/>
              <a:t>), některé to ovšem zcela rozhodilo (</a:t>
            </a:r>
            <a:r>
              <a:rPr lang="cs-CZ" b="1" dirty="0"/>
              <a:t>sociální inhibice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Později bylo vyzkoumáno, že mravenci, švábi, slepice, ryby, krysy aj. v přítomnosti druhých (stejného druhu) rychleji běží, jí či kopulují.</a:t>
            </a:r>
          </a:p>
          <a:p>
            <a:pPr>
              <a:buNone/>
            </a:pPr>
            <a:r>
              <a:rPr lang="cs-CZ" dirty="0"/>
              <a:t>Někdy nás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FACILITACE&amp;INHIBICE (SFI)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/>
              <a:t>Proč (a hlavně jak) by přítomnost druhých měla zvyšovat (SF) či snižovat (</a:t>
            </a:r>
            <a:r>
              <a:rPr lang="cs-CZ" sz="2800" dirty="0" err="1"/>
              <a:t>soc</a:t>
            </a:r>
            <a:r>
              <a:rPr lang="cs-CZ" sz="2800" dirty="0"/>
              <a:t>. inhibice) náš výkon? Jak fungování sociální facilitace vysvětlit?</a:t>
            </a:r>
          </a:p>
          <a:p>
            <a:pPr>
              <a:buNone/>
            </a:pPr>
            <a:r>
              <a:rPr lang="cs-CZ" dirty="0"/>
              <a:t>1. </a:t>
            </a:r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b="1" dirty="0"/>
              <a:t>teorie </a:t>
            </a:r>
            <a:r>
              <a:rPr lang="cs-CZ" b="1" dirty="0" err="1"/>
              <a:t>drivu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b="1" dirty="0"/>
              <a:t>hnací síla</a:t>
            </a:r>
            <a:r>
              <a:rPr lang="cs-CZ" dirty="0"/>
              <a:t>, pohon)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72100" y="6309320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dle </a:t>
            </a:r>
            <a:r>
              <a:rPr lang="cs-CZ" dirty="0" err="1"/>
              <a:t>Zajonc</a:t>
            </a:r>
            <a:r>
              <a:rPr lang="cs-CZ" dirty="0"/>
              <a:t> (1965)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procesuální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zhoršuje výkon i pouhá přítomnost bez očekávání).</a:t>
            </a:r>
          </a:p>
          <a:p>
            <a:pPr marL="118872" indent="0">
              <a:buNone/>
            </a:pPr>
            <a:r>
              <a:rPr lang="cs-CZ" dirty="0"/>
              <a:t>Těžko však obavou z hodnocení vysvětlíme SF u švábů, mravenců apod.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je příliš velká, než aby se čl. o úkol pokusil.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&amp; INHIBICE (SFI)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– různí žáci různě: srov. vliv SFI.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16752</TotalTime>
  <Words>639</Words>
  <Application>Microsoft Office PowerPoint</Application>
  <PresentationFormat>Předvádění na obrazovce (4:3)</PresentationFormat>
  <Paragraphs>58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8 Sociální facilitace, sociální inhibice a sociální zahálení</vt:lpstr>
      <vt:lpstr>Dotaz na minulou přednášku</vt:lpstr>
      <vt:lpstr>Prezentace aplikace PowerPoint</vt:lpstr>
      <vt:lpstr>SOCIÁLNÍ FACILITACE (SF) &amp;  SOCIÁLNÍ INHIBICE (SI)</vt:lpstr>
      <vt:lpstr>SOCIÁLNÍ FACILITACE&amp;INHIBICE (SFI)</vt:lpstr>
      <vt:lpstr>SOCIÁLNÍ FACILITACE</vt:lpstr>
      <vt:lpstr>SOCIÁLNÍ FACILITACE</vt:lpstr>
      <vt:lpstr>SOCIÁLNÍ FACILITACE</vt:lpstr>
      <vt:lpstr>SOCIÁLNÍ FACILITACE &amp; INHIBICE (SFI)</vt:lpstr>
      <vt:lpstr>Social loafing = sociální zahálení</vt:lpstr>
      <vt:lpstr>SOCIÁLNÍ ZAHÁLENÍ</vt:lpstr>
      <vt:lpstr>SOCIÁLNÍ ZAHÁLENÍ (Latané, Williams &amp; Harkins, 1979)</vt:lpstr>
      <vt:lpstr>SOCIÁLNÍ ZAHÁLENÍ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254</cp:revision>
  <dcterms:created xsi:type="dcterms:W3CDTF">2015-10-20T07:43:33Z</dcterms:created>
  <dcterms:modified xsi:type="dcterms:W3CDTF">2020-04-06T08:46:04Z</dcterms:modified>
</cp:coreProperties>
</file>