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4" r:id="rId3"/>
    <p:sldId id="325" r:id="rId4"/>
    <p:sldId id="258" r:id="rId5"/>
    <p:sldId id="259" r:id="rId6"/>
    <p:sldId id="260" r:id="rId7"/>
    <p:sldId id="323" r:id="rId8"/>
    <p:sldId id="261" r:id="rId9"/>
    <p:sldId id="294" r:id="rId10"/>
    <p:sldId id="262" r:id="rId11"/>
    <p:sldId id="263" r:id="rId12"/>
    <p:sldId id="295" r:id="rId13"/>
    <p:sldId id="264" r:id="rId14"/>
    <p:sldId id="265" r:id="rId15"/>
    <p:sldId id="296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97" r:id="rId36"/>
    <p:sldId id="298" r:id="rId37"/>
    <p:sldId id="319" r:id="rId38"/>
    <p:sldId id="300" r:id="rId39"/>
    <p:sldId id="301" r:id="rId40"/>
    <p:sldId id="302" r:id="rId41"/>
    <p:sldId id="303" r:id="rId42"/>
    <p:sldId id="320" r:id="rId43"/>
    <p:sldId id="304" r:id="rId44"/>
    <p:sldId id="305" r:id="rId45"/>
    <p:sldId id="321" r:id="rId46"/>
    <p:sldId id="308" r:id="rId47"/>
    <p:sldId id="307" r:id="rId48"/>
    <p:sldId id="309" r:id="rId49"/>
    <p:sldId id="310" r:id="rId50"/>
    <p:sldId id="322" r:id="rId51"/>
    <p:sldId id="315" r:id="rId52"/>
    <p:sldId id="313" r:id="rId53"/>
    <p:sldId id="316" r:id="rId54"/>
    <p:sldId id="317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659D1-4AFD-4160-AF9E-A1741DB86BD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64A7A0-560F-4D5A-8D6A-9565044F3812}">
      <dgm:prSet phldrT="[Text]"/>
      <dgm:spPr/>
      <dgm:t>
        <a:bodyPr/>
        <a:lstStyle/>
        <a:p>
          <a:r>
            <a:rPr lang="cs-CZ" dirty="0"/>
            <a:t>Zaměření osobnosti</a:t>
          </a:r>
        </a:p>
      </dgm:t>
    </dgm:pt>
    <dgm:pt modelId="{65243D1F-C28F-4B37-8962-49DEB2E5F143}" type="parTrans" cxnId="{D0A67E1E-FA02-4D26-9399-38FA993FF892}">
      <dgm:prSet/>
      <dgm:spPr/>
      <dgm:t>
        <a:bodyPr/>
        <a:lstStyle/>
        <a:p>
          <a:endParaRPr lang="cs-CZ"/>
        </a:p>
      </dgm:t>
    </dgm:pt>
    <dgm:pt modelId="{218D6857-BA8E-41AA-882B-978265AAF3B6}" type="sibTrans" cxnId="{D0A67E1E-FA02-4D26-9399-38FA993FF892}">
      <dgm:prSet/>
      <dgm:spPr/>
      <dgm:t>
        <a:bodyPr/>
        <a:lstStyle/>
        <a:p>
          <a:endParaRPr lang="cs-CZ"/>
        </a:p>
      </dgm:t>
    </dgm:pt>
    <dgm:pt modelId="{69173216-5B15-423C-8DDF-75C26E42B201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Introverze</a:t>
          </a:r>
        </a:p>
      </dgm:t>
    </dgm:pt>
    <dgm:pt modelId="{8221674E-D1E4-4A06-BCE0-4C20D09EA352}" type="parTrans" cxnId="{0C951497-D37F-461E-B8EA-8D1651FD7767}">
      <dgm:prSet/>
      <dgm:spPr/>
      <dgm:t>
        <a:bodyPr/>
        <a:lstStyle/>
        <a:p>
          <a:endParaRPr lang="cs-CZ"/>
        </a:p>
      </dgm:t>
    </dgm:pt>
    <dgm:pt modelId="{539E680F-6AF5-4082-A6C8-20B4B8984748}" type="sibTrans" cxnId="{0C951497-D37F-461E-B8EA-8D1651FD7767}">
      <dgm:prSet/>
      <dgm:spPr/>
      <dgm:t>
        <a:bodyPr/>
        <a:lstStyle/>
        <a:p>
          <a:endParaRPr lang="cs-CZ"/>
        </a:p>
      </dgm:t>
    </dgm:pt>
    <dgm:pt modelId="{FFC7D620-29E3-40B3-B965-DD61B7EF9AC0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Extraverze</a:t>
          </a:r>
        </a:p>
      </dgm:t>
    </dgm:pt>
    <dgm:pt modelId="{B6A57DCE-5116-4F25-A5E6-BC17CA0BC640}" type="parTrans" cxnId="{C8F7F402-60EC-415C-AA97-A0F4EFB841F0}">
      <dgm:prSet/>
      <dgm:spPr/>
      <dgm:t>
        <a:bodyPr/>
        <a:lstStyle/>
        <a:p>
          <a:endParaRPr lang="cs-CZ"/>
        </a:p>
      </dgm:t>
    </dgm:pt>
    <dgm:pt modelId="{65491C02-51EB-4D8B-B610-C2C6BAD7C9F6}" type="sibTrans" cxnId="{C8F7F402-60EC-415C-AA97-A0F4EFB841F0}">
      <dgm:prSet/>
      <dgm:spPr/>
      <dgm:t>
        <a:bodyPr/>
        <a:lstStyle/>
        <a:p>
          <a:endParaRPr lang="cs-CZ"/>
        </a:p>
      </dgm:t>
    </dgm:pt>
    <dgm:pt modelId="{8312E299-954B-4EC8-95C0-CD9BACC9B4B0}">
      <dgm:prSet phldrT="[Text]"/>
      <dgm:spPr/>
      <dgm:t>
        <a:bodyPr/>
        <a:lstStyle/>
        <a:p>
          <a:r>
            <a:rPr lang="cs-CZ" dirty="0"/>
            <a:t>Psychické </a:t>
          </a:r>
          <a:r>
            <a:rPr lang="cs-CZ" dirty="0" err="1"/>
            <a:t>fce</a:t>
          </a:r>
          <a:endParaRPr lang="cs-CZ" dirty="0"/>
        </a:p>
      </dgm:t>
    </dgm:pt>
    <dgm:pt modelId="{AE994BB8-ECD2-4108-BBBC-C99ED0B6A4A8}" type="parTrans" cxnId="{CFB69A0C-2A86-4925-A44C-A40430EFF10B}">
      <dgm:prSet/>
      <dgm:spPr/>
      <dgm:t>
        <a:bodyPr/>
        <a:lstStyle/>
        <a:p>
          <a:endParaRPr lang="cs-CZ"/>
        </a:p>
      </dgm:t>
    </dgm:pt>
    <dgm:pt modelId="{F7226E17-7E49-442F-AF39-3FD20DD3CBE8}" type="sibTrans" cxnId="{CFB69A0C-2A86-4925-A44C-A40430EFF10B}">
      <dgm:prSet/>
      <dgm:spPr/>
      <dgm:t>
        <a:bodyPr/>
        <a:lstStyle/>
        <a:p>
          <a:endParaRPr lang="cs-CZ"/>
        </a:p>
      </dgm:t>
    </dgm:pt>
    <dgm:pt modelId="{6DFFD6B4-2E62-422B-A29C-FCA264878747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Příjem informací:</a:t>
          </a:r>
        </a:p>
        <a:p>
          <a:r>
            <a:rPr lang="cs-CZ" b="1" dirty="0">
              <a:solidFill>
                <a:schemeClr val="tx1"/>
              </a:solidFill>
            </a:rPr>
            <a:t> - smysly</a:t>
          </a:r>
        </a:p>
        <a:p>
          <a:r>
            <a:rPr lang="cs-CZ" b="1" dirty="0">
              <a:solidFill>
                <a:schemeClr val="tx1"/>
              </a:solidFill>
            </a:rPr>
            <a:t>- intuice</a:t>
          </a:r>
        </a:p>
      </dgm:t>
    </dgm:pt>
    <dgm:pt modelId="{A6530D98-4A32-412A-8117-CA902FBABF3F}" type="parTrans" cxnId="{6CADA1D5-292A-4AAD-855C-9FAB3CFFF8F6}">
      <dgm:prSet/>
      <dgm:spPr/>
      <dgm:t>
        <a:bodyPr/>
        <a:lstStyle/>
        <a:p>
          <a:endParaRPr lang="cs-CZ"/>
        </a:p>
      </dgm:t>
    </dgm:pt>
    <dgm:pt modelId="{B7049FDD-D98A-4AB8-91F3-D834AC40C47D}" type="sibTrans" cxnId="{6CADA1D5-292A-4AAD-855C-9FAB3CFFF8F6}">
      <dgm:prSet/>
      <dgm:spPr/>
      <dgm:t>
        <a:bodyPr/>
        <a:lstStyle/>
        <a:p>
          <a:endParaRPr lang="cs-CZ"/>
        </a:p>
      </dgm:t>
    </dgm:pt>
    <dgm:pt modelId="{D26E2F21-D683-49FD-826F-B9C442E02F5A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Rozhodování:</a:t>
          </a:r>
        </a:p>
        <a:p>
          <a:r>
            <a:rPr lang="cs-CZ" b="1" dirty="0">
              <a:solidFill>
                <a:schemeClr val="tx1"/>
              </a:solidFill>
            </a:rPr>
            <a:t>- myšlení</a:t>
          </a:r>
        </a:p>
        <a:p>
          <a:r>
            <a:rPr lang="cs-CZ" b="1" dirty="0">
              <a:solidFill>
                <a:schemeClr val="tx1"/>
              </a:solidFill>
            </a:rPr>
            <a:t>- cítění</a:t>
          </a:r>
        </a:p>
      </dgm:t>
    </dgm:pt>
    <dgm:pt modelId="{585E8DE9-7005-4005-B20F-0BDD4A434028}" type="parTrans" cxnId="{058D7FCF-FB31-4BD4-9FEF-7A0B2E393EB5}">
      <dgm:prSet/>
      <dgm:spPr/>
      <dgm:t>
        <a:bodyPr/>
        <a:lstStyle/>
        <a:p>
          <a:endParaRPr lang="cs-CZ"/>
        </a:p>
      </dgm:t>
    </dgm:pt>
    <dgm:pt modelId="{EE20DE49-A753-411F-87D1-A7C10F13B891}" type="sibTrans" cxnId="{058D7FCF-FB31-4BD4-9FEF-7A0B2E393EB5}">
      <dgm:prSet/>
      <dgm:spPr/>
      <dgm:t>
        <a:bodyPr/>
        <a:lstStyle/>
        <a:p>
          <a:endParaRPr lang="cs-CZ"/>
        </a:p>
      </dgm:t>
    </dgm:pt>
    <dgm:pt modelId="{FBBE8B82-CB83-46B6-8313-A1AB9E2DE6D3}">
      <dgm:prSet phldrT="[Text]"/>
      <dgm:spPr/>
      <dgm:t>
        <a:bodyPr/>
        <a:lstStyle/>
        <a:p>
          <a:r>
            <a:rPr lang="cs-CZ" dirty="0"/>
            <a:t>Zaměření osobnosti na vnější svět</a:t>
          </a:r>
        </a:p>
      </dgm:t>
    </dgm:pt>
    <dgm:pt modelId="{BB5D83BE-ED3E-46A6-9DB6-9924ADDCEB7B}" type="parTrans" cxnId="{A73C3806-0E09-4885-A213-55DAE6AE8A47}">
      <dgm:prSet/>
      <dgm:spPr/>
      <dgm:t>
        <a:bodyPr/>
        <a:lstStyle/>
        <a:p>
          <a:endParaRPr lang="cs-CZ"/>
        </a:p>
      </dgm:t>
    </dgm:pt>
    <dgm:pt modelId="{BDAAD11C-1A48-49F8-B0E3-3FBAF4CEEF10}" type="sibTrans" cxnId="{A73C3806-0E09-4885-A213-55DAE6AE8A47}">
      <dgm:prSet/>
      <dgm:spPr/>
      <dgm:t>
        <a:bodyPr/>
        <a:lstStyle/>
        <a:p>
          <a:endParaRPr lang="cs-CZ"/>
        </a:p>
      </dgm:t>
    </dgm:pt>
    <dgm:pt modelId="{455D00DE-17E9-4F54-B160-1669DF3318E3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Usuzování</a:t>
          </a:r>
        </a:p>
      </dgm:t>
    </dgm:pt>
    <dgm:pt modelId="{CC50EC0F-3984-4B17-9354-619DF378FC5F}" type="parTrans" cxnId="{9E33A4AB-FEF9-4A4B-AE78-48C621F0881B}">
      <dgm:prSet/>
      <dgm:spPr/>
      <dgm:t>
        <a:bodyPr/>
        <a:lstStyle/>
        <a:p>
          <a:endParaRPr lang="cs-CZ"/>
        </a:p>
      </dgm:t>
    </dgm:pt>
    <dgm:pt modelId="{C7B00C10-FC79-4644-9192-36F68AFB0B1D}" type="sibTrans" cxnId="{9E33A4AB-FEF9-4A4B-AE78-48C621F0881B}">
      <dgm:prSet/>
      <dgm:spPr/>
      <dgm:t>
        <a:bodyPr/>
        <a:lstStyle/>
        <a:p>
          <a:endParaRPr lang="cs-CZ"/>
        </a:p>
      </dgm:t>
    </dgm:pt>
    <dgm:pt modelId="{433EEB30-C966-4FC8-8F79-52CEBD95778D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Vnímání</a:t>
          </a:r>
        </a:p>
      </dgm:t>
    </dgm:pt>
    <dgm:pt modelId="{261F5DD1-E63F-4253-8060-3FF74B6E2C87}" type="parTrans" cxnId="{1BDF721E-76B7-4EF7-A356-4B10A6E34227}">
      <dgm:prSet/>
      <dgm:spPr/>
      <dgm:t>
        <a:bodyPr/>
        <a:lstStyle/>
        <a:p>
          <a:endParaRPr lang="cs-CZ"/>
        </a:p>
      </dgm:t>
    </dgm:pt>
    <dgm:pt modelId="{CF0B758C-A477-49FA-A9AE-FBA7B66127DD}" type="sibTrans" cxnId="{1BDF721E-76B7-4EF7-A356-4B10A6E34227}">
      <dgm:prSet/>
      <dgm:spPr/>
      <dgm:t>
        <a:bodyPr/>
        <a:lstStyle/>
        <a:p>
          <a:endParaRPr lang="cs-CZ"/>
        </a:p>
      </dgm:t>
    </dgm:pt>
    <dgm:pt modelId="{6863CF77-22B4-4847-A793-EFBD870B0E65}" type="pres">
      <dgm:prSet presAssocID="{C7B659D1-4AFD-4160-AF9E-A1741DB86BD6}" presName="theList" presStyleCnt="0">
        <dgm:presLayoutVars>
          <dgm:dir/>
          <dgm:animLvl val="lvl"/>
          <dgm:resizeHandles val="exact"/>
        </dgm:presLayoutVars>
      </dgm:prSet>
      <dgm:spPr/>
    </dgm:pt>
    <dgm:pt modelId="{DCEE8DEA-6151-451B-BF47-341BEF620419}" type="pres">
      <dgm:prSet presAssocID="{2F64A7A0-560F-4D5A-8D6A-9565044F3812}" presName="compNode" presStyleCnt="0"/>
      <dgm:spPr/>
    </dgm:pt>
    <dgm:pt modelId="{656487A7-C497-4947-ACE8-CDE732FC1D4F}" type="pres">
      <dgm:prSet presAssocID="{2F64A7A0-560F-4D5A-8D6A-9565044F3812}" presName="aNode" presStyleLbl="bgShp" presStyleIdx="0" presStyleCnt="3" custLinFactNeighborX="-38"/>
      <dgm:spPr/>
    </dgm:pt>
    <dgm:pt modelId="{372D81E6-CA07-4322-9072-25731A37AB71}" type="pres">
      <dgm:prSet presAssocID="{2F64A7A0-560F-4D5A-8D6A-9565044F3812}" presName="textNode" presStyleLbl="bgShp" presStyleIdx="0" presStyleCnt="3"/>
      <dgm:spPr/>
    </dgm:pt>
    <dgm:pt modelId="{3F3D8530-508D-455A-A777-E94BBEC1D9C8}" type="pres">
      <dgm:prSet presAssocID="{2F64A7A0-560F-4D5A-8D6A-9565044F3812}" presName="compChildNode" presStyleCnt="0"/>
      <dgm:spPr/>
    </dgm:pt>
    <dgm:pt modelId="{73AF2EA8-9F78-4970-B05F-D3138B5D9C87}" type="pres">
      <dgm:prSet presAssocID="{2F64A7A0-560F-4D5A-8D6A-9565044F3812}" presName="theInnerList" presStyleCnt="0"/>
      <dgm:spPr/>
    </dgm:pt>
    <dgm:pt modelId="{E1C94379-148A-479E-AB06-0AE1A7D9F4A4}" type="pres">
      <dgm:prSet presAssocID="{69173216-5B15-423C-8DDF-75C26E42B201}" presName="childNode" presStyleLbl="node1" presStyleIdx="0" presStyleCnt="6" custLinFactNeighborX="403" custLinFactNeighborY="5424">
        <dgm:presLayoutVars>
          <dgm:bulletEnabled val="1"/>
        </dgm:presLayoutVars>
      </dgm:prSet>
      <dgm:spPr/>
    </dgm:pt>
    <dgm:pt modelId="{1D651597-B8B9-4301-AF06-4DD547BD310A}" type="pres">
      <dgm:prSet presAssocID="{69173216-5B15-423C-8DDF-75C26E42B201}" presName="aSpace2" presStyleCnt="0"/>
      <dgm:spPr/>
    </dgm:pt>
    <dgm:pt modelId="{AFDF1FD9-11E1-4A0C-AED3-425419122EF8}" type="pres">
      <dgm:prSet presAssocID="{FFC7D620-29E3-40B3-B965-DD61B7EF9AC0}" presName="childNode" presStyleLbl="node1" presStyleIdx="1" presStyleCnt="6" custLinFactNeighborX="403" custLinFactNeighborY="-69288">
        <dgm:presLayoutVars>
          <dgm:bulletEnabled val="1"/>
        </dgm:presLayoutVars>
      </dgm:prSet>
      <dgm:spPr/>
    </dgm:pt>
    <dgm:pt modelId="{2288C2D1-02D0-463B-952A-2115409331AA}" type="pres">
      <dgm:prSet presAssocID="{2F64A7A0-560F-4D5A-8D6A-9565044F3812}" presName="aSpace" presStyleCnt="0"/>
      <dgm:spPr/>
    </dgm:pt>
    <dgm:pt modelId="{E8F2380A-071D-4A40-BA70-52A021FC0ECE}" type="pres">
      <dgm:prSet presAssocID="{8312E299-954B-4EC8-95C0-CD9BACC9B4B0}" presName="compNode" presStyleCnt="0"/>
      <dgm:spPr/>
    </dgm:pt>
    <dgm:pt modelId="{CDB1D33C-BB1D-4E04-82A3-591F1E612AAF}" type="pres">
      <dgm:prSet presAssocID="{8312E299-954B-4EC8-95C0-CD9BACC9B4B0}" presName="aNode" presStyleLbl="bgShp" presStyleIdx="1" presStyleCnt="3"/>
      <dgm:spPr/>
    </dgm:pt>
    <dgm:pt modelId="{0770C9F8-44CB-450D-AF72-40E590E27276}" type="pres">
      <dgm:prSet presAssocID="{8312E299-954B-4EC8-95C0-CD9BACC9B4B0}" presName="textNode" presStyleLbl="bgShp" presStyleIdx="1" presStyleCnt="3"/>
      <dgm:spPr/>
    </dgm:pt>
    <dgm:pt modelId="{630369AE-BEA7-42A9-970C-ADF9CB2177CC}" type="pres">
      <dgm:prSet presAssocID="{8312E299-954B-4EC8-95C0-CD9BACC9B4B0}" presName="compChildNode" presStyleCnt="0"/>
      <dgm:spPr/>
    </dgm:pt>
    <dgm:pt modelId="{87B2BE79-5C1C-4C8D-BB23-7BD68AD369C6}" type="pres">
      <dgm:prSet presAssocID="{8312E299-954B-4EC8-95C0-CD9BACC9B4B0}" presName="theInnerList" presStyleCnt="0"/>
      <dgm:spPr/>
    </dgm:pt>
    <dgm:pt modelId="{32A39B19-B056-4532-BF96-845CB8930DA6}" type="pres">
      <dgm:prSet presAssocID="{6DFFD6B4-2E62-422B-A29C-FCA264878747}" presName="childNode" presStyleLbl="node1" presStyleIdx="2" presStyleCnt="6">
        <dgm:presLayoutVars>
          <dgm:bulletEnabled val="1"/>
        </dgm:presLayoutVars>
      </dgm:prSet>
      <dgm:spPr/>
    </dgm:pt>
    <dgm:pt modelId="{CD804DD9-9E37-47F7-AF82-A26F57D56753}" type="pres">
      <dgm:prSet presAssocID="{6DFFD6B4-2E62-422B-A29C-FCA264878747}" presName="aSpace2" presStyleCnt="0"/>
      <dgm:spPr/>
    </dgm:pt>
    <dgm:pt modelId="{70FC9C13-6229-4B16-8EBB-1999F406B1D0}" type="pres">
      <dgm:prSet presAssocID="{D26E2F21-D683-49FD-826F-B9C442E02F5A}" presName="childNode" presStyleLbl="node1" presStyleIdx="3" presStyleCnt="6">
        <dgm:presLayoutVars>
          <dgm:bulletEnabled val="1"/>
        </dgm:presLayoutVars>
      </dgm:prSet>
      <dgm:spPr/>
    </dgm:pt>
    <dgm:pt modelId="{FE88947F-A81D-4CB3-B19E-F1D3288366FB}" type="pres">
      <dgm:prSet presAssocID="{8312E299-954B-4EC8-95C0-CD9BACC9B4B0}" presName="aSpace" presStyleCnt="0"/>
      <dgm:spPr/>
    </dgm:pt>
    <dgm:pt modelId="{FC8C026D-5105-4C19-BB25-1C7301AD7EB8}" type="pres">
      <dgm:prSet presAssocID="{FBBE8B82-CB83-46B6-8313-A1AB9E2DE6D3}" presName="compNode" presStyleCnt="0"/>
      <dgm:spPr/>
    </dgm:pt>
    <dgm:pt modelId="{2BCFD4D0-BA61-4051-85CF-8BBEACC8BBE4}" type="pres">
      <dgm:prSet presAssocID="{FBBE8B82-CB83-46B6-8313-A1AB9E2DE6D3}" presName="aNode" presStyleLbl="bgShp" presStyleIdx="2" presStyleCnt="3"/>
      <dgm:spPr/>
    </dgm:pt>
    <dgm:pt modelId="{72A58CCC-47DF-4045-9D50-9AEA20B397AD}" type="pres">
      <dgm:prSet presAssocID="{FBBE8B82-CB83-46B6-8313-A1AB9E2DE6D3}" presName="textNode" presStyleLbl="bgShp" presStyleIdx="2" presStyleCnt="3"/>
      <dgm:spPr/>
    </dgm:pt>
    <dgm:pt modelId="{E2A23C97-30AA-44EE-A9C4-C99B77709274}" type="pres">
      <dgm:prSet presAssocID="{FBBE8B82-CB83-46B6-8313-A1AB9E2DE6D3}" presName="compChildNode" presStyleCnt="0"/>
      <dgm:spPr/>
    </dgm:pt>
    <dgm:pt modelId="{3AF7CFD6-555E-4B79-A74D-870E37981E45}" type="pres">
      <dgm:prSet presAssocID="{FBBE8B82-CB83-46B6-8313-A1AB9E2DE6D3}" presName="theInnerList" presStyleCnt="0"/>
      <dgm:spPr/>
    </dgm:pt>
    <dgm:pt modelId="{3FAD4826-886B-4F70-891B-D551240C1888}" type="pres">
      <dgm:prSet presAssocID="{455D00DE-17E9-4F54-B160-1669DF3318E3}" presName="childNode" presStyleLbl="node1" presStyleIdx="4" presStyleCnt="6">
        <dgm:presLayoutVars>
          <dgm:bulletEnabled val="1"/>
        </dgm:presLayoutVars>
      </dgm:prSet>
      <dgm:spPr/>
    </dgm:pt>
    <dgm:pt modelId="{9546FFA7-DC55-4921-B378-B71E7DCD86D6}" type="pres">
      <dgm:prSet presAssocID="{455D00DE-17E9-4F54-B160-1669DF3318E3}" presName="aSpace2" presStyleCnt="0"/>
      <dgm:spPr/>
    </dgm:pt>
    <dgm:pt modelId="{B9CE87F4-A612-4340-B83F-0CA68F5D5A15}" type="pres">
      <dgm:prSet presAssocID="{433EEB30-C966-4FC8-8F79-52CEBD95778D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A16D0902-0F26-4011-A4F0-135080AE4B77}" type="presOf" srcId="{2F64A7A0-560F-4D5A-8D6A-9565044F3812}" destId="{372D81E6-CA07-4322-9072-25731A37AB71}" srcOrd="1" destOrd="0" presId="urn:microsoft.com/office/officeart/2005/8/layout/lProcess2"/>
    <dgm:cxn modelId="{26242B02-3000-4B1A-A9A3-F2C516C7F1B1}" type="presOf" srcId="{433EEB30-C966-4FC8-8F79-52CEBD95778D}" destId="{B9CE87F4-A612-4340-B83F-0CA68F5D5A15}" srcOrd="0" destOrd="0" presId="urn:microsoft.com/office/officeart/2005/8/layout/lProcess2"/>
    <dgm:cxn modelId="{C8F7F402-60EC-415C-AA97-A0F4EFB841F0}" srcId="{2F64A7A0-560F-4D5A-8D6A-9565044F3812}" destId="{FFC7D620-29E3-40B3-B965-DD61B7EF9AC0}" srcOrd="1" destOrd="0" parTransId="{B6A57DCE-5116-4F25-A5E6-BC17CA0BC640}" sibTransId="{65491C02-51EB-4D8B-B610-C2C6BAD7C9F6}"/>
    <dgm:cxn modelId="{A73C3806-0E09-4885-A213-55DAE6AE8A47}" srcId="{C7B659D1-4AFD-4160-AF9E-A1741DB86BD6}" destId="{FBBE8B82-CB83-46B6-8313-A1AB9E2DE6D3}" srcOrd="2" destOrd="0" parTransId="{BB5D83BE-ED3E-46A6-9DB6-9924ADDCEB7B}" sibTransId="{BDAAD11C-1A48-49F8-B0E3-3FBAF4CEEF10}"/>
    <dgm:cxn modelId="{364F8509-C7D1-4102-A037-96C3976620EB}" type="presOf" srcId="{D26E2F21-D683-49FD-826F-B9C442E02F5A}" destId="{70FC9C13-6229-4B16-8EBB-1999F406B1D0}" srcOrd="0" destOrd="0" presId="urn:microsoft.com/office/officeart/2005/8/layout/lProcess2"/>
    <dgm:cxn modelId="{CFB69A0C-2A86-4925-A44C-A40430EFF10B}" srcId="{C7B659D1-4AFD-4160-AF9E-A1741DB86BD6}" destId="{8312E299-954B-4EC8-95C0-CD9BACC9B4B0}" srcOrd="1" destOrd="0" parTransId="{AE994BB8-ECD2-4108-BBBC-C99ED0B6A4A8}" sibTransId="{F7226E17-7E49-442F-AF39-3FD20DD3CBE8}"/>
    <dgm:cxn modelId="{AC475217-6A31-4B1D-BB67-2BF0244D2CB7}" type="presOf" srcId="{C7B659D1-4AFD-4160-AF9E-A1741DB86BD6}" destId="{6863CF77-22B4-4847-A793-EFBD870B0E65}" srcOrd="0" destOrd="0" presId="urn:microsoft.com/office/officeart/2005/8/layout/lProcess2"/>
    <dgm:cxn modelId="{1BDF721E-76B7-4EF7-A356-4B10A6E34227}" srcId="{FBBE8B82-CB83-46B6-8313-A1AB9E2DE6D3}" destId="{433EEB30-C966-4FC8-8F79-52CEBD95778D}" srcOrd="1" destOrd="0" parTransId="{261F5DD1-E63F-4253-8060-3FF74B6E2C87}" sibTransId="{CF0B758C-A477-49FA-A9AE-FBA7B66127DD}"/>
    <dgm:cxn modelId="{D0A67E1E-FA02-4D26-9399-38FA993FF892}" srcId="{C7B659D1-4AFD-4160-AF9E-A1741DB86BD6}" destId="{2F64A7A0-560F-4D5A-8D6A-9565044F3812}" srcOrd="0" destOrd="0" parTransId="{65243D1F-C28F-4B37-8962-49DEB2E5F143}" sibTransId="{218D6857-BA8E-41AA-882B-978265AAF3B6}"/>
    <dgm:cxn modelId="{41476F25-07A6-42BA-8458-E794C7051578}" type="presOf" srcId="{8312E299-954B-4EC8-95C0-CD9BACC9B4B0}" destId="{CDB1D33C-BB1D-4E04-82A3-591F1E612AAF}" srcOrd="0" destOrd="0" presId="urn:microsoft.com/office/officeart/2005/8/layout/lProcess2"/>
    <dgm:cxn modelId="{85A0AC30-F566-45FE-9DC4-262EB6BEE480}" type="presOf" srcId="{2F64A7A0-560F-4D5A-8D6A-9565044F3812}" destId="{656487A7-C497-4947-ACE8-CDE732FC1D4F}" srcOrd="0" destOrd="0" presId="urn:microsoft.com/office/officeart/2005/8/layout/lProcess2"/>
    <dgm:cxn modelId="{40AC4F34-E95F-4A33-A6EE-3BB2845F87B5}" type="presOf" srcId="{69173216-5B15-423C-8DDF-75C26E42B201}" destId="{E1C94379-148A-479E-AB06-0AE1A7D9F4A4}" srcOrd="0" destOrd="0" presId="urn:microsoft.com/office/officeart/2005/8/layout/lProcess2"/>
    <dgm:cxn modelId="{E2F38F3C-3597-4E90-95D5-3CF2A77253FE}" type="presOf" srcId="{FBBE8B82-CB83-46B6-8313-A1AB9E2DE6D3}" destId="{72A58CCC-47DF-4045-9D50-9AEA20B397AD}" srcOrd="1" destOrd="0" presId="urn:microsoft.com/office/officeart/2005/8/layout/lProcess2"/>
    <dgm:cxn modelId="{ED7A2C3D-41DA-4427-A911-8259A8DEB073}" type="presOf" srcId="{FBBE8B82-CB83-46B6-8313-A1AB9E2DE6D3}" destId="{2BCFD4D0-BA61-4051-85CF-8BBEACC8BBE4}" srcOrd="0" destOrd="0" presId="urn:microsoft.com/office/officeart/2005/8/layout/lProcess2"/>
    <dgm:cxn modelId="{429DB165-5A84-4D43-9530-9C88E9249DF7}" type="presOf" srcId="{455D00DE-17E9-4F54-B160-1669DF3318E3}" destId="{3FAD4826-886B-4F70-891B-D551240C1888}" srcOrd="0" destOrd="0" presId="urn:microsoft.com/office/officeart/2005/8/layout/lProcess2"/>
    <dgm:cxn modelId="{0A4ED193-73AD-402A-BE9E-E074333E2959}" type="presOf" srcId="{8312E299-954B-4EC8-95C0-CD9BACC9B4B0}" destId="{0770C9F8-44CB-450D-AF72-40E590E27276}" srcOrd="1" destOrd="0" presId="urn:microsoft.com/office/officeart/2005/8/layout/lProcess2"/>
    <dgm:cxn modelId="{0C951497-D37F-461E-B8EA-8D1651FD7767}" srcId="{2F64A7A0-560F-4D5A-8D6A-9565044F3812}" destId="{69173216-5B15-423C-8DDF-75C26E42B201}" srcOrd="0" destOrd="0" parTransId="{8221674E-D1E4-4A06-BCE0-4C20D09EA352}" sibTransId="{539E680F-6AF5-4082-A6C8-20B4B8984748}"/>
    <dgm:cxn modelId="{9E33A4AB-FEF9-4A4B-AE78-48C621F0881B}" srcId="{FBBE8B82-CB83-46B6-8313-A1AB9E2DE6D3}" destId="{455D00DE-17E9-4F54-B160-1669DF3318E3}" srcOrd="0" destOrd="0" parTransId="{CC50EC0F-3984-4B17-9354-619DF378FC5F}" sibTransId="{C7B00C10-FC79-4644-9192-36F68AFB0B1D}"/>
    <dgm:cxn modelId="{685E15C8-C030-4F66-BEB2-7C03A534A4D2}" type="presOf" srcId="{FFC7D620-29E3-40B3-B965-DD61B7EF9AC0}" destId="{AFDF1FD9-11E1-4A0C-AED3-425419122EF8}" srcOrd="0" destOrd="0" presId="urn:microsoft.com/office/officeart/2005/8/layout/lProcess2"/>
    <dgm:cxn modelId="{058D7FCF-FB31-4BD4-9FEF-7A0B2E393EB5}" srcId="{8312E299-954B-4EC8-95C0-CD9BACC9B4B0}" destId="{D26E2F21-D683-49FD-826F-B9C442E02F5A}" srcOrd="1" destOrd="0" parTransId="{585E8DE9-7005-4005-B20F-0BDD4A434028}" sibTransId="{EE20DE49-A753-411F-87D1-A7C10F13B891}"/>
    <dgm:cxn modelId="{3EC799D3-35B9-4962-B16C-F164E9EF8470}" type="presOf" srcId="{6DFFD6B4-2E62-422B-A29C-FCA264878747}" destId="{32A39B19-B056-4532-BF96-845CB8930DA6}" srcOrd="0" destOrd="0" presId="urn:microsoft.com/office/officeart/2005/8/layout/lProcess2"/>
    <dgm:cxn modelId="{6CADA1D5-292A-4AAD-855C-9FAB3CFFF8F6}" srcId="{8312E299-954B-4EC8-95C0-CD9BACC9B4B0}" destId="{6DFFD6B4-2E62-422B-A29C-FCA264878747}" srcOrd="0" destOrd="0" parTransId="{A6530D98-4A32-412A-8117-CA902FBABF3F}" sibTransId="{B7049FDD-D98A-4AB8-91F3-D834AC40C47D}"/>
    <dgm:cxn modelId="{858D202D-88E4-455D-9301-978AF865A79B}" type="presParOf" srcId="{6863CF77-22B4-4847-A793-EFBD870B0E65}" destId="{DCEE8DEA-6151-451B-BF47-341BEF620419}" srcOrd="0" destOrd="0" presId="urn:microsoft.com/office/officeart/2005/8/layout/lProcess2"/>
    <dgm:cxn modelId="{7ED56CC8-02AD-41EC-8F86-CCBFE995D4E4}" type="presParOf" srcId="{DCEE8DEA-6151-451B-BF47-341BEF620419}" destId="{656487A7-C497-4947-ACE8-CDE732FC1D4F}" srcOrd="0" destOrd="0" presId="urn:microsoft.com/office/officeart/2005/8/layout/lProcess2"/>
    <dgm:cxn modelId="{E913536D-6FC4-4C45-AA3C-F4EB8674A1E1}" type="presParOf" srcId="{DCEE8DEA-6151-451B-BF47-341BEF620419}" destId="{372D81E6-CA07-4322-9072-25731A37AB71}" srcOrd="1" destOrd="0" presId="urn:microsoft.com/office/officeart/2005/8/layout/lProcess2"/>
    <dgm:cxn modelId="{C64A4D4B-D93E-452A-B2C3-41F30FAE038C}" type="presParOf" srcId="{DCEE8DEA-6151-451B-BF47-341BEF620419}" destId="{3F3D8530-508D-455A-A777-E94BBEC1D9C8}" srcOrd="2" destOrd="0" presId="urn:microsoft.com/office/officeart/2005/8/layout/lProcess2"/>
    <dgm:cxn modelId="{4F51EAA0-4BCE-46D8-8A00-45F1F1FB0DC3}" type="presParOf" srcId="{3F3D8530-508D-455A-A777-E94BBEC1D9C8}" destId="{73AF2EA8-9F78-4970-B05F-D3138B5D9C87}" srcOrd="0" destOrd="0" presId="urn:microsoft.com/office/officeart/2005/8/layout/lProcess2"/>
    <dgm:cxn modelId="{0BD8D913-5D1E-462A-9FB5-136DFF914540}" type="presParOf" srcId="{73AF2EA8-9F78-4970-B05F-D3138B5D9C87}" destId="{E1C94379-148A-479E-AB06-0AE1A7D9F4A4}" srcOrd="0" destOrd="0" presId="urn:microsoft.com/office/officeart/2005/8/layout/lProcess2"/>
    <dgm:cxn modelId="{0492CD0E-EB4C-4492-996A-9174E3BBCFB2}" type="presParOf" srcId="{73AF2EA8-9F78-4970-B05F-D3138B5D9C87}" destId="{1D651597-B8B9-4301-AF06-4DD547BD310A}" srcOrd="1" destOrd="0" presId="urn:microsoft.com/office/officeart/2005/8/layout/lProcess2"/>
    <dgm:cxn modelId="{69B7187D-230C-4C60-9BEE-428666A0DFDA}" type="presParOf" srcId="{73AF2EA8-9F78-4970-B05F-D3138B5D9C87}" destId="{AFDF1FD9-11E1-4A0C-AED3-425419122EF8}" srcOrd="2" destOrd="0" presId="urn:microsoft.com/office/officeart/2005/8/layout/lProcess2"/>
    <dgm:cxn modelId="{93BC57B2-43EB-47F9-B580-0C12FC3A8991}" type="presParOf" srcId="{6863CF77-22B4-4847-A793-EFBD870B0E65}" destId="{2288C2D1-02D0-463B-952A-2115409331AA}" srcOrd="1" destOrd="0" presId="urn:microsoft.com/office/officeart/2005/8/layout/lProcess2"/>
    <dgm:cxn modelId="{76421AB7-2943-49C6-84C8-5C355F356010}" type="presParOf" srcId="{6863CF77-22B4-4847-A793-EFBD870B0E65}" destId="{E8F2380A-071D-4A40-BA70-52A021FC0ECE}" srcOrd="2" destOrd="0" presId="urn:microsoft.com/office/officeart/2005/8/layout/lProcess2"/>
    <dgm:cxn modelId="{7497A8C2-0E2B-4477-AEBB-74328018484C}" type="presParOf" srcId="{E8F2380A-071D-4A40-BA70-52A021FC0ECE}" destId="{CDB1D33C-BB1D-4E04-82A3-591F1E612AAF}" srcOrd="0" destOrd="0" presId="urn:microsoft.com/office/officeart/2005/8/layout/lProcess2"/>
    <dgm:cxn modelId="{A6E973AF-F406-4907-9B43-2B766D093405}" type="presParOf" srcId="{E8F2380A-071D-4A40-BA70-52A021FC0ECE}" destId="{0770C9F8-44CB-450D-AF72-40E590E27276}" srcOrd="1" destOrd="0" presId="urn:microsoft.com/office/officeart/2005/8/layout/lProcess2"/>
    <dgm:cxn modelId="{7BF2E5E2-8C71-47D7-A1D0-A304F3F3E1F2}" type="presParOf" srcId="{E8F2380A-071D-4A40-BA70-52A021FC0ECE}" destId="{630369AE-BEA7-42A9-970C-ADF9CB2177CC}" srcOrd="2" destOrd="0" presId="urn:microsoft.com/office/officeart/2005/8/layout/lProcess2"/>
    <dgm:cxn modelId="{6E90048C-CDC9-4E68-A814-5D733FC3D686}" type="presParOf" srcId="{630369AE-BEA7-42A9-970C-ADF9CB2177CC}" destId="{87B2BE79-5C1C-4C8D-BB23-7BD68AD369C6}" srcOrd="0" destOrd="0" presId="urn:microsoft.com/office/officeart/2005/8/layout/lProcess2"/>
    <dgm:cxn modelId="{1B7649FE-8E0F-4657-82BA-6B021D9950EF}" type="presParOf" srcId="{87B2BE79-5C1C-4C8D-BB23-7BD68AD369C6}" destId="{32A39B19-B056-4532-BF96-845CB8930DA6}" srcOrd="0" destOrd="0" presId="urn:microsoft.com/office/officeart/2005/8/layout/lProcess2"/>
    <dgm:cxn modelId="{0B67CF30-1039-41C8-8B81-5D685624A88C}" type="presParOf" srcId="{87B2BE79-5C1C-4C8D-BB23-7BD68AD369C6}" destId="{CD804DD9-9E37-47F7-AF82-A26F57D56753}" srcOrd="1" destOrd="0" presId="urn:microsoft.com/office/officeart/2005/8/layout/lProcess2"/>
    <dgm:cxn modelId="{5499C88F-3198-40A3-9B70-3E0923C8254F}" type="presParOf" srcId="{87B2BE79-5C1C-4C8D-BB23-7BD68AD369C6}" destId="{70FC9C13-6229-4B16-8EBB-1999F406B1D0}" srcOrd="2" destOrd="0" presId="urn:microsoft.com/office/officeart/2005/8/layout/lProcess2"/>
    <dgm:cxn modelId="{1BA035A8-FD29-49C0-AF58-C163625D3015}" type="presParOf" srcId="{6863CF77-22B4-4847-A793-EFBD870B0E65}" destId="{FE88947F-A81D-4CB3-B19E-F1D3288366FB}" srcOrd="3" destOrd="0" presId="urn:microsoft.com/office/officeart/2005/8/layout/lProcess2"/>
    <dgm:cxn modelId="{AA0242E5-8D3E-4286-A02A-3EE7E53B7EC3}" type="presParOf" srcId="{6863CF77-22B4-4847-A793-EFBD870B0E65}" destId="{FC8C026D-5105-4C19-BB25-1C7301AD7EB8}" srcOrd="4" destOrd="0" presId="urn:microsoft.com/office/officeart/2005/8/layout/lProcess2"/>
    <dgm:cxn modelId="{A0CDDF18-AD0C-4BD0-A00F-0F7E63DC59D9}" type="presParOf" srcId="{FC8C026D-5105-4C19-BB25-1C7301AD7EB8}" destId="{2BCFD4D0-BA61-4051-85CF-8BBEACC8BBE4}" srcOrd="0" destOrd="0" presId="urn:microsoft.com/office/officeart/2005/8/layout/lProcess2"/>
    <dgm:cxn modelId="{9BF85D6D-8EAA-4935-BEA3-839B7766F16C}" type="presParOf" srcId="{FC8C026D-5105-4C19-BB25-1C7301AD7EB8}" destId="{72A58CCC-47DF-4045-9D50-9AEA20B397AD}" srcOrd="1" destOrd="0" presId="urn:microsoft.com/office/officeart/2005/8/layout/lProcess2"/>
    <dgm:cxn modelId="{12FCC100-4EBA-4FB8-90F7-2772EC0C4A2B}" type="presParOf" srcId="{FC8C026D-5105-4C19-BB25-1C7301AD7EB8}" destId="{E2A23C97-30AA-44EE-A9C4-C99B77709274}" srcOrd="2" destOrd="0" presId="urn:microsoft.com/office/officeart/2005/8/layout/lProcess2"/>
    <dgm:cxn modelId="{8549CD75-C81E-4171-91BE-B2A07ABE93C8}" type="presParOf" srcId="{E2A23C97-30AA-44EE-A9C4-C99B77709274}" destId="{3AF7CFD6-555E-4B79-A74D-870E37981E45}" srcOrd="0" destOrd="0" presId="urn:microsoft.com/office/officeart/2005/8/layout/lProcess2"/>
    <dgm:cxn modelId="{8AE138AF-D717-40D1-9A3B-9C368D0A724A}" type="presParOf" srcId="{3AF7CFD6-555E-4B79-A74D-870E37981E45}" destId="{3FAD4826-886B-4F70-891B-D551240C1888}" srcOrd="0" destOrd="0" presId="urn:microsoft.com/office/officeart/2005/8/layout/lProcess2"/>
    <dgm:cxn modelId="{2D955B9C-B5A7-4193-A724-EE2F14286590}" type="presParOf" srcId="{3AF7CFD6-555E-4B79-A74D-870E37981E45}" destId="{9546FFA7-DC55-4921-B378-B71E7DCD86D6}" srcOrd="1" destOrd="0" presId="urn:microsoft.com/office/officeart/2005/8/layout/lProcess2"/>
    <dgm:cxn modelId="{81076B4F-A165-44C5-A4A7-8C5C25F82652}" type="presParOf" srcId="{3AF7CFD6-555E-4B79-A74D-870E37981E45}" destId="{B9CE87F4-A612-4340-B83F-0CA68F5D5A1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487A7-C497-4947-ACE8-CDE732FC1D4F}">
      <dsp:nvSpPr>
        <dsp:cNvPr id="0" name=""/>
        <dsp:cNvSpPr/>
      </dsp:nvSpPr>
      <dsp:spPr>
        <a:xfrm>
          <a:off x="15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Zaměření osobnosti</a:t>
          </a:r>
        </a:p>
      </dsp:txBody>
      <dsp:txXfrm>
        <a:off x="15" y="0"/>
        <a:ext cx="3337470" cy="1305401"/>
      </dsp:txXfrm>
    </dsp:sp>
    <dsp:sp modelId="{E1C94379-148A-479E-AB06-0AE1A7D9F4A4}">
      <dsp:nvSpPr>
        <dsp:cNvPr id="0" name=""/>
        <dsp:cNvSpPr/>
      </dsp:nvSpPr>
      <dsp:spPr>
        <a:xfrm>
          <a:off x="345790" y="1317624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Introverze</a:t>
          </a:r>
        </a:p>
      </dsp:txBody>
      <dsp:txXfrm>
        <a:off x="384217" y="1356051"/>
        <a:ext cx="2593122" cy="1235133"/>
      </dsp:txXfrm>
    </dsp:sp>
    <dsp:sp modelId="{AFDF1FD9-11E1-4A0C-AED3-425419122EF8}">
      <dsp:nvSpPr>
        <dsp:cNvPr id="0" name=""/>
        <dsp:cNvSpPr/>
      </dsp:nvSpPr>
      <dsp:spPr>
        <a:xfrm>
          <a:off x="345790" y="2680654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Extraverze</a:t>
          </a:r>
        </a:p>
      </dsp:txBody>
      <dsp:txXfrm>
        <a:off x="384217" y="2719081"/>
        <a:ext cx="2593122" cy="1235133"/>
      </dsp:txXfrm>
    </dsp:sp>
    <dsp:sp modelId="{CDB1D33C-BB1D-4E04-82A3-591F1E612AAF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Psychické </a:t>
          </a:r>
          <a:r>
            <a:rPr lang="cs-CZ" sz="3000" kern="1200" dirty="0" err="1"/>
            <a:t>fce</a:t>
          </a:r>
          <a:endParaRPr lang="cs-CZ" sz="3000" kern="1200" dirty="0"/>
        </a:p>
      </dsp:txBody>
      <dsp:txXfrm>
        <a:off x="3589064" y="0"/>
        <a:ext cx="3337470" cy="1305401"/>
      </dsp:txXfrm>
    </dsp:sp>
    <dsp:sp modelId="{32A39B19-B056-4532-BF96-845CB8930DA6}">
      <dsp:nvSpPr>
        <dsp:cNvPr id="0" name=""/>
        <dsp:cNvSpPr/>
      </dsp:nvSpPr>
      <dsp:spPr>
        <a:xfrm>
          <a:off x="3922811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Příjem informací: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 - smysly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- intuice</a:t>
          </a:r>
        </a:p>
      </dsp:txBody>
      <dsp:txXfrm>
        <a:off x="3961238" y="1345103"/>
        <a:ext cx="2593122" cy="1235133"/>
      </dsp:txXfrm>
    </dsp:sp>
    <dsp:sp modelId="{70FC9C13-6229-4B16-8EBB-1999F406B1D0}">
      <dsp:nvSpPr>
        <dsp:cNvPr id="0" name=""/>
        <dsp:cNvSpPr/>
      </dsp:nvSpPr>
      <dsp:spPr>
        <a:xfrm>
          <a:off x="3922811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Rozhodování: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- myšlení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- cítění</a:t>
          </a:r>
        </a:p>
      </dsp:txBody>
      <dsp:txXfrm>
        <a:off x="3961238" y="2858935"/>
        <a:ext cx="2593122" cy="1235133"/>
      </dsp:txXfrm>
    </dsp:sp>
    <dsp:sp modelId="{2BCFD4D0-BA61-4051-85CF-8BBEACC8BBE4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Zaměření osobnosti na vnější svět</a:t>
          </a:r>
        </a:p>
      </dsp:txBody>
      <dsp:txXfrm>
        <a:off x="7176845" y="0"/>
        <a:ext cx="3337470" cy="1305401"/>
      </dsp:txXfrm>
    </dsp:sp>
    <dsp:sp modelId="{3FAD4826-886B-4F70-891B-D551240C1888}">
      <dsp:nvSpPr>
        <dsp:cNvPr id="0" name=""/>
        <dsp:cNvSpPr/>
      </dsp:nvSpPr>
      <dsp:spPr>
        <a:xfrm>
          <a:off x="7510592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Usuzování</a:t>
          </a:r>
        </a:p>
      </dsp:txBody>
      <dsp:txXfrm>
        <a:off x="7549019" y="1345103"/>
        <a:ext cx="2593122" cy="1235133"/>
      </dsp:txXfrm>
    </dsp:sp>
    <dsp:sp modelId="{B9CE87F4-A612-4340-B83F-0CA68F5D5A15}">
      <dsp:nvSpPr>
        <dsp:cNvPr id="0" name=""/>
        <dsp:cNvSpPr/>
      </dsp:nvSpPr>
      <dsp:spPr>
        <a:xfrm>
          <a:off x="7510592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Vnímání</a:t>
          </a:r>
        </a:p>
      </dsp:txBody>
      <dsp:txXfrm>
        <a:off x="7549019" y="2858935"/>
        <a:ext cx="2593122" cy="123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09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70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15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25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37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2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44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16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29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8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3C2294-3844-4A65-A181-4B4CDDCFB813}" type="datetimeFigureOut">
              <a:rPr lang="cs-CZ" smtClean="0"/>
              <a:pPr/>
              <a:t>09.11.2018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D98717-B82D-4643-8ADD-A179EC107402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6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2Xpuykt4-s" TargetMode="External"/><Relationship Id="rId2" Type="http://schemas.openxmlformats.org/officeDocument/2006/relationships/hyperlink" Target="https://www.youtube.com/watch?v=W9Fw-YpHoU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nheccWL_A" TargetMode="External"/><Relationship Id="rId2" Type="http://schemas.openxmlformats.org/officeDocument/2006/relationships/hyperlink" Target="https://www.youtube.com/watch?v=aDZ5RdDRFu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hmyPENaCk" TargetMode="External"/><Relationship Id="rId2" Type="http://schemas.openxmlformats.org/officeDocument/2006/relationships/hyperlink" Target="http://www.ted.com/talks/susan_cain_the_power_of_introverts?language=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tPcsFkrbSU" TargetMode="External"/><Relationship Id="rId4" Type="http://schemas.openxmlformats.org/officeDocument/2006/relationships/hyperlink" Target="https://www.youtube.com/watch?v=pi1bDAPxoW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6784590" cy="3566160"/>
          </a:xfrm>
        </p:spPr>
        <p:txBody>
          <a:bodyPr/>
          <a:lstStyle/>
          <a:p>
            <a:pPr algn="ctr"/>
            <a:r>
              <a:rPr lang="cs-CZ" sz="6600" b="1" dirty="0">
                <a:solidFill>
                  <a:schemeClr val="accent2">
                    <a:lumMod val="75000"/>
                  </a:schemeClr>
                </a:solidFill>
              </a:rPr>
              <a:t>Typologie osobnosti</a:t>
            </a:r>
            <a:br>
              <a:rPr lang="cs-CZ" sz="6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6600" b="1" dirty="0">
                <a:solidFill>
                  <a:schemeClr val="accent2">
                    <a:lumMod val="75000"/>
                  </a:schemeClr>
                </a:solidFill>
              </a:rPr>
              <a:t> u dětí </a:t>
            </a:r>
            <a:r>
              <a:rPr lang="cs-CZ" sz="3000" dirty="0"/>
              <a:t>(Miková, </a:t>
            </a:r>
            <a:r>
              <a:rPr lang="cs-CZ" sz="3000" dirty="0" err="1"/>
              <a:t>Stang</a:t>
            </a:r>
            <a:r>
              <a:rPr lang="cs-CZ" sz="3000" dirty="0"/>
              <a:t>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Petra </a:t>
            </a:r>
            <a:r>
              <a:rPr lang="cs-CZ" dirty="0" err="1"/>
              <a:t>Segeťová</a:t>
            </a:r>
            <a:endParaRPr lang="cs-CZ" dirty="0"/>
          </a:p>
          <a:p>
            <a:r>
              <a:rPr lang="cs-CZ" dirty="0"/>
              <a:t>Kateřina </a:t>
            </a:r>
            <a:r>
              <a:rPr lang="cs-CZ" dirty="0" err="1"/>
              <a:t>Štrausová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E0FB74-DA9C-40DA-9518-D0BD162D4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4" y="986135"/>
            <a:ext cx="3554569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3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informací - SMYSLY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8206" y="1845733"/>
            <a:ext cx="10757474" cy="4510822"/>
          </a:xfrm>
        </p:spPr>
        <p:txBody>
          <a:bodyPr>
            <a:noAutofit/>
          </a:bodyPr>
          <a:lstStyle/>
          <a:p>
            <a:r>
              <a:rPr lang="cs-CZ" sz="1800" dirty="0"/>
              <a:t> - </a:t>
            </a:r>
            <a:r>
              <a:rPr lang="cs-CZ" sz="1800" dirty="0">
                <a:solidFill>
                  <a:schemeClr val="tx1"/>
                </a:solidFill>
              </a:rPr>
              <a:t>smysly ke zjišťování okolního dění</a:t>
            </a:r>
          </a:p>
          <a:p>
            <a:r>
              <a:rPr lang="cs-CZ" sz="1800" dirty="0">
                <a:solidFill>
                  <a:schemeClr val="tx1"/>
                </a:solidFill>
              </a:rPr>
              <a:t>- zájem o to, co je </a:t>
            </a:r>
            <a:r>
              <a:rPr lang="cs-CZ" sz="1800" b="1" dirty="0">
                <a:solidFill>
                  <a:schemeClr val="tx1"/>
                </a:solidFill>
              </a:rPr>
              <a:t>skutečné (tady a teď)</a:t>
            </a:r>
          </a:p>
          <a:p>
            <a:r>
              <a:rPr lang="cs-CZ" sz="1800" dirty="0">
                <a:solidFill>
                  <a:schemeClr val="tx1"/>
                </a:solidFill>
              </a:rPr>
              <a:t>- žijí </a:t>
            </a:r>
            <a:r>
              <a:rPr lang="cs-CZ" sz="1800" b="1" dirty="0">
                <a:solidFill>
                  <a:schemeClr val="tx1"/>
                </a:solidFill>
              </a:rPr>
              <a:t>současností </a:t>
            </a:r>
            <a:r>
              <a:rPr lang="cs-CZ" sz="1800" dirty="0">
                <a:solidFill>
                  <a:schemeClr val="tx1"/>
                </a:solidFill>
              </a:rPr>
              <a:t>(budoucnost až ohrožující)</a:t>
            </a:r>
          </a:p>
          <a:p>
            <a:r>
              <a:rPr lang="cs-CZ" sz="1800" dirty="0">
                <a:solidFill>
                  <a:schemeClr val="tx1"/>
                </a:solidFill>
              </a:rPr>
              <a:t>- opírají se o </a:t>
            </a:r>
            <a:r>
              <a:rPr lang="cs-CZ" sz="1800" b="1" dirty="0">
                <a:solidFill>
                  <a:schemeClr val="tx1"/>
                </a:solidFill>
              </a:rPr>
              <a:t>fakta</a:t>
            </a:r>
          </a:p>
          <a:p>
            <a:r>
              <a:rPr lang="cs-CZ" sz="1800" dirty="0">
                <a:solidFill>
                  <a:schemeClr val="tx1"/>
                </a:solidFill>
              </a:rPr>
              <a:t> - od jednotlivostí postupují k celku</a:t>
            </a:r>
          </a:p>
          <a:p>
            <a:r>
              <a:rPr lang="cs-CZ" sz="1800" dirty="0">
                <a:solidFill>
                  <a:schemeClr val="tx1"/>
                </a:solidFill>
              </a:rPr>
              <a:t>- nové poznatky přenášejí na praxi</a:t>
            </a:r>
          </a:p>
          <a:p>
            <a:r>
              <a:rPr lang="cs-CZ" sz="1800" dirty="0">
                <a:solidFill>
                  <a:schemeClr val="tx1"/>
                </a:solidFill>
              </a:rPr>
              <a:t>- preferují </a:t>
            </a:r>
            <a:r>
              <a:rPr lang="cs-CZ" sz="1800" b="1" dirty="0">
                <a:solidFill>
                  <a:schemeClr val="tx1"/>
                </a:solidFill>
              </a:rPr>
              <a:t>úkoly vycházející z reality </a:t>
            </a:r>
            <a:r>
              <a:rPr lang="cs-CZ" sz="1800" dirty="0">
                <a:solidFill>
                  <a:schemeClr val="tx1"/>
                </a:solidFill>
              </a:rPr>
              <a:t>, spojeno se zkušeností(viditelný výsledek) – konkrétní úkoly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- očekávají, že </a:t>
            </a:r>
            <a:r>
              <a:rPr lang="cs-CZ" sz="1800" b="1" dirty="0">
                <a:solidFill>
                  <a:schemeClr val="tx1"/>
                </a:solidFill>
              </a:rPr>
              <a:t>slova jsou přesně tak, jak byla řečena </a:t>
            </a:r>
            <a:r>
              <a:rPr lang="cs-CZ" sz="1800" dirty="0">
                <a:solidFill>
                  <a:schemeClr val="tx1"/>
                </a:solidFill>
              </a:rPr>
              <a:t>– od „intuitivního“ typu dostávají zpět „mlžení“</a:t>
            </a:r>
          </a:p>
          <a:p>
            <a:r>
              <a:rPr lang="cs-CZ" sz="1800" dirty="0">
                <a:solidFill>
                  <a:schemeClr val="tx1"/>
                </a:solidFill>
              </a:rPr>
              <a:t>Profese: aplikace naučeného, kontakt s realitou</a:t>
            </a:r>
          </a:p>
        </p:txBody>
      </p:sp>
    </p:spTree>
    <p:extLst>
      <p:ext uri="{BB962C8B-B14F-4D97-AF65-F5344CB8AC3E}">
        <p14:creationId xmlns:p14="http://schemas.microsoft.com/office/powerpoint/2010/main" val="36194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informací - INTUICE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možnosti dané věci a k čemu má vztah</a:t>
            </a:r>
          </a:p>
          <a:p>
            <a:r>
              <a:rPr lang="cs-CZ" dirty="0"/>
              <a:t>- hledají </a:t>
            </a:r>
            <a:r>
              <a:rPr lang="cs-CZ" b="1" dirty="0"/>
              <a:t>skryté významy</a:t>
            </a:r>
          </a:p>
          <a:p>
            <a:r>
              <a:rPr lang="cs-CZ" dirty="0"/>
              <a:t>- </a:t>
            </a:r>
            <a:r>
              <a:rPr lang="cs-CZ" b="1" dirty="0"/>
              <a:t>obrazná vyjádření</a:t>
            </a:r>
            <a:r>
              <a:rPr lang="cs-CZ" dirty="0"/>
              <a:t>, metafory</a:t>
            </a:r>
          </a:p>
          <a:p>
            <a:r>
              <a:rPr lang="cs-CZ" dirty="0"/>
              <a:t>- </a:t>
            </a:r>
            <a:r>
              <a:rPr lang="cs-CZ" b="1" dirty="0"/>
              <a:t>žijí budoucností </a:t>
            </a:r>
            <a:r>
              <a:rPr lang="cs-CZ" dirty="0"/>
              <a:t>(co by mohlo být)</a:t>
            </a:r>
          </a:p>
          <a:p>
            <a:r>
              <a:rPr lang="cs-CZ" dirty="0"/>
              <a:t>- fakta si pamatují spolu z významem, který dosadili nebo se vztahem</a:t>
            </a:r>
          </a:p>
          <a:p>
            <a:r>
              <a:rPr lang="cs-CZ" dirty="0"/>
              <a:t>- </a:t>
            </a:r>
            <a:r>
              <a:rPr lang="cs-CZ" b="1" dirty="0"/>
              <a:t>od celku k podrobnostem</a:t>
            </a:r>
          </a:p>
          <a:p>
            <a:r>
              <a:rPr lang="cs-CZ" dirty="0"/>
              <a:t>- vytváří </a:t>
            </a:r>
            <a:r>
              <a:rPr lang="cs-CZ" b="1" dirty="0"/>
              <a:t>hypotézy a teorie</a:t>
            </a:r>
          </a:p>
          <a:p>
            <a:endParaRPr lang="cs-CZ" dirty="0"/>
          </a:p>
          <a:p>
            <a:r>
              <a:rPr lang="cs-CZ" dirty="0"/>
              <a:t>Profese: komunikace a teoretická východiska (poradenství, žurnalistika, umění, věda)</a:t>
            </a:r>
          </a:p>
        </p:txBody>
      </p:sp>
    </p:spTree>
    <p:extLst>
      <p:ext uri="{BB962C8B-B14F-4D97-AF65-F5344CB8AC3E}">
        <p14:creationId xmlns:p14="http://schemas.microsoft.com/office/powerpoint/2010/main" val="26734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x I - 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https://www.youtube.com/watch?v=W9Fw-YpHoU8</a:t>
            </a:r>
            <a:r>
              <a:rPr lang="cs-CZ" dirty="0"/>
              <a:t> – C.G. Jung</a:t>
            </a:r>
          </a:p>
          <a:p>
            <a:r>
              <a:rPr lang="cs-CZ" dirty="0">
                <a:hlinkClick r:id="rId3"/>
              </a:rPr>
              <a:t>https://www.youtube.com/watch?v=Q2Xpuykt4-s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47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-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597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- </a:t>
            </a:r>
            <a:r>
              <a:rPr lang="cs-CZ" b="1" dirty="0"/>
              <a:t>objektivita</a:t>
            </a:r>
          </a:p>
          <a:p>
            <a:r>
              <a:rPr lang="cs-CZ" dirty="0"/>
              <a:t>- rozhodnutí po odstranění osobních zájmů, </a:t>
            </a:r>
            <a:r>
              <a:rPr lang="cs-CZ" b="1" dirty="0"/>
              <a:t>nezaujatý přístup</a:t>
            </a:r>
          </a:p>
          <a:p>
            <a:r>
              <a:rPr lang="cs-CZ" dirty="0"/>
              <a:t>- logické zhodnocení, </a:t>
            </a:r>
            <a:r>
              <a:rPr lang="cs-CZ" b="1" dirty="0"/>
              <a:t>pro a proti, důsledky</a:t>
            </a:r>
          </a:p>
          <a:p>
            <a:r>
              <a:rPr lang="cs-CZ" dirty="0"/>
              <a:t>- „nejlepší“ – </a:t>
            </a:r>
            <a:r>
              <a:rPr lang="cs-CZ" b="1" dirty="0"/>
              <a:t>logicky správné </a:t>
            </a:r>
            <a:r>
              <a:rPr lang="cs-CZ" dirty="0"/>
              <a:t>a zdůvodnitelné řešení</a:t>
            </a:r>
          </a:p>
          <a:p>
            <a:r>
              <a:rPr lang="cs-CZ" dirty="0"/>
              <a:t>- nestrannost</a:t>
            </a:r>
          </a:p>
          <a:p>
            <a:r>
              <a:rPr lang="cs-CZ" dirty="0"/>
              <a:t>- </a:t>
            </a:r>
            <a:r>
              <a:rPr lang="cs-CZ" b="1" dirty="0"/>
              <a:t>nevnímají neverbální signály </a:t>
            </a:r>
            <a:r>
              <a:rPr lang="cs-CZ" dirty="0"/>
              <a:t>– často působí jako tvrdí a neústupní</a:t>
            </a:r>
          </a:p>
          <a:p>
            <a:r>
              <a:rPr lang="cs-CZ" dirty="0"/>
              <a:t>- </a:t>
            </a:r>
            <a:r>
              <a:rPr lang="cs-CZ" b="1" dirty="0"/>
              <a:t>zpětná vazba – kritika, nedostatky, řešení problému</a:t>
            </a:r>
          </a:p>
          <a:p>
            <a:r>
              <a:rPr lang="cs-CZ" dirty="0"/>
              <a:t>- obtížně přijímají kritiku, ale také pochvalu</a:t>
            </a:r>
          </a:p>
          <a:p>
            <a:r>
              <a:rPr lang="cs-CZ" dirty="0"/>
              <a:t>- mají rádi názorové střety</a:t>
            </a:r>
          </a:p>
          <a:p>
            <a:r>
              <a:rPr lang="cs-CZ" dirty="0"/>
              <a:t>- </a:t>
            </a:r>
            <a:r>
              <a:rPr lang="cs-CZ" b="1" dirty="0"/>
              <a:t>nedávají emoce najevo </a:t>
            </a:r>
            <a:r>
              <a:rPr lang="cs-CZ" dirty="0"/>
              <a:t>(neznamená to, že nic necítí!!)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6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- CÍTĚNÍ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dirty="0">
                <a:solidFill>
                  <a:schemeClr val="tx1"/>
                </a:solidFill>
              </a:rPr>
              <a:t>informace mají být v souladu s přesvědčením a postoji – </a:t>
            </a:r>
            <a:r>
              <a:rPr lang="cs-CZ" b="1" dirty="0">
                <a:solidFill>
                  <a:schemeClr val="tx1"/>
                </a:solidFill>
              </a:rPr>
              <a:t>subjektivita</a:t>
            </a:r>
          </a:p>
          <a:p>
            <a:r>
              <a:rPr lang="cs-CZ" dirty="0">
                <a:solidFill>
                  <a:schemeClr val="tx1"/>
                </a:solidFill>
              </a:rPr>
              <a:t>- nejlepší řešení – </a:t>
            </a:r>
            <a:r>
              <a:rPr lang="cs-CZ" b="1" dirty="0">
                <a:solidFill>
                  <a:schemeClr val="tx1"/>
                </a:solidFill>
              </a:rPr>
              <a:t>vyhovuje všem</a:t>
            </a:r>
          </a:p>
          <a:p>
            <a:r>
              <a:rPr lang="cs-CZ" dirty="0">
                <a:solidFill>
                  <a:schemeClr val="tx1"/>
                </a:solidFill>
              </a:rPr>
              <a:t>- vnímaví vůči </a:t>
            </a:r>
            <a:r>
              <a:rPr lang="cs-CZ" b="1" dirty="0">
                <a:solidFill>
                  <a:schemeClr val="tx1"/>
                </a:solidFill>
              </a:rPr>
              <a:t>neverbální komunikaci, pocitům</a:t>
            </a:r>
          </a:p>
          <a:p>
            <a:r>
              <a:rPr lang="cs-CZ" dirty="0">
                <a:solidFill>
                  <a:schemeClr val="tx1"/>
                </a:solidFill>
              </a:rPr>
              <a:t>- zpětná vazba – 1. pochvala, konstruktivní kritika</a:t>
            </a: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b="1" dirty="0">
                <a:solidFill>
                  <a:schemeClr val="tx1"/>
                </a:solidFill>
              </a:rPr>
              <a:t>potřebují ujištění </a:t>
            </a:r>
            <a:r>
              <a:rPr lang="cs-CZ" dirty="0">
                <a:solidFill>
                  <a:schemeClr val="tx1"/>
                </a:solidFill>
              </a:rPr>
              <a:t>o pozitivních pocitech od druhých</a:t>
            </a:r>
          </a:p>
          <a:p>
            <a:r>
              <a:rPr lang="cs-CZ" dirty="0">
                <a:solidFill>
                  <a:schemeClr val="tx1"/>
                </a:solidFill>
              </a:rPr>
              <a:t>- nepříjemné prožívání konfliktů</a:t>
            </a: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b="1" dirty="0">
                <a:solidFill>
                  <a:schemeClr val="tx1"/>
                </a:solidFill>
              </a:rPr>
              <a:t>podléhají emocím</a:t>
            </a:r>
          </a:p>
        </p:txBody>
      </p:sp>
    </p:spTree>
    <p:extLst>
      <p:ext uri="{BB962C8B-B14F-4D97-AF65-F5344CB8AC3E}">
        <p14:creationId xmlns:p14="http://schemas.microsoft.com/office/powerpoint/2010/main" val="370885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 x C - video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https://www.youtube.com/watch?v=aDZ5RdDRFu0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https://www.youtube.com/watch?v=qTnheccWL_A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878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Uspořádání vnějšího světa - USUZOVÁNÍ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200" dirty="0">
                <a:solidFill>
                  <a:schemeClr val="tx1"/>
                </a:solidFill>
              </a:rPr>
              <a:t>rychlé rozhodnutí</a:t>
            </a:r>
          </a:p>
          <a:p>
            <a:r>
              <a:rPr lang="cs-CZ" sz="2200" dirty="0">
                <a:solidFill>
                  <a:schemeClr val="tx1"/>
                </a:solidFill>
              </a:rPr>
              <a:t>- chtějí mít </a:t>
            </a:r>
            <a:r>
              <a:rPr lang="cs-CZ" sz="2200" b="1" dirty="0">
                <a:solidFill>
                  <a:schemeClr val="tx1"/>
                </a:solidFill>
              </a:rPr>
              <a:t>vše pod kontrolou</a:t>
            </a:r>
          </a:p>
          <a:p>
            <a:r>
              <a:rPr lang="cs-CZ" sz="2200" dirty="0">
                <a:solidFill>
                  <a:schemeClr val="tx1"/>
                </a:solidFill>
              </a:rPr>
              <a:t>- zaměřují se na </a:t>
            </a:r>
            <a:r>
              <a:rPr lang="cs-CZ" sz="2200" b="1" dirty="0">
                <a:solidFill>
                  <a:schemeClr val="tx1"/>
                </a:solidFill>
              </a:rPr>
              <a:t>výsledek</a:t>
            </a:r>
          </a:p>
          <a:p>
            <a:r>
              <a:rPr lang="cs-CZ" sz="2200" dirty="0">
                <a:solidFill>
                  <a:schemeClr val="tx1"/>
                </a:solidFill>
              </a:rPr>
              <a:t>- postupné zpracování úkolů („</a:t>
            </a:r>
            <a:r>
              <a:rPr lang="cs-CZ" sz="2200" b="1" dirty="0">
                <a:solidFill>
                  <a:schemeClr val="tx1"/>
                </a:solidFill>
              </a:rPr>
              <a:t>odfajfkování“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</a:p>
          <a:p>
            <a:r>
              <a:rPr lang="cs-CZ" sz="2200" dirty="0">
                <a:solidFill>
                  <a:schemeClr val="tx1"/>
                </a:solidFill>
              </a:rPr>
              <a:t>- plánování, dodržování termínů, </a:t>
            </a:r>
            <a:r>
              <a:rPr lang="cs-CZ" sz="2200" b="1" dirty="0">
                <a:solidFill>
                  <a:schemeClr val="tx1"/>
                </a:solidFill>
              </a:rPr>
              <a:t>zodpovědnost</a:t>
            </a:r>
          </a:p>
          <a:p>
            <a:r>
              <a:rPr lang="cs-CZ" sz="2200" dirty="0">
                <a:solidFill>
                  <a:schemeClr val="tx1"/>
                </a:solidFill>
              </a:rPr>
              <a:t>- </a:t>
            </a:r>
            <a:r>
              <a:rPr lang="cs-CZ" sz="2200" b="1" dirty="0">
                <a:solidFill>
                  <a:schemeClr val="tx1"/>
                </a:solidFill>
              </a:rPr>
              <a:t>systém</a:t>
            </a:r>
            <a:r>
              <a:rPr lang="cs-CZ" sz="2200" dirty="0">
                <a:solidFill>
                  <a:schemeClr val="tx1"/>
                </a:solidFill>
              </a:rPr>
              <a:t> – věci mají své místo, organizovanost, struktura</a:t>
            </a:r>
          </a:p>
          <a:p>
            <a:r>
              <a:rPr lang="cs-CZ" sz="2200" dirty="0">
                <a:solidFill>
                  <a:schemeClr val="tx1"/>
                </a:solidFill>
              </a:rPr>
              <a:t>- chtějí vědět, co mohou očekávat</a:t>
            </a:r>
          </a:p>
        </p:txBody>
      </p:sp>
    </p:spTree>
    <p:extLst>
      <p:ext uri="{BB962C8B-B14F-4D97-AF65-F5344CB8AC3E}">
        <p14:creationId xmlns:p14="http://schemas.microsoft.com/office/powerpoint/2010/main" val="1382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Uspořádání vnějšího světa -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200" dirty="0">
                <a:solidFill>
                  <a:schemeClr val="tx1"/>
                </a:solidFill>
              </a:rPr>
              <a:t>co nejvíce podnětů pro rozhodnutí</a:t>
            </a:r>
          </a:p>
          <a:p>
            <a:r>
              <a:rPr lang="cs-CZ" sz="2200" dirty="0">
                <a:solidFill>
                  <a:schemeClr val="tx1"/>
                </a:solidFill>
              </a:rPr>
              <a:t>- </a:t>
            </a:r>
            <a:r>
              <a:rPr lang="cs-CZ" sz="2200" b="1" dirty="0">
                <a:solidFill>
                  <a:schemeClr val="tx1"/>
                </a:solidFill>
              </a:rPr>
              <a:t>spontaneita</a:t>
            </a:r>
          </a:p>
          <a:p>
            <a:r>
              <a:rPr lang="cs-CZ" sz="2200" b="1" dirty="0">
                <a:solidFill>
                  <a:schemeClr val="tx1"/>
                </a:solidFill>
              </a:rPr>
              <a:t>- zaměření na proces</a:t>
            </a:r>
          </a:p>
          <a:p>
            <a:r>
              <a:rPr lang="cs-CZ" sz="2200" dirty="0">
                <a:solidFill>
                  <a:schemeClr val="tx1"/>
                </a:solidFill>
              </a:rPr>
              <a:t>- více úkolů najednou, </a:t>
            </a:r>
            <a:r>
              <a:rPr lang="cs-CZ" sz="2200" b="1" dirty="0">
                <a:solidFill>
                  <a:schemeClr val="tx1"/>
                </a:solidFill>
              </a:rPr>
              <a:t>flexibilita</a:t>
            </a:r>
          </a:p>
          <a:p>
            <a:r>
              <a:rPr lang="cs-CZ" sz="2200" dirty="0">
                <a:solidFill>
                  <a:schemeClr val="tx1"/>
                </a:solidFill>
              </a:rPr>
              <a:t>- rozpracované úkoly, </a:t>
            </a:r>
            <a:r>
              <a:rPr lang="cs-CZ" sz="2200" b="1" dirty="0">
                <a:solidFill>
                  <a:schemeClr val="tx1"/>
                </a:solidFill>
              </a:rPr>
              <a:t>chaos</a:t>
            </a:r>
          </a:p>
          <a:p>
            <a:r>
              <a:rPr lang="cs-CZ" sz="2200" dirty="0">
                <a:solidFill>
                  <a:schemeClr val="tx1"/>
                </a:solidFill>
              </a:rPr>
              <a:t>- touha po napětí, zábavě, vzrušení, </a:t>
            </a:r>
            <a:r>
              <a:rPr lang="cs-CZ" sz="2200" b="1" dirty="0">
                <a:solidFill>
                  <a:schemeClr val="tx1"/>
                </a:solidFill>
              </a:rPr>
              <a:t>nevadí nejistota</a:t>
            </a:r>
          </a:p>
          <a:p>
            <a:r>
              <a:rPr lang="cs-CZ" sz="2200" dirty="0">
                <a:solidFill>
                  <a:schemeClr val="tx1"/>
                </a:solidFill>
              </a:rPr>
              <a:t>- nemají rádi stereotypy</a:t>
            </a:r>
          </a:p>
        </p:txBody>
      </p:sp>
    </p:spTree>
    <p:extLst>
      <p:ext uri="{BB962C8B-B14F-4D97-AF65-F5344CB8AC3E}">
        <p14:creationId xmlns:p14="http://schemas.microsoft.com/office/powerpoint/2010/main" val="2093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Dimenze osobnosti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- vývoj podle typových preferencích záleží na zpětné vazbě</a:t>
            </a:r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Co můžeme u dítěte „potlačit“, pokud nevnímáme jeho projevy nebo je vnímáme podle svého typu?</a:t>
            </a:r>
          </a:p>
        </p:txBody>
      </p:sp>
    </p:spTree>
    <p:extLst>
      <p:ext uri="{BB962C8B-B14F-4D97-AF65-F5344CB8AC3E}">
        <p14:creationId xmlns:p14="http://schemas.microsoft.com/office/powerpoint/2010/main" val="120421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404939"/>
            <a:ext cx="10058400" cy="1348558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1">
                    <a:lumMod val="75000"/>
                  </a:schemeClr>
                </a:solidFill>
              </a:rPr>
              <a:t>Extravertní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53497"/>
            <a:ext cx="10058400" cy="4190901"/>
          </a:xfrm>
        </p:spPr>
        <p:txBody>
          <a:bodyPr/>
          <a:lstStyle/>
          <a:p>
            <a:r>
              <a:rPr lang="cs-CZ" dirty="0"/>
              <a:t> - </a:t>
            </a:r>
            <a:r>
              <a:rPr lang="cs-CZ" b="1" dirty="0">
                <a:solidFill>
                  <a:schemeClr val="tx1"/>
                </a:solidFill>
              </a:rPr>
              <a:t>rychlé a snadné seznamování</a:t>
            </a:r>
          </a:p>
          <a:p>
            <a:r>
              <a:rPr lang="cs-CZ" dirty="0">
                <a:solidFill>
                  <a:schemeClr val="tx1"/>
                </a:solidFill>
              </a:rPr>
              <a:t>- projev radosti již v kočárku</a:t>
            </a:r>
          </a:p>
          <a:p>
            <a:r>
              <a:rPr lang="cs-CZ" dirty="0">
                <a:solidFill>
                  <a:schemeClr val="tx1"/>
                </a:solidFill>
              </a:rPr>
              <a:t>- sdílení zážitků – až </a:t>
            </a:r>
            <a:r>
              <a:rPr lang="cs-CZ" b="1" dirty="0">
                <a:solidFill>
                  <a:schemeClr val="tx1"/>
                </a:solidFill>
              </a:rPr>
              <a:t>vynucování pozornosti</a:t>
            </a:r>
          </a:p>
          <a:p>
            <a:r>
              <a:rPr lang="cs-CZ" dirty="0">
                <a:solidFill>
                  <a:schemeClr val="tx1"/>
                </a:solidFill>
              </a:rPr>
              <a:t>- skákání do řeči</a:t>
            </a: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b="1" dirty="0">
                <a:solidFill>
                  <a:schemeClr val="tx1"/>
                </a:solidFill>
              </a:rPr>
              <a:t>vyhledávají pozornost </a:t>
            </a:r>
            <a:r>
              <a:rPr lang="cs-CZ" dirty="0">
                <a:solidFill>
                  <a:schemeClr val="tx1"/>
                </a:solidFill>
              </a:rPr>
              <a:t>a společnost</a:t>
            </a: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b="1" dirty="0">
                <a:solidFill>
                  <a:schemeClr val="tx1"/>
                </a:solidFill>
              </a:rPr>
              <a:t>iniciativní</a:t>
            </a:r>
            <a:r>
              <a:rPr lang="cs-CZ" dirty="0">
                <a:solidFill>
                  <a:schemeClr val="tx1"/>
                </a:solidFill>
              </a:rPr>
              <a:t>, role vedoucích ve skupině</a:t>
            </a:r>
          </a:p>
          <a:p>
            <a:r>
              <a:rPr lang="cs-CZ" dirty="0">
                <a:solidFill>
                  <a:schemeClr val="tx1"/>
                </a:solidFill>
              </a:rPr>
              <a:t>- preferují ústní projev</a:t>
            </a: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b="1" dirty="0">
                <a:solidFill>
                  <a:schemeClr val="tx1"/>
                </a:solidFill>
              </a:rPr>
              <a:t>ve třídě aktivnější</a:t>
            </a:r>
            <a:r>
              <a:rPr lang="cs-CZ" dirty="0">
                <a:solidFill>
                  <a:schemeClr val="tx1"/>
                </a:solidFill>
              </a:rPr>
              <a:t>, vykřikují odpověď</a:t>
            </a:r>
          </a:p>
          <a:p>
            <a:r>
              <a:rPr lang="cs-CZ" dirty="0">
                <a:solidFill>
                  <a:schemeClr val="tx1"/>
                </a:solidFill>
              </a:rPr>
              <a:t>- vyhledávají vnější podněty</a:t>
            </a:r>
          </a:p>
        </p:txBody>
      </p:sp>
    </p:spTree>
    <p:extLst>
      <p:ext uri="{BB962C8B-B14F-4D97-AF65-F5344CB8AC3E}">
        <p14:creationId xmlns:p14="http://schemas.microsoft.com/office/powerpoint/2010/main" val="35348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5A6ED-A0E1-4477-8B93-F4BCFA67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18334-EAEF-41A8-9B75-4DE2123F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600" dirty="0">
                <a:solidFill>
                  <a:schemeClr val="tx1"/>
                </a:solidFill>
              </a:rPr>
              <a:t>popisuje tendence v chování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vychází z teorie </a:t>
            </a:r>
            <a:r>
              <a:rPr lang="cs-CZ" sz="2600" dirty="0" err="1">
                <a:solidFill>
                  <a:schemeClr val="tx1"/>
                </a:solidFill>
              </a:rPr>
              <a:t>C.G.Junga</a:t>
            </a:r>
            <a:r>
              <a:rPr lang="cs-CZ" sz="2600" dirty="0">
                <a:solidFill>
                  <a:schemeClr val="tx1"/>
                </a:solidFill>
              </a:rPr>
              <a:t>, jehož záměrem bylo léčit emocionální problémy klientů</a:t>
            </a:r>
          </a:p>
          <a:p>
            <a:r>
              <a:rPr lang="cs-CZ" sz="2600" dirty="0">
                <a:solidFill>
                  <a:schemeClr val="tx1"/>
                </a:solidFill>
              </a:rPr>
              <a:t>                   - navázala na něj Isabel </a:t>
            </a:r>
            <a:r>
              <a:rPr lang="cs-CZ" sz="2600" dirty="0" err="1">
                <a:solidFill>
                  <a:schemeClr val="tx1"/>
                </a:solidFill>
              </a:rPr>
              <a:t>B.Myersová</a:t>
            </a:r>
            <a:r>
              <a:rPr lang="cs-CZ" sz="2600" dirty="0">
                <a:solidFill>
                  <a:schemeClr val="tx1"/>
                </a:solidFill>
              </a:rPr>
              <a:t> a její matka </a:t>
            </a:r>
            <a:r>
              <a:rPr lang="cs-CZ" sz="2600" dirty="0" err="1">
                <a:solidFill>
                  <a:schemeClr val="tx1"/>
                </a:solidFill>
              </a:rPr>
              <a:t>Katharine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                      </a:t>
            </a:r>
            <a:r>
              <a:rPr lang="cs-CZ" sz="2600" dirty="0" err="1">
                <a:solidFill>
                  <a:schemeClr val="tx1"/>
                </a:solidFill>
              </a:rPr>
              <a:t>C.Briggsová</a:t>
            </a:r>
            <a:r>
              <a:rPr lang="cs-CZ" sz="2600" dirty="0">
                <a:solidFill>
                  <a:schemeClr val="tx1"/>
                </a:solidFill>
              </a:rPr>
              <a:t> (během 2.sv.v.)</a:t>
            </a:r>
          </a:p>
          <a:p>
            <a:r>
              <a:rPr lang="cs-CZ" sz="2600" dirty="0">
                <a:solidFill>
                  <a:schemeClr val="tx1"/>
                </a:solidFill>
              </a:rPr>
              <a:t>                               - vytvořily nástroj pro diagnostiku (dotazník </a:t>
            </a:r>
            <a:r>
              <a:rPr lang="cs-CZ" sz="2600" dirty="0" err="1">
                <a:solidFill>
                  <a:schemeClr val="tx1"/>
                </a:solidFill>
              </a:rPr>
              <a:t>Myers-Briggs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                                  Type </a:t>
            </a:r>
            <a:r>
              <a:rPr lang="cs-CZ" sz="2600" dirty="0" err="1">
                <a:solidFill>
                  <a:schemeClr val="tx1"/>
                </a:solidFill>
              </a:rPr>
              <a:t>Indicator</a:t>
            </a:r>
            <a:r>
              <a:rPr lang="cs-CZ" sz="2600" dirty="0">
                <a:solidFill>
                  <a:schemeClr val="tx1"/>
                </a:solidFill>
              </a:rPr>
              <a:t> = MBTI)</a:t>
            </a:r>
          </a:p>
        </p:txBody>
      </p:sp>
    </p:spTree>
    <p:extLst>
      <p:ext uri="{BB962C8B-B14F-4D97-AF65-F5344CB8AC3E}">
        <p14:creationId xmlns:p14="http://schemas.microsoft.com/office/powerpoint/2010/main" val="261195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ve výchově E.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400" dirty="0">
                <a:solidFill>
                  <a:schemeClr val="tx1"/>
                </a:solidFill>
              </a:rPr>
              <a:t>bereme vážně vše, co říkají (</a:t>
            </a:r>
            <a:r>
              <a:rPr lang="cs-CZ" sz="2400" b="1" dirty="0">
                <a:solidFill>
                  <a:schemeClr val="tx1"/>
                </a:solidFill>
              </a:rPr>
              <a:t>přemýšlí nahlas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nutíme je, aby </a:t>
            </a:r>
            <a:r>
              <a:rPr lang="cs-CZ" sz="2400" b="1" dirty="0">
                <a:solidFill>
                  <a:schemeClr val="tx1"/>
                </a:solidFill>
              </a:rPr>
              <a:t>čekali s odpovědí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nutíme je, aby byly o samotě, „</a:t>
            </a:r>
            <a:r>
              <a:rPr lang="cs-CZ" sz="2400" b="1" dirty="0">
                <a:solidFill>
                  <a:schemeClr val="tx1"/>
                </a:solidFill>
              </a:rPr>
              <a:t>chvíli v klidu“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jsou „bombardovány“ podněty – pro soustředění potřebují klid</a:t>
            </a:r>
          </a:p>
        </p:txBody>
      </p:sp>
    </p:spTree>
    <p:extLst>
      <p:ext uri="{BB962C8B-B14F-4D97-AF65-F5344CB8AC3E}">
        <p14:creationId xmlns:p14="http://schemas.microsoft.com/office/powerpoint/2010/main" val="8346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1">
                    <a:lumMod val="75000"/>
                  </a:schemeClr>
                </a:solidFill>
              </a:rPr>
              <a:t>Introvertní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400" dirty="0">
                <a:solidFill>
                  <a:schemeClr val="tx1"/>
                </a:solidFill>
              </a:rPr>
              <a:t>v neznámých situacích </a:t>
            </a:r>
            <a:r>
              <a:rPr lang="cs-CZ" sz="2400" b="1" dirty="0">
                <a:solidFill>
                  <a:schemeClr val="tx1"/>
                </a:solidFill>
              </a:rPr>
              <a:t>nejisté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čas na přemýšlení, </a:t>
            </a:r>
            <a:r>
              <a:rPr lang="cs-CZ" sz="2400" b="1" dirty="0">
                <a:solidFill>
                  <a:schemeClr val="tx1"/>
                </a:solidFill>
              </a:rPr>
              <a:t>mluvení „v duchu“ </a:t>
            </a:r>
            <a:r>
              <a:rPr lang="cs-CZ" sz="2400" dirty="0">
                <a:solidFill>
                  <a:schemeClr val="tx1"/>
                </a:solidFill>
              </a:rPr>
              <a:t>(co mají rády – hovorné)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čekají na iniciativu někoho jiného, </a:t>
            </a:r>
            <a:r>
              <a:rPr lang="cs-CZ" sz="2400" b="1" dirty="0">
                <a:solidFill>
                  <a:schemeClr val="tx1"/>
                </a:solidFill>
              </a:rPr>
              <a:t>hrají si spíše o samotě, v klidu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preferují písemný projev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vyčerpává je i fyzická blízkost okolí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37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ve výchově dětí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400" dirty="0">
                <a:solidFill>
                  <a:schemeClr val="tx1"/>
                </a:solidFill>
              </a:rPr>
              <a:t>nerespektujeme odpočinek </a:t>
            </a:r>
            <a:r>
              <a:rPr lang="cs-CZ" sz="2400" b="1" dirty="0">
                <a:solidFill>
                  <a:schemeClr val="tx1"/>
                </a:solidFill>
              </a:rPr>
              <a:t>(„dobití baterek</a:t>
            </a:r>
            <a:r>
              <a:rPr lang="cs-CZ" sz="2400" dirty="0">
                <a:solidFill>
                  <a:schemeClr val="tx1"/>
                </a:solidFill>
              </a:rPr>
              <a:t>“)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nutíme je do extravertního chování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vyčítáme – „</a:t>
            </a:r>
            <a:r>
              <a:rPr lang="cs-CZ" sz="2400" b="1" dirty="0">
                <a:solidFill>
                  <a:schemeClr val="tx1"/>
                </a:solidFill>
              </a:rPr>
              <a:t>nikdy mi nic neřekneš</a:t>
            </a:r>
            <a:r>
              <a:rPr lang="cs-CZ" sz="2400" dirty="0">
                <a:solidFill>
                  <a:schemeClr val="tx1"/>
                </a:solidFill>
              </a:rPr>
              <a:t>“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skáčeme do řeči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nerespektujeme individuální prostor</a:t>
            </a:r>
          </a:p>
        </p:txBody>
      </p:sp>
    </p:spTree>
    <p:extLst>
      <p:ext uri="{BB962C8B-B14F-4D97-AF65-F5344CB8AC3E}">
        <p14:creationId xmlns:p14="http://schemas.microsoft.com/office/powerpoint/2010/main" val="39032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1">
                    <a:lumMod val="75000"/>
                  </a:schemeClr>
                </a:solidFill>
              </a:rPr>
              <a:t>Smyslové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400" dirty="0">
                <a:solidFill>
                  <a:schemeClr val="tx1"/>
                </a:solidFill>
              </a:rPr>
              <a:t>ptají se na </a:t>
            </a:r>
            <a:r>
              <a:rPr lang="cs-CZ" sz="2400" b="1" dirty="0">
                <a:solidFill>
                  <a:schemeClr val="tx1"/>
                </a:solidFill>
              </a:rPr>
              <a:t>fakta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</a:t>
            </a:r>
            <a:r>
              <a:rPr lang="cs-CZ" sz="2400" b="1" dirty="0">
                <a:solidFill>
                  <a:schemeClr val="tx1"/>
                </a:solidFill>
              </a:rPr>
              <a:t>hry jsou reálné</a:t>
            </a:r>
            <a:r>
              <a:rPr lang="cs-CZ" sz="2400" dirty="0">
                <a:solidFill>
                  <a:schemeClr val="tx1"/>
                </a:solidFill>
              </a:rPr>
              <a:t>, hračka použita k účelu, ke </a:t>
            </a:r>
            <a:r>
              <a:rPr lang="cs-CZ" sz="2400" dirty="0" err="1">
                <a:solidFill>
                  <a:schemeClr val="tx1"/>
                </a:solidFill>
              </a:rPr>
              <a:t>kt</a:t>
            </a:r>
            <a:r>
              <a:rPr lang="cs-CZ" sz="2400" dirty="0">
                <a:solidFill>
                  <a:schemeClr val="tx1"/>
                </a:solidFill>
              </a:rPr>
              <a:t>. je vyrobena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vychází ze zkušenosti</a:t>
            </a: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sz="2400" dirty="0">
                <a:solidFill>
                  <a:schemeClr val="tx1"/>
                </a:solidFill>
              </a:rPr>
              <a:t>berou věci doslovně, </a:t>
            </a:r>
            <a:r>
              <a:rPr lang="cs-CZ" sz="2400" b="1" dirty="0">
                <a:solidFill>
                  <a:schemeClr val="tx1"/>
                </a:solidFill>
              </a:rPr>
              <a:t>konkrétní instrukce </a:t>
            </a:r>
            <a:r>
              <a:rPr lang="cs-CZ" sz="2400" dirty="0">
                <a:solidFill>
                  <a:schemeClr val="tx1"/>
                </a:solidFill>
              </a:rPr>
              <a:t>(x namalujte nějaký obrázek)</a:t>
            </a:r>
          </a:p>
        </p:txBody>
      </p:sp>
    </p:spTree>
    <p:extLst>
      <p:ext uri="{BB962C8B-B14F-4D97-AF65-F5344CB8AC3E}">
        <p14:creationId xmlns:p14="http://schemas.microsoft.com/office/powerpoint/2010/main" val="913020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ve výchově S.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- </a:t>
            </a:r>
            <a:r>
              <a:rPr lang="cs-CZ" sz="3000" dirty="0">
                <a:solidFill>
                  <a:schemeClr val="tx1"/>
                </a:solidFill>
              </a:rPr>
              <a:t>nerespektujeme potřebu opírat se o fakta</a:t>
            </a:r>
          </a:p>
          <a:p>
            <a:r>
              <a:rPr lang="cs-CZ" sz="3000" dirty="0">
                <a:solidFill>
                  <a:schemeClr val="tx1"/>
                </a:solidFill>
              </a:rPr>
              <a:t>- nejasně formulujeme své požadavky a sdělení</a:t>
            </a:r>
          </a:p>
        </p:txBody>
      </p:sp>
    </p:spTree>
    <p:extLst>
      <p:ext uri="{BB962C8B-B14F-4D97-AF65-F5344CB8AC3E}">
        <p14:creationId xmlns:p14="http://schemas.microsoft.com/office/powerpoint/2010/main" val="14401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1">
                    <a:lumMod val="75000"/>
                  </a:schemeClr>
                </a:solidFill>
              </a:rPr>
              <a:t>Intuitivní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- </a:t>
            </a:r>
            <a:r>
              <a:rPr lang="cs-CZ" sz="2600" b="1" dirty="0">
                <a:solidFill>
                  <a:schemeClr val="tx1"/>
                </a:solidFill>
              </a:rPr>
              <a:t>souvislosti</a:t>
            </a:r>
            <a:r>
              <a:rPr lang="cs-CZ" sz="2600" dirty="0">
                <a:solidFill>
                  <a:schemeClr val="tx1"/>
                </a:solidFill>
              </a:rPr>
              <a:t> – proč? Jaký to má význam?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</a:t>
            </a:r>
            <a:r>
              <a:rPr lang="cs-CZ" sz="2600" b="1" dirty="0">
                <a:solidFill>
                  <a:schemeClr val="tx1"/>
                </a:solidFill>
              </a:rPr>
              <a:t>hračka je využita aktuálně</a:t>
            </a:r>
          </a:p>
          <a:p>
            <a:r>
              <a:rPr lang="cs-CZ" sz="2600" b="1" dirty="0">
                <a:solidFill>
                  <a:schemeClr val="tx1"/>
                </a:solidFill>
              </a:rPr>
              <a:t>- hodně nápadů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hromadí věci (ještě se může hodit)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při učení </a:t>
            </a:r>
            <a:r>
              <a:rPr lang="cs-CZ" sz="2600" b="1" dirty="0">
                <a:solidFill>
                  <a:schemeClr val="tx1"/>
                </a:solidFill>
              </a:rPr>
              <a:t>potřebují výzvy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úkoly </a:t>
            </a:r>
            <a:r>
              <a:rPr lang="cs-CZ" sz="2600" b="1" dirty="0">
                <a:solidFill>
                  <a:schemeClr val="tx1"/>
                </a:solidFill>
              </a:rPr>
              <a:t>bez postupu práce</a:t>
            </a:r>
            <a:r>
              <a:rPr lang="cs-CZ" sz="2600" dirty="0">
                <a:solidFill>
                  <a:schemeClr val="tx1"/>
                </a:solidFill>
              </a:rPr>
              <a:t>, vynalézavost</a:t>
            </a:r>
          </a:p>
        </p:txBody>
      </p:sp>
    </p:spTree>
    <p:extLst>
      <p:ext uri="{BB962C8B-B14F-4D97-AF65-F5344CB8AC3E}">
        <p14:creationId xmlns:p14="http://schemas.microsoft.com/office/powerpoint/2010/main" val="68014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ve výchově I.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600" dirty="0">
                <a:solidFill>
                  <a:schemeClr val="tx1"/>
                </a:solidFill>
              </a:rPr>
              <a:t>nemáme pochopení pro nápady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bagatelizujeme jejich představy („</a:t>
            </a:r>
            <a:r>
              <a:rPr lang="cs-CZ" sz="2600" b="1" dirty="0">
                <a:solidFill>
                  <a:schemeClr val="tx1"/>
                </a:solidFill>
              </a:rPr>
              <a:t>to by se nikdy nemohlo stát</a:t>
            </a:r>
            <a:r>
              <a:rPr lang="cs-CZ" sz="2600" dirty="0">
                <a:solidFill>
                  <a:schemeClr val="tx1"/>
                </a:solidFill>
              </a:rPr>
              <a:t>“)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nerespektujeme rozpracovanost „projektů“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vyžadujeme rutinu a opakování</a:t>
            </a:r>
          </a:p>
        </p:txBody>
      </p:sp>
    </p:spTree>
    <p:extLst>
      <p:ext uri="{BB962C8B-B14F-4D97-AF65-F5344CB8AC3E}">
        <p14:creationId xmlns:p14="http://schemas.microsoft.com/office/powerpoint/2010/main" val="11982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1">
                    <a:lumMod val="75000"/>
                  </a:schemeClr>
                </a:solidFill>
              </a:rPr>
              <a:t>Myšlení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400" dirty="0">
                <a:solidFill>
                  <a:schemeClr val="tx1"/>
                </a:solidFill>
              </a:rPr>
              <a:t>mají rádi </a:t>
            </a:r>
            <a:r>
              <a:rPr lang="cs-CZ" sz="2400" b="1" dirty="0">
                <a:solidFill>
                  <a:schemeClr val="tx1"/>
                </a:solidFill>
              </a:rPr>
              <a:t>jasné a čitelné názory </a:t>
            </a:r>
            <a:r>
              <a:rPr lang="cs-CZ" sz="2400" dirty="0">
                <a:solidFill>
                  <a:schemeClr val="tx1"/>
                </a:solidFill>
              </a:rPr>
              <a:t>a reakce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</a:t>
            </a:r>
            <a:r>
              <a:rPr lang="cs-CZ" sz="2400" b="1" dirty="0">
                <a:solidFill>
                  <a:schemeClr val="tx1"/>
                </a:solidFill>
              </a:rPr>
              <a:t>snaží se nedávat znát pocity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nevyhovuje jim příliš blízký fyzický kontakt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neberou primárně ohled na pocity jiných, </a:t>
            </a:r>
            <a:r>
              <a:rPr lang="cs-CZ" sz="2400" b="1" dirty="0">
                <a:solidFill>
                  <a:schemeClr val="tx1"/>
                </a:solidFill>
              </a:rPr>
              <a:t>přímá sdělení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</a:t>
            </a:r>
            <a:r>
              <a:rPr lang="cs-CZ" sz="2400" b="1" dirty="0">
                <a:solidFill>
                  <a:schemeClr val="tx1"/>
                </a:solidFill>
              </a:rPr>
              <a:t>nepřijímají kritiku pokud není opřena o fakta</a:t>
            </a:r>
          </a:p>
          <a:p>
            <a:r>
              <a:rPr lang="cs-CZ" sz="2400" dirty="0">
                <a:solidFill>
                  <a:schemeClr val="tx1"/>
                </a:solidFill>
              </a:rPr>
              <a:t>- fakta a logická zdůvodnění</a:t>
            </a:r>
          </a:p>
        </p:txBody>
      </p:sp>
    </p:spTree>
    <p:extLst>
      <p:ext uri="{BB962C8B-B14F-4D97-AF65-F5344CB8AC3E}">
        <p14:creationId xmlns:p14="http://schemas.microsoft.com/office/powerpoint/2010/main" val="1280071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ve výchově M.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600" dirty="0">
                <a:solidFill>
                  <a:schemeClr val="tx1"/>
                </a:solidFill>
              </a:rPr>
              <a:t>nevysvětlíme logicky své požadavky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vyčítáme jim bezohlednost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chválíme </a:t>
            </a:r>
            <a:r>
              <a:rPr lang="cs-CZ" sz="2600" b="1" dirty="0">
                <a:solidFill>
                  <a:schemeClr val="tx1"/>
                </a:solidFill>
              </a:rPr>
              <a:t>nekonkrétně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podléháme </a:t>
            </a:r>
            <a:r>
              <a:rPr lang="cs-CZ" sz="2600" b="1" dirty="0">
                <a:solidFill>
                  <a:schemeClr val="tx1"/>
                </a:solidFill>
              </a:rPr>
              <a:t>stereotypu, že dívky musí být „citlivé</a:t>
            </a:r>
            <a:r>
              <a:rPr lang="cs-CZ" sz="2600" dirty="0">
                <a:solidFill>
                  <a:schemeClr val="tx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7941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1">
                    <a:lumMod val="75000"/>
                  </a:schemeClr>
                </a:solidFill>
              </a:rPr>
              <a:t>Cítění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600" b="1" dirty="0">
                <a:solidFill>
                  <a:schemeClr val="tx1"/>
                </a:solidFill>
              </a:rPr>
              <a:t>citlivost, </a:t>
            </a:r>
            <a:r>
              <a:rPr lang="cs-CZ" sz="2600" dirty="0">
                <a:solidFill>
                  <a:schemeClr val="tx1"/>
                </a:solidFill>
              </a:rPr>
              <a:t>ohleduplnost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verbální i neverbální projev emocí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ochotni pomoci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</a:t>
            </a:r>
            <a:r>
              <a:rPr lang="cs-CZ" sz="2600" b="1" dirty="0">
                <a:solidFill>
                  <a:schemeClr val="tx1"/>
                </a:solidFill>
              </a:rPr>
              <a:t>vyžadují častěji fyzický kontakt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</a:t>
            </a:r>
            <a:r>
              <a:rPr lang="cs-CZ" sz="2600" b="1" dirty="0">
                <a:solidFill>
                  <a:schemeClr val="tx1"/>
                </a:solidFill>
              </a:rPr>
              <a:t>těžce nesou konflikty </a:t>
            </a:r>
            <a:r>
              <a:rPr lang="cs-CZ" sz="2600" dirty="0">
                <a:solidFill>
                  <a:schemeClr val="tx1"/>
                </a:solidFill>
              </a:rPr>
              <a:t>a napětí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</a:t>
            </a:r>
            <a:r>
              <a:rPr lang="cs-CZ" sz="2600" b="1" dirty="0">
                <a:solidFill>
                  <a:schemeClr val="tx1"/>
                </a:solidFill>
              </a:rPr>
              <a:t>kritiku vnímají velmi osobně </a:t>
            </a:r>
            <a:r>
              <a:rPr lang="cs-CZ" sz="2600" dirty="0">
                <a:solidFill>
                  <a:schemeClr val="tx1"/>
                </a:solidFill>
              </a:rPr>
              <a:t>(často dohromady s kritikou osobnosti          sebevědomí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při učení je důležitý vztah k učiteli</a:t>
            </a:r>
          </a:p>
        </p:txBody>
      </p:sp>
    </p:spTree>
    <p:extLst>
      <p:ext uri="{BB962C8B-B14F-4D97-AF65-F5344CB8AC3E}">
        <p14:creationId xmlns:p14="http://schemas.microsoft.com/office/powerpoint/2010/main" val="276593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20C45-2A40-4B65-A878-E172572F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MBTI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CDAA74-D4DD-4CE4-8A24-6B15C252C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3200" dirty="0">
                <a:solidFill>
                  <a:schemeClr val="tx1"/>
                </a:solidFill>
              </a:rPr>
              <a:t>Kariéra</a:t>
            </a:r>
          </a:p>
          <a:p>
            <a:r>
              <a:rPr lang="cs-CZ" sz="3200" dirty="0">
                <a:solidFill>
                  <a:schemeClr val="tx1"/>
                </a:solidFill>
              </a:rPr>
              <a:t>- Řízení lidí</a:t>
            </a:r>
          </a:p>
          <a:p>
            <a:r>
              <a:rPr lang="cs-CZ" sz="3200" dirty="0">
                <a:solidFill>
                  <a:schemeClr val="tx1"/>
                </a:solidFill>
              </a:rPr>
              <a:t>- Mezilidské vztahy</a:t>
            </a:r>
          </a:p>
          <a:p>
            <a:r>
              <a:rPr lang="cs-CZ" sz="3200" dirty="0">
                <a:solidFill>
                  <a:schemeClr val="tx1"/>
                </a:solidFill>
              </a:rPr>
              <a:t>- Vzdělávání</a:t>
            </a:r>
          </a:p>
          <a:p>
            <a:r>
              <a:rPr lang="cs-CZ" sz="3200" dirty="0">
                <a:solidFill>
                  <a:schemeClr val="tx1"/>
                </a:solidFill>
              </a:rPr>
              <a:t>- Poradenství</a:t>
            </a:r>
          </a:p>
        </p:txBody>
      </p:sp>
    </p:spTree>
    <p:extLst>
      <p:ext uri="{BB962C8B-B14F-4D97-AF65-F5344CB8AC3E}">
        <p14:creationId xmlns:p14="http://schemas.microsoft.com/office/powerpoint/2010/main" val="640362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ve výchově C.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600" dirty="0">
                <a:solidFill>
                  <a:schemeClr val="tx1"/>
                </a:solidFill>
              </a:rPr>
              <a:t>vyčítáme, že „</a:t>
            </a:r>
            <a:r>
              <a:rPr lang="cs-CZ" sz="2600" b="1" dirty="0">
                <a:solidFill>
                  <a:schemeClr val="tx1"/>
                </a:solidFill>
              </a:rPr>
              <a:t>chodí kolem horké kaše</a:t>
            </a:r>
            <a:r>
              <a:rPr lang="cs-CZ" sz="2600" dirty="0">
                <a:solidFill>
                  <a:schemeClr val="tx1"/>
                </a:solidFill>
              </a:rPr>
              <a:t>“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nedostatečná zpětná vazba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vyčítáme, že snadno podléhají názorům druhých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stereotyp – </a:t>
            </a:r>
            <a:r>
              <a:rPr lang="cs-CZ" sz="2600" b="1" dirty="0">
                <a:solidFill>
                  <a:schemeClr val="tx1"/>
                </a:solidFill>
              </a:rPr>
              <a:t>chlapci mají být „tvrdí a racionální</a:t>
            </a:r>
            <a:r>
              <a:rPr lang="cs-CZ" sz="2600" dirty="0">
                <a:solidFill>
                  <a:schemeClr val="tx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30908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1">
                    <a:lumMod val="75000"/>
                  </a:schemeClr>
                </a:solidFill>
              </a:rPr>
              <a:t>Usuzování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600" dirty="0">
                <a:solidFill>
                  <a:schemeClr val="tx1"/>
                </a:solidFill>
              </a:rPr>
              <a:t>vědět věci předem – jistota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</a:t>
            </a:r>
            <a:r>
              <a:rPr lang="cs-CZ" sz="2600" b="1" dirty="0">
                <a:solidFill>
                  <a:schemeClr val="tx1"/>
                </a:solidFill>
              </a:rPr>
              <a:t>dopředu chtějí znát program, plán</a:t>
            </a:r>
          </a:p>
          <a:p>
            <a:r>
              <a:rPr lang="cs-CZ" sz="2600" b="1" dirty="0">
                <a:solidFill>
                  <a:schemeClr val="tx1"/>
                </a:solidFill>
              </a:rPr>
              <a:t>- dodržují termíny, úkoly včas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rychle si tvoří svůj názor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kontrola nad věcmi, </a:t>
            </a:r>
            <a:r>
              <a:rPr lang="cs-CZ" sz="2600" b="1" dirty="0">
                <a:solidFill>
                  <a:schemeClr val="tx1"/>
                </a:solidFill>
              </a:rPr>
              <a:t>pořádek</a:t>
            </a:r>
          </a:p>
          <a:p>
            <a:r>
              <a:rPr lang="cs-CZ" sz="2600" b="1" dirty="0">
                <a:solidFill>
                  <a:schemeClr val="tx1"/>
                </a:solidFill>
              </a:rPr>
              <a:t>- podřizují se pravidlům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</a:t>
            </a:r>
            <a:r>
              <a:rPr lang="cs-CZ" sz="2600" b="1" dirty="0">
                <a:solidFill>
                  <a:schemeClr val="tx1"/>
                </a:solidFill>
              </a:rPr>
              <a:t>systematická práce </a:t>
            </a:r>
            <a:r>
              <a:rPr lang="cs-CZ" sz="2600" dirty="0">
                <a:solidFill>
                  <a:schemeClr val="tx1"/>
                </a:solidFill>
              </a:rPr>
              <a:t>ve škole</a:t>
            </a:r>
          </a:p>
        </p:txBody>
      </p:sp>
    </p:spTree>
    <p:extLst>
      <p:ext uri="{BB962C8B-B14F-4D97-AF65-F5344CB8AC3E}">
        <p14:creationId xmlns:p14="http://schemas.microsoft.com/office/powerpoint/2010/main" val="3287142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ve výchově U.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600" dirty="0">
                <a:solidFill>
                  <a:schemeClr val="tx1"/>
                </a:solidFill>
              </a:rPr>
              <a:t>nerespektujeme potřebu mít věci rozhodnuté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předpokládáme, že </a:t>
            </a:r>
            <a:r>
              <a:rPr lang="cs-CZ" sz="2600" b="1" dirty="0">
                <a:solidFill>
                  <a:schemeClr val="tx1"/>
                </a:solidFill>
              </a:rPr>
              <a:t>budou umět efektivně plánovat samy od sebe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nepodporujeme jejich potřebu věci strukturovat</a:t>
            </a:r>
          </a:p>
        </p:txBody>
      </p:sp>
    </p:spTree>
    <p:extLst>
      <p:ext uri="{BB962C8B-B14F-4D97-AF65-F5344CB8AC3E}">
        <p14:creationId xmlns:p14="http://schemas.microsoft.com/office/powerpoint/2010/main" val="21762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1">
                    <a:lumMod val="75000"/>
                  </a:schemeClr>
                </a:solidFill>
              </a:rPr>
              <a:t>Vnímaní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600" dirty="0">
                <a:solidFill>
                  <a:schemeClr val="tx1"/>
                </a:solidFill>
              </a:rPr>
              <a:t>flexibilní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čas pružný – </a:t>
            </a:r>
            <a:r>
              <a:rPr lang="cs-CZ" sz="2600" b="1" dirty="0">
                <a:solidFill>
                  <a:schemeClr val="tx1"/>
                </a:solidFill>
              </a:rPr>
              <a:t>nedokončují úkoly včas, </a:t>
            </a:r>
            <a:r>
              <a:rPr lang="cs-CZ" sz="2600" dirty="0">
                <a:solidFill>
                  <a:schemeClr val="tx1"/>
                </a:solidFill>
              </a:rPr>
              <a:t>na poslední chvíli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rozpracováno více úkolů (ještě si s tím budu hrát)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rozhodnutí odsouvají – </a:t>
            </a:r>
            <a:r>
              <a:rPr lang="cs-CZ" sz="2600" b="1" dirty="0">
                <a:solidFill>
                  <a:schemeClr val="tx1"/>
                </a:solidFill>
              </a:rPr>
              <a:t>možná, asi, spíš</a:t>
            </a:r>
            <a:r>
              <a:rPr lang="cs-CZ" sz="2600" dirty="0">
                <a:solidFill>
                  <a:schemeClr val="tx1"/>
                </a:solidFill>
              </a:rPr>
              <a:t>,…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</a:t>
            </a:r>
            <a:r>
              <a:rPr lang="cs-CZ" sz="2600" b="1" dirty="0">
                <a:solidFill>
                  <a:schemeClr val="tx1"/>
                </a:solidFill>
              </a:rPr>
              <a:t>pravidla berou s rezervou</a:t>
            </a:r>
          </a:p>
          <a:p>
            <a:r>
              <a:rPr lang="cs-CZ" sz="2600" b="1" dirty="0">
                <a:solidFill>
                  <a:schemeClr val="tx1"/>
                </a:solidFill>
              </a:rPr>
              <a:t>- postupují náhodně</a:t>
            </a:r>
          </a:p>
        </p:txBody>
      </p:sp>
    </p:spTree>
    <p:extLst>
      <p:ext uri="{BB962C8B-B14F-4D97-AF65-F5344CB8AC3E}">
        <p14:creationId xmlns:p14="http://schemas.microsoft.com/office/powerpoint/2010/main" val="1620754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ve výchově V.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600" dirty="0">
                <a:solidFill>
                  <a:schemeClr val="tx1"/>
                </a:solidFill>
              </a:rPr>
              <a:t>vnucujeme jim náš způsob organizace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vyčítáme, že vše dělají na poslední chvíli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odsuzujeme za nepořádek</a:t>
            </a:r>
          </a:p>
        </p:txBody>
      </p:sp>
    </p:spTree>
    <p:extLst>
      <p:ext uri="{BB962C8B-B14F-4D97-AF65-F5344CB8AC3E}">
        <p14:creationId xmlns:p14="http://schemas.microsoft.com/office/powerpoint/2010/main" val="31608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58090" y="3709072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Podpora a využití dimenzí osobnosti dítěte ve výchově a vzdělávání (v intervenci)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  <a:t>Strategie, metody, techniky, řízení třídy a učení žáků dle dimenzí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Extraverze</a:t>
            </a:r>
            <a:r>
              <a:rPr lang="cs-CZ" b="1" dirty="0"/>
              <a:t> x introverze</a:t>
            </a:r>
            <a:br>
              <a:rPr lang="cs-CZ" dirty="0"/>
            </a:br>
            <a:r>
              <a:rPr lang="cs-CZ" dirty="0"/>
              <a:t>Jak žáci získávají energii k učení?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328212"/>
              </p:ext>
            </p:extLst>
          </p:nvPr>
        </p:nvGraphicFramePr>
        <p:xfrm>
          <a:off x="722670" y="1737360"/>
          <a:ext cx="10854814" cy="513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7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010">
                <a:tc>
                  <a:txBody>
                    <a:bodyPr/>
                    <a:lstStyle/>
                    <a:p>
                      <a:r>
                        <a:rPr lang="cs-CZ" dirty="0"/>
                        <a:t>Extravertní</a:t>
                      </a:r>
                      <a:r>
                        <a:rPr lang="cs-CZ" baseline="0" dirty="0"/>
                        <a:t> žáci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Introvertní</a:t>
                      </a:r>
                      <a:r>
                        <a:rPr lang="cs-CZ" baseline="0" dirty="0"/>
                        <a:t> žáci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42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2200" dirty="0"/>
                        <a:t>Mluví hlasitěji a</a:t>
                      </a:r>
                      <a:r>
                        <a:rPr lang="cs-CZ" sz="2200" baseline="0" dirty="0"/>
                        <a:t> pohybují se více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2200" baseline="0" dirty="0"/>
                        <a:t>Zapomínají své odpovědi již ve chvíli, kdy se přihlásí, potřebují myslet tím, že mluví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2200" baseline="0" dirty="0"/>
                        <a:t>Pracují efektivněji, pokud jim dovolíte si při práci potichu povídat nebo pracovat ve skupině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2200" baseline="0" dirty="0"/>
                        <a:t>Ve svém volném čase preferují různé činnosti před četbou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2200" baseline="0" dirty="0"/>
                        <a:t>Říkají ihned (reakce, pocity, myšlenky), co si myslí nebo co jim právě probíhá hlavou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2200" baseline="0" dirty="0"/>
                        <a:t>Raději hned zkoušejí, jak věci dělat, než by si přečetli co a jak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2200" baseline="0" dirty="0"/>
                        <a:t>Nevadí jim přerušování jejich práce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Jsou pomalejší v reakci na otázky při skupinových</a:t>
                      </a:r>
                      <a:r>
                        <a:rPr lang="cs-CZ" sz="2000" baseline="0" dirty="0"/>
                        <a:t> diskusích (pokud téma neznají dopředu)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Preferují čtení a psaná před diskusemi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Dávají přednost samostatné práci nebo spolupráci s partnerem, kterého si mohli sami vybrat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Po položení otázky, i když jde jen o komunikaci s učitelem či spolužákem, potřebují delší dobu přemýšlet, než odpoví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Vnitřní reakce, pocity, myšlenky nesdělují, dokud se na ně nezeptáme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Raději získávají informace o tom, co by se mělo dělat, než by činnosti zkoušeli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Vadí jim přerušování činností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 x I</a:t>
            </a:r>
            <a:br>
              <a:rPr lang="cs-CZ" b="1" dirty="0"/>
            </a:br>
            <a:r>
              <a:rPr lang="cs-CZ" b="1" dirty="0"/>
              <a:t>Co potřebují ve škole?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384561"/>
              </p:ext>
            </p:extLst>
          </p:nvPr>
        </p:nvGraphicFramePr>
        <p:xfrm>
          <a:off x="1096962" y="1846262"/>
          <a:ext cx="10804986" cy="4362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959">
                <a:tc>
                  <a:txBody>
                    <a:bodyPr/>
                    <a:lstStyle/>
                    <a:p>
                      <a:r>
                        <a:rPr lang="cs-CZ" dirty="0"/>
                        <a:t>Extravertně</a:t>
                      </a:r>
                      <a:r>
                        <a:rPr lang="cs-CZ" baseline="0" dirty="0"/>
                        <a:t> zaměřené děti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Introvertně</a:t>
                      </a:r>
                      <a:r>
                        <a:rPr lang="cs-CZ" baseline="0" dirty="0"/>
                        <a:t> zaměřené děti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850">
                <a:tc>
                  <a:txBody>
                    <a:bodyPr/>
                    <a:lstStyle/>
                    <a:p>
                      <a:r>
                        <a:rPr lang="cs-CZ" dirty="0"/>
                        <a:t>- </a:t>
                      </a:r>
                      <a:r>
                        <a:rPr lang="cs-CZ" sz="2200" dirty="0"/>
                        <a:t>potichu si pro sebe povídat</a:t>
                      </a:r>
                    </a:p>
                    <a:p>
                      <a:r>
                        <a:rPr lang="cs-CZ" sz="2200" dirty="0"/>
                        <a:t>- rychle reagovat</a:t>
                      </a:r>
                    </a:p>
                    <a:p>
                      <a:r>
                        <a:rPr lang="cs-CZ" sz="2200" dirty="0"/>
                        <a:t>- experiment</a:t>
                      </a:r>
                    </a:p>
                    <a:p>
                      <a:endParaRPr lang="cs-CZ" sz="2200" dirty="0"/>
                    </a:p>
                    <a:p>
                      <a:r>
                        <a:rPr lang="cs-CZ" sz="2200" dirty="0"/>
                        <a:t>- stanovit jasný časový limit</a:t>
                      </a:r>
                    </a:p>
                    <a:p>
                      <a:r>
                        <a:rPr lang="cs-CZ" sz="2200" dirty="0"/>
                        <a:t>- červená/zelená karta</a:t>
                      </a:r>
                    </a:p>
                    <a:p>
                      <a:r>
                        <a:rPr lang="cs-CZ" sz="2200" dirty="0"/>
                        <a:t>- úkoly v průběhu poslechu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</a:t>
                      </a:r>
                      <a:r>
                        <a:rPr lang="cs-CZ" sz="2200" dirty="0"/>
                        <a:t>preferují čtení a psaní před diskuzí</a:t>
                      </a:r>
                    </a:p>
                    <a:p>
                      <a:r>
                        <a:rPr lang="cs-CZ" sz="2200" dirty="0"/>
                        <a:t>- spíše samostatná práce</a:t>
                      </a:r>
                    </a:p>
                    <a:p>
                      <a:r>
                        <a:rPr lang="cs-CZ" sz="2200" dirty="0"/>
                        <a:t>- čas na přemýšlení</a:t>
                      </a:r>
                    </a:p>
                    <a:p>
                      <a:r>
                        <a:rPr lang="cs-CZ" sz="2200" dirty="0"/>
                        <a:t>- vadí jim přerušení činnosti</a:t>
                      </a:r>
                    </a:p>
                    <a:p>
                      <a:endParaRPr lang="cs-CZ" sz="2200" dirty="0"/>
                    </a:p>
                    <a:p>
                      <a:r>
                        <a:rPr lang="cs-CZ" sz="2200" dirty="0"/>
                        <a:t>- pozorování, práce v laboratoři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3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Extravertně zaměření žáci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419" y="1737360"/>
            <a:ext cx="10509701" cy="448056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1. Potíže s nasloucháním – co s tím?</a:t>
            </a:r>
          </a:p>
          <a:p>
            <a:pPr lvl="1">
              <a:buFont typeface="Arial" pitchFamily="34" charset="0"/>
              <a:buChar char="•"/>
            </a:pP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Jasný časový limit pro pouhý poslech  </a:t>
            </a:r>
            <a:r>
              <a:rPr lang="cs-CZ" sz="2100" dirty="0"/>
              <a:t>(informovat dopředu o délce)</a:t>
            </a:r>
          </a:p>
          <a:p>
            <a:pPr lvl="1">
              <a:buFont typeface="Arial" pitchFamily="34" charset="0"/>
              <a:buChar char="•"/>
            </a:pP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Červené / zelené karty </a:t>
            </a:r>
            <a:r>
              <a:rPr lang="cs-CZ" sz="2100" dirty="0"/>
              <a:t>(čas pro poslech / mluvení + informace o délce)</a:t>
            </a:r>
          </a:p>
          <a:p>
            <a:pPr lvl="1">
              <a:buFont typeface="Arial" pitchFamily="34" charset="0"/>
              <a:buChar char="•"/>
            </a:pP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Konkrétní úkoly v průběhu poslechu </a:t>
            </a:r>
            <a:r>
              <a:rPr lang="cs-CZ" sz="2100" dirty="0"/>
              <a:t>(klíčová slova, tabulka, pracovní list, T-graf)</a:t>
            </a:r>
          </a:p>
          <a:p>
            <a:pPr lvl="1">
              <a:buNone/>
            </a:pPr>
            <a:endParaRPr lang="cs-CZ" b="1" dirty="0"/>
          </a:p>
          <a:p>
            <a:pPr lvl="1">
              <a:buNone/>
            </a:pPr>
            <a:r>
              <a:rPr lang="cs-CZ" b="1" dirty="0"/>
              <a:t>2.</a:t>
            </a:r>
            <a:r>
              <a:rPr lang="cs-CZ" dirty="0"/>
              <a:t> </a:t>
            </a:r>
            <a:r>
              <a:rPr lang="cs-CZ" b="1" dirty="0"/>
              <a:t>Skákání do řeči, přerušování druhých – co s tím? </a:t>
            </a:r>
            <a:r>
              <a:rPr lang="cs-CZ" dirty="0"/>
              <a:t>(„Já jsem to zapomněl“)</a:t>
            </a:r>
          </a:p>
          <a:p>
            <a:pPr lvl="1"/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Napiš si to! Udělej značku! Nakresli to! </a:t>
            </a:r>
            <a:r>
              <a:rPr lang="cs-CZ" sz="2100" dirty="0"/>
              <a:t>(jak udržet myšlenku ve vědomí)</a:t>
            </a:r>
          </a:p>
          <a:p>
            <a:pPr lvl="1"/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Červená/zelená karta </a:t>
            </a:r>
            <a:r>
              <a:rPr lang="cs-CZ" sz="2100" dirty="0"/>
              <a:t>(hotový úkol, rozumím tomu-nepotřebuji pomoc / prosím pomoc)</a:t>
            </a:r>
          </a:p>
          <a:p>
            <a:pPr lvl="1"/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Odpovědní karty </a:t>
            </a:r>
            <a:r>
              <a:rPr lang="cs-CZ" sz="2100" dirty="0"/>
              <a:t>(pravda/lež, ano/ne, …)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cs-CZ" b="1" dirty="0"/>
              <a:t>3. Jak efektivně využít aktivity?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Úlohy v přihrádkách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cs-CZ" b="1" dirty="0"/>
              <a:t>4. Co vyhovuje E?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Učení v interakci, zpětná vazba, diskuse (myslet nahlas), hraní rolí, dramatizace, ústní projev</a:t>
            </a:r>
            <a:r>
              <a:rPr lang="cs-CZ" sz="1800" b="1" dirty="0"/>
              <a:t> (</a:t>
            </a:r>
            <a:r>
              <a:rPr lang="cs-CZ" sz="1800" dirty="0"/>
              <a:t>zkoušení, opakování)</a:t>
            </a:r>
            <a:endParaRPr lang="cs-CZ" sz="1800" b="1" dirty="0"/>
          </a:p>
          <a:p>
            <a:endParaRPr lang="cs-CZ" dirty="0"/>
          </a:p>
          <a:p>
            <a:pPr lvl="1"/>
            <a:endParaRPr lang="cs-CZ" dirty="0"/>
          </a:p>
          <a:p>
            <a:pPr lvl="1">
              <a:buNone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Introvertně zaměření žáci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9808" lvl="1" indent="-457200">
              <a:buFont typeface="+mj-lt"/>
              <a:buAutoNum type="arabicPeriod"/>
            </a:pPr>
            <a:r>
              <a:rPr lang="cs-CZ" sz="2000" b="1" dirty="0"/>
              <a:t>Potřebují si úkol promyslet</a:t>
            </a:r>
          </a:p>
          <a:p>
            <a:pPr marL="749808" lvl="1" indent="-457200">
              <a:buFont typeface="Arial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Zapiš si své nápady – sdílej ve dvojici – prezentuj</a:t>
            </a:r>
          </a:p>
          <a:p>
            <a:pPr marL="749808" lvl="1" indent="-457200">
              <a:buFont typeface="Arial" pitchFamily="34" charset="0"/>
              <a:buChar char="•"/>
            </a:pPr>
            <a:endParaRPr lang="cs-CZ" sz="2000" dirty="0"/>
          </a:p>
          <a:p>
            <a:pPr marL="749808" lvl="1" indent="-457200">
              <a:buAutoNum type="arabicPeriod" startAt="2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Práce s vlastními myšlenkami </a:t>
            </a:r>
          </a:p>
          <a:p>
            <a:pPr marL="749808" lvl="1" indent="-457200"/>
            <a:r>
              <a:rPr lang="cs-CZ" sz="2000" dirty="0"/>
              <a:t>Laboratoře</a:t>
            </a:r>
          </a:p>
          <a:p>
            <a:pPr marL="749808" lvl="1" indent="-457200"/>
            <a:r>
              <a:rPr lang="cs-CZ" sz="2000" dirty="0"/>
              <a:t>Čtení, psaní</a:t>
            </a:r>
          </a:p>
          <a:p>
            <a:pPr marL="749808" lvl="1" indent="-457200"/>
            <a:r>
              <a:rPr lang="cs-CZ" sz="2000" dirty="0"/>
              <a:t>Naslouchání</a:t>
            </a:r>
          </a:p>
          <a:p>
            <a:pPr marL="749808" lvl="1" indent="-457200"/>
            <a:r>
              <a:rPr lang="cs-CZ" sz="2000" dirty="0"/>
              <a:t>Sdílení s někým, komu důvěřují</a:t>
            </a:r>
          </a:p>
          <a:p>
            <a:pPr marL="749808" lvl="1" indent="-457200"/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Písemný projev – zkoušení, opakování</a:t>
            </a:r>
          </a:p>
          <a:p>
            <a:pPr marL="457200" indent="-457200"/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868680" y="4847647"/>
            <a:ext cx="10515600" cy="150018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Zaměření osobnosti: „získávání“ energie</a:t>
            </a:r>
          </a:p>
          <a:p>
            <a:r>
              <a:rPr lang="cs-CZ" b="1" dirty="0">
                <a:solidFill>
                  <a:schemeClr val="tx1"/>
                </a:solidFill>
              </a:rPr>
              <a:t>Příjem informací: jakému typu informací důvěřujeme</a:t>
            </a:r>
          </a:p>
          <a:p>
            <a:r>
              <a:rPr lang="cs-CZ" b="1" dirty="0">
                <a:solidFill>
                  <a:schemeClr val="tx1"/>
                </a:solidFill>
              </a:rPr>
              <a:t>Rozhodování : zpracování informací</a:t>
            </a:r>
          </a:p>
          <a:p>
            <a:r>
              <a:rPr lang="cs-CZ" b="1" dirty="0">
                <a:solidFill>
                  <a:schemeClr val="tx1"/>
                </a:solidFill>
              </a:rPr>
              <a:t>Zaměření osobnosti: uspořádání vnějšího světa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3699070"/>
              </p:ext>
            </p:extLst>
          </p:nvPr>
        </p:nvGraphicFramePr>
        <p:xfrm>
          <a:off x="838200" y="36636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168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Poznatková stanoviště</a:t>
            </a:r>
          </a:p>
          <a:p>
            <a:pPr marL="749808" lvl="1" indent="-457200"/>
            <a:r>
              <a:rPr lang="cs-CZ" dirty="0"/>
              <a:t>Diferenciace</a:t>
            </a:r>
          </a:p>
          <a:p>
            <a:pPr marL="749808" lvl="1" indent="-457200"/>
            <a:r>
              <a:rPr lang="cs-CZ" dirty="0"/>
              <a:t>Respektují učební styly, jednotlivé dimenze</a:t>
            </a:r>
          </a:p>
          <a:p>
            <a:pPr marL="749808" lvl="1" indent="-457200"/>
            <a:r>
              <a:rPr lang="cs-CZ" dirty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Skupinová práce</a:t>
            </a:r>
          </a:p>
          <a:p>
            <a:pPr marL="749808" lvl="1" indent="-457200"/>
            <a:r>
              <a:rPr lang="cs-CZ" dirty="0"/>
              <a:t>E x I</a:t>
            </a:r>
          </a:p>
          <a:p>
            <a:pPr marL="749808" lvl="1" indent="-457200"/>
            <a:r>
              <a:rPr lang="cs-CZ" dirty="0"/>
              <a:t>Začínat ve dvojicích (jasné zadání, část úkolu samostatně)</a:t>
            </a:r>
          </a:p>
          <a:p>
            <a:pPr marL="749808" lvl="1" indent="-457200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Konverzační vstupenky</a:t>
            </a:r>
          </a:p>
          <a:p>
            <a:pPr marL="749808" lvl="1" indent="-457200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Skupinové záznamy </a:t>
            </a:r>
            <a:r>
              <a:rPr lang="cs-CZ" dirty="0"/>
              <a:t>(sledování postupu, potíže v komunikaci – podpora uč.)</a:t>
            </a:r>
          </a:p>
          <a:p>
            <a:pPr marL="749808" lvl="1" indent="-457200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Závěrečné hodnocení práce </a:t>
            </a:r>
            <a:r>
              <a:rPr lang="cs-CZ" dirty="0"/>
              <a:t>(záznamník, nedokončené věty - jak dobře se spolupracovali, naslouchali, podíleli a jaký to mělo vliv na kvalitu práce)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i sebehodnocení</a:t>
            </a:r>
          </a:p>
          <a:p>
            <a:pPr marL="749808" lvl="1" indent="-457200"/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Smysly a intuice</a:t>
            </a:r>
            <a:br>
              <a:rPr lang="cs-CZ" b="1" dirty="0"/>
            </a:br>
            <a:r>
              <a:rPr lang="cs-CZ" b="1" dirty="0"/>
              <a:t>Jaké informace žáci nejdříve přijímají?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605319"/>
              </p:ext>
            </p:extLst>
          </p:nvPr>
        </p:nvGraphicFramePr>
        <p:xfrm>
          <a:off x="1096963" y="1846263"/>
          <a:ext cx="100584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Smysloví žáci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Intuitivní žáci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Přerušují</a:t>
                      </a:r>
                      <a:r>
                        <a:rPr lang="cs-CZ" baseline="0" dirty="0"/>
                        <a:t> učitele při zadávání instrukcí – ptají se na údaje, které by jim sdělil později, kdyby počkali, dožadují se hned upřesňujících informací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Při řešení problémových úloh a projektových úloh nepřinášejí mnoho nápadů a návrhů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Dožadují se dalších příkladů – nevyhovují jim nejasná očekávání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Učí se lépe při praktických a názorných činnostech než z knih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Kladou otázky typu: „ A toto se skutečně stalo?“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Začínají obvykle</a:t>
                      </a:r>
                      <a:r>
                        <a:rPr lang="cs-CZ" baseline="0" dirty="0"/>
                        <a:t> pracovat před tím, než učitel ukončí slovní instrukci k úkolu, nebo si nepřečtou zadání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Přicházejí s tak neobvyklým a komplexním řešením problémových úloh a projektů, že je někdy není možné realizovat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Dělají chyby z nepozornosti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Ptají se, zda si mohou změnit zadání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Užívají si, když mohou maximálně zapojit svou představivost a vymýšlet nerealistická řešení problémových úloh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 x I</a:t>
            </a:r>
            <a:br>
              <a:rPr lang="cs-CZ" b="1" dirty="0"/>
            </a:br>
            <a:r>
              <a:rPr lang="cs-CZ" b="1" dirty="0"/>
              <a:t>Co potřebují ve škole?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330539"/>
              </p:ext>
            </p:extLst>
          </p:nvPr>
        </p:nvGraphicFramePr>
        <p:xfrm>
          <a:off x="1096963" y="1846263"/>
          <a:ext cx="10058400" cy="312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711">
                <a:tc>
                  <a:txBody>
                    <a:bodyPr/>
                    <a:lstStyle/>
                    <a:p>
                      <a:r>
                        <a:rPr lang="cs-CZ" dirty="0"/>
                        <a:t>Smyslově zaměřené děti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Intuitivně zaměřené děti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232">
                <a:tc>
                  <a:txBody>
                    <a:bodyPr/>
                    <a:lstStyle/>
                    <a:p>
                      <a:r>
                        <a:rPr lang="cs-CZ" dirty="0"/>
                        <a:t>- </a:t>
                      </a:r>
                      <a:r>
                        <a:rPr lang="cs-CZ" sz="2200" dirty="0"/>
                        <a:t>upřesňující informace</a:t>
                      </a:r>
                    </a:p>
                    <a:p>
                      <a:r>
                        <a:rPr lang="cs-CZ" sz="2200" dirty="0"/>
                        <a:t>- nemají mnoho nových nápadů</a:t>
                      </a:r>
                    </a:p>
                    <a:p>
                      <a:r>
                        <a:rPr lang="cs-CZ" sz="2200" dirty="0"/>
                        <a:t>- jasná pravidla</a:t>
                      </a:r>
                    </a:p>
                    <a:p>
                      <a:r>
                        <a:rPr lang="cs-CZ" sz="2200" dirty="0"/>
                        <a:t>- praktické ukázky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</a:t>
                      </a:r>
                      <a:r>
                        <a:rPr lang="cs-CZ" sz="2200" dirty="0"/>
                        <a:t>chyby z nepozornosti</a:t>
                      </a:r>
                    </a:p>
                    <a:p>
                      <a:r>
                        <a:rPr lang="cs-CZ" sz="2200" dirty="0"/>
                        <a:t>- změna zadání</a:t>
                      </a:r>
                    </a:p>
                    <a:p>
                      <a:r>
                        <a:rPr lang="cs-CZ" sz="2200" dirty="0"/>
                        <a:t>- představivost, nerealistická řešení problému</a:t>
                      </a:r>
                    </a:p>
                    <a:p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5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74638"/>
            <a:ext cx="10933113" cy="5878512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Smysloví žáci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Začínat od toho, co je jim blízké (ze zkušenosti) k novému a neznámému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Konkrétní příklady (kresby, modely,…)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Možnost být aktivní při učení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Propojení s praktickým využitím, realitou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Praktická cvičení, pomůcky, audiovizuální podklady, exkurze, …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Konkrétní zadání, krátkodobé úlohy, konkrétní požadavky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Intuitivní žáci</a:t>
            </a:r>
          </a:p>
          <a:p>
            <a:pPr lvl="1"/>
            <a:r>
              <a:rPr lang="cs-CZ" dirty="0"/>
              <a:t>Nové, zajímavé, spletité úkoly</a:t>
            </a:r>
          </a:p>
          <a:p>
            <a:pPr lvl="1"/>
            <a:r>
              <a:rPr lang="cs-CZ" dirty="0"/>
              <a:t>„Výzvy“</a:t>
            </a:r>
          </a:p>
          <a:p>
            <a:pPr lvl="1"/>
            <a:r>
              <a:rPr lang="cs-CZ" dirty="0"/>
              <a:t>Širší zadání, problémové a komplexní úkoly, tvořivé hledání řešení</a:t>
            </a:r>
          </a:p>
          <a:p>
            <a:pPr lvl="1"/>
            <a:r>
              <a:rPr lang="cs-CZ" dirty="0"/>
              <a:t>Možnost volby – rozšiřující úkoly	</a:t>
            </a:r>
          </a:p>
          <a:p>
            <a:pPr lvl="1"/>
            <a:endParaRPr lang="cs-CZ" dirty="0"/>
          </a:p>
          <a:p>
            <a:pPr lvl="1">
              <a:buNone/>
            </a:pPr>
            <a:r>
              <a:rPr lang="cs-CZ" b="1" dirty="0"/>
              <a:t>Co</a:t>
            </a:r>
            <a:r>
              <a:rPr lang="cs-CZ" dirty="0"/>
              <a:t> </a:t>
            </a:r>
            <a:r>
              <a:rPr lang="cs-CZ" b="1" dirty="0"/>
              <a:t>můžeme využít při zadávání úkolů?</a:t>
            </a:r>
          </a:p>
          <a:p>
            <a:pPr lvl="1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„Odpovídač“</a:t>
            </a:r>
          </a:p>
          <a:p>
            <a:pPr lvl="1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Sepsání kritérií k zadání úkolů (</a:t>
            </a:r>
            <a:r>
              <a:rPr lang="cs-CZ" b="1" dirty="0">
                <a:solidFill>
                  <a:schemeClr val="tx1"/>
                </a:solidFill>
              </a:rPr>
              <a:t>S- jako rámec práce, I – ujištění, že splnili požadavek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Myšlení a cítění</a:t>
            </a:r>
            <a:br>
              <a:rPr lang="cs-CZ" b="1" dirty="0"/>
            </a:br>
            <a:r>
              <a:rPr lang="cs-CZ" b="1" dirty="0"/>
              <a:t>Jak se žáci rozhodují?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110546"/>
              </p:ext>
            </p:extLst>
          </p:nvPr>
        </p:nvGraphicFramePr>
        <p:xfrm>
          <a:off x="1096963" y="1846263"/>
          <a:ext cx="100584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Žáci</a:t>
                      </a:r>
                      <a:r>
                        <a:rPr lang="cs-CZ" baseline="0" dirty="0"/>
                        <a:t> s převahou myšlení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Žáci s převahou cítění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Rádi kritizují a hledají nedostatky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S oblibou se ujímají úkolů, které je třeba akutně řešit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Úkoly vzdávají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ve chvíli, kdy se domnívají, že nemohou splnit s úspěchem, potřebují se cítit kompetentně,</a:t>
                      </a:r>
                      <a:r>
                        <a:rPr lang="cs-CZ" baseline="0" dirty="0"/>
                        <a:t> nechtějí riskovat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Jeví se jako kdyby chtěli mít vždy poslední slovo, rádi debatují s autoritou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Mohou jim být nepříjemné projevy náklonnosti a sympatií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Jsou viditelně zneklidnění a rozrušení smutnými příběhy nebo projevy</a:t>
                      </a:r>
                      <a:r>
                        <a:rPr lang="cs-CZ" baseline="0" dirty="0"/>
                        <a:t> nehezkého chování mezi žáky ve třídě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Vyhledávají slabší a utlačované a věnují se jim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Ve chvílích, kdy se jim zdá, že učitel je nemá rád, úkoly vzdávají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Neustále vyhledávají zpětnou vazbu a povzbuzení a ujišťují se, zda dostatečně vyhověli požadavkům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Lépe se učí v případech, kdy se úkoly vztahují k potřebám lidí, k jejich životním situacím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Jakoukoliv kritiku mohou vnímat jako důkaz, že je nikdo nemá rád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859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 x C</a:t>
            </a:r>
            <a:br>
              <a:rPr lang="cs-CZ" b="1" dirty="0"/>
            </a:br>
            <a:r>
              <a:rPr lang="cs-CZ" b="1" dirty="0"/>
              <a:t>Co potřebují ve škole?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03219"/>
              </p:ext>
            </p:extLst>
          </p:nvPr>
        </p:nvGraphicFramePr>
        <p:xfrm>
          <a:off x="1096963" y="1846263"/>
          <a:ext cx="10058400" cy="327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975">
                <a:tc>
                  <a:txBody>
                    <a:bodyPr/>
                    <a:lstStyle/>
                    <a:p>
                      <a:r>
                        <a:rPr lang="cs-CZ" dirty="0"/>
                        <a:t>Děti s převahou myšlení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Děti s převahou cítění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403">
                <a:tc>
                  <a:txBody>
                    <a:bodyPr/>
                    <a:lstStyle/>
                    <a:p>
                      <a:r>
                        <a:rPr lang="cs-CZ" dirty="0"/>
                        <a:t>- </a:t>
                      </a:r>
                      <a:r>
                        <a:rPr lang="cs-CZ" sz="2400" dirty="0"/>
                        <a:t>hledají nedostatky</a:t>
                      </a:r>
                    </a:p>
                    <a:p>
                      <a:r>
                        <a:rPr lang="cs-CZ" sz="2400" dirty="0"/>
                        <a:t>- řeší akutní problémy</a:t>
                      </a:r>
                    </a:p>
                    <a:p>
                      <a:r>
                        <a:rPr lang="cs-CZ" sz="2400" dirty="0"/>
                        <a:t>- nechtějí riskovat</a:t>
                      </a:r>
                    </a:p>
                    <a:p>
                      <a:r>
                        <a:rPr lang="cs-CZ" sz="2400" dirty="0"/>
                        <a:t>- debatují s autoritou</a:t>
                      </a:r>
                    </a:p>
                    <a:p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</a:t>
                      </a:r>
                      <a:r>
                        <a:rPr lang="cs-CZ" sz="2400" dirty="0"/>
                        <a:t>věnují se slabším</a:t>
                      </a:r>
                    </a:p>
                    <a:p>
                      <a:r>
                        <a:rPr lang="cs-CZ" sz="2400" dirty="0"/>
                        <a:t>- vzdávají úkol, pokud nemají kladný ohlas od učitele</a:t>
                      </a:r>
                    </a:p>
                    <a:p>
                      <a:r>
                        <a:rPr lang="cs-CZ" sz="2400" dirty="0"/>
                        <a:t>- hledají zpětnou vazbu a pochvalu</a:t>
                      </a:r>
                    </a:p>
                    <a:p>
                      <a:r>
                        <a:rPr lang="cs-CZ" sz="2400" dirty="0"/>
                        <a:t>- nenesou dobře kritiku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65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9"/>
          <p:cNvSpPr txBox="1">
            <a:spLocks/>
          </p:cNvSpPr>
          <p:nvPr/>
        </p:nvSpPr>
        <p:spPr>
          <a:xfrm>
            <a:off x="1097280" y="502276"/>
            <a:ext cx="10058400" cy="536681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Žáci s převahou cítění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Důležitý prožitek, vnímaví vůči atmosféře, názor druhých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Spolupráce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Význam pozitivního vztahu s učitelem – důvěra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Hodnocení si berou osobně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Ujišťovat, že chyby neovlivní vztah (oddělovat potíže a dítě!)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Sebehodnocení</a:t>
            </a:r>
            <a:r>
              <a:rPr lang="cs-CZ" sz="2000" dirty="0"/>
              <a:t> – je závislé na ostatních, chce uspokojit všechny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201168" lvl="1" indent="0">
              <a:buFont typeface="Calibri" pitchFamily="34" charset="0"/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Žáci s převahou myšlení </a:t>
            </a:r>
          </a:p>
          <a:p>
            <a:pPr lvl="1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/>
              <a:t>Fakta a logická zdůvodnění</a:t>
            </a:r>
          </a:p>
          <a:p>
            <a:pPr lvl="1"/>
            <a:r>
              <a:rPr lang="cs-CZ" sz="2000" dirty="0"/>
              <a:t>Rádi se porovnávají s druhými – soutěživí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Sebehodnocení</a:t>
            </a:r>
            <a:r>
              <a:rPr lang="cs-CZ" sz="2000" dirty="0"/>
              <a:t> – dokáží se zhodnotit nejlépe sami, frustrace – nepovede se vše hned napoprvé – potřeba učit „ je možné dovolit si udělat chybu</a:t>
            </a:r>
            <a:r>
              <a:rPr lang="cs-CZ" dirty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945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7513"/>
          </a:xfrm>
        </p:spPr>
        <p:txBody>
          <a:bodyPr>
            <a:normAutofit/>
          </a:bodyPr>
          <a:lstStyle/>
          <a:p>
            <a:r>
              <a:rPr lang="cs-CZ" sz="2400" dirty="0"/>
              <a:t>Plnění požadavků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71600"/>
            <a:ext cx="10058400" cy="449749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Žáci - myšlení</a:t>
            </a:r>
          </a:p>
          <a:p>
            <a:pPr marL="749808" lvl="1" indent="-457200"/>
            <a:r>
              <a:rPr lang="cs-CZ" sz="2000" dirty="0"/>
              <a:t>Proč? – potřeba porozumět, ne provokace (legitimní porozumění příčinám, následkům a zdůvodnění)</a:t>
            </a:r>
          </a:p>
          <a:p>
            <a:pPr marL="749808" lvl="1" indent="-457200"/>
            <a:r>
              <a:rPr lang="cs-CZ" sz="2000" dirty="0"/>
              <a:t>Potřebují logické, jasné, přesné zdůvodnění rozhodnutí</a:t>
            </a:r>
          </a:p>
          <a:p>
            <a:pPr marL="749808" lvl="1" indent="-457200"/>
            <a:r>
              <a:rPr lang="cs-CZ" sz="2000" dirty="0"/>
              <a:t>Rádi diskutují – pozor na argumentaci</a:t>
            </a:r>
          </a:p>
          <a:p>
            <a:pPr marL="749808" lvl="1" indent="-457200"/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Strukturovaná kritika </a:t>
            </a:r>
            <a:r>
              <a:rPr lang="cs-CZ" sz="2000" dirty="0"/>
              <a:t>– vhodnost zadání úkolu (Na tomto úkolu jsem měl nejraději…, Tento úkol by mohl být vylepšen tak, že…., Abych měl v tomto úkolu lepší výsledky, potřeboval bych…)</a:t>
            </a:r>
          </a:p>
          <a:p>
            <a:pPr marL="749808" lvl="1" indent="-457200"/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Písemné návrhy </a:t>
            </a:r>
            <a:r>
              <a:rPr lang="cs-CZ" sz="2000" dirty="0"/>
              <a:t>– konkrétní návrhy a důvody změny</a:t>
            </a:r>
          </a:p>
          <a:p>
            <a:pPr marL="749808" lvl="1" indent="-457200"/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Možnost volby </a:t>
            </a:r>
            <a:r>
              <a:rPr lang="cs-CZ" sz="2000" dirty="0"/>
              <a:t>(způsob provedení, použité prostředky,…)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Žáci - cítění</a:t>
            </a:r>
          </a:p>
          <a:p>
            <a:pPr marL="749808" lvl="1" indent="-457200"/>
            <a:r>
              <a:rPr lang="cs-CZ" sz="2000" dirty="0"/>
              <a:t>Ochotni dělat cokoliv jen aby se druzí nezlobili</a:t>
            </a:r>
          </a:p>
        </p:txBody>
      </p:sp>
    </p:spTree>
    <p:extLst>
      <p:ext uri="{BB962C8B-B14F-4D97-AF65-F5344CB8AC3E}">
        <p14:creationId xmlns:p14="http://schemas.microsoft.com/office/powerpoint/2010/main" val="2274862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Vyjadřování názorů a respektování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Žáci - myšlení</a:t>
            </a:r>
          </a:p>
          <a:p>
            <a:pPr marL="749808" lvl="1" indent="-457200"/>
            <a:r>
              <a:rPr lang="cs-CZ" sz="2000" dirty="0"/>
              <a:t>Logika, pravdivost, spravedlnost</a:t>
            </a:r>
          </a:p>
          <a:p>
            <a:pPr marL="749808" lvl="1" indent="-457200"/>
            <a:r>
              <a:rPr lang="cs-CZ" sz="2000" dirty="0"/>
              <a:t>Potřeba učit se vcítění se a kdy je vhodné jej využívat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Žáci - cítění</a:t>
            </a:r>
          </a:p>
          <a:p>
            <a:pPr marL="749808" lvl="1" indent="-457200"/>
            <a:r>
              <a:rPr lang="cs-CZ" sz="2000" dirty="0"/>
              <a:t>Hodnotí a kritizují velmi opatrně</a:t>
            </a:r>
          </a:p>
          <a:p>
            <a:pPr marL="749808" lvl="1" indent="-457200"/>
            <a:r>
              <a:rPr lang="cs-CZ" sz="2000" dirty="0"/>
              <a:t>Potřeba učit věci říkat přímo a věcně  (ale zároveň i ocenit i schopnost vcítění se)</a:t>
            </a:r>
          </a:p>
          <a:p>
            <a:pPr marL="749808" lvl="1" indent="-457200"/>
            <a:endParaRPr lang="cs-CZ" sz="2000" dirty="0"/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cs-CZ" sz="2000" dirty="0"/>
              <a:t>Příležitost uplatnit kompetence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cs-CZ" sz="2000" dirty="0"/>
              <a:t>Diskuse o spravedlnosti (nevhodné chování– skupiny – vytvořte pravidlo (vysvětlit kritéria pro stanovení pravidla SMART) + proč bude fungovat</a:t>
            </a:r>
          </a:p>
          <a:p>
            <a:pPr marL="749808" lvl="1" indent="-457200">
              <a:buFont typeface="Wingdings" panose="05000000000000000000" pitchFamily="2" charset="2"/>
              <a:buChar char="Ø"/>
            </a:pPr>
            <a:r>
              <a:rPr lang="cs-CZ" sz="2000" dirty="0"/>
              <a:t>Modelové situace, dramatizace, literární příběhy (Jak by ses cítil v jeho kůži? Co mohli ostatní udělat? Kdybys byl dospělý, co bys udělal? Co by potřeboval, aby se </a:t>
            </a:r>
            <a:r>
              <a:rPr lang="cs-CZ" sz="2000" dirty="0" err="1"/>
              <a:t>cítillépe</a:t>
            </a:r>
            <a:r>
              <a:rPr lang="cs-CZ" sz="2000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051588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Usuzování a vnímání</a:t>
            </a:r>
            <a:br>
              <a:rPr lang="cs-CZ" b="1" dirty="0"/>
            </a:br>
            <a:r>
              <a:rPr lang="cs-CZ" b="1" dirty="0"/>
              <a:t>Jaký vztah mají žáci k učení, škole a životu obecně?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164287"/>
              </p:ext>
            </p:extLst>
          </p:nvPr>
        </p:nvGraphicFramePr>
        <p:xfrm>
          <a:off x="1096963" y="1846263"/>
          <a:ext cx="10058400" cy="396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662">
                <a:tc>
                  <a:txBody>
                    <a:bodyPr/>
                    <a:lstStyle/>
                    <a:p>
                      <a:r>
                        <a:rPr lang="cs-CZ" dirty="0"/>
                        <a:t>Žáci s převahou usuzování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Žáci s převahou vnímání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9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Spěchají s prací,</a:t>
                      </a:r>
                      <a:r>
                        <a:rPr lang="cs-CZ" sz="2000" baseline="0" dirty="0"/>
                        <a:t> aby byla brzy hotová, odmítají jí upravovat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Brání se bádání a hledání v nových zdrojích informací nebo cestám pro zkoumání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Jsou rozrušeni překvapivými situacemi nebo změnami v programu a v naplánovaných aktivitách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Často setrvávají u svých prvních nápadů na řešení úlohy a příliš lpí na již naplánovaných postupech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Pracují,</a:t>
                      </a:r>
                      <a:r>
                        <a:rPr lang="cs-CZ" sz="2000" baseline="0" dirty="0"/>
                        <a:t> aniž by skutečně něco dokončili, chrlí nápady bez toho, aby se blížili k výběru nápadu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Přeceňují nebo podceňují dobu, kterou budou k práci potřebovat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Mají rádi překvapivé</a:t>
                      </a:r>
                      <a:r>
                        <a:rPr lang="cs-CZ" sz="2000" baseline="0" dirty="0"/>
                        <a:t> změny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Mají zpoždění ve výběru témat, způsobů řešení projektů a strategií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65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EXTRAVERTI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- </a:t>
            </a:r>
            <a:r>
              <a:rPr lang="cs-CZ" dirty="0">
                <a:solidFill>
                  <a:schemeClr val="tx1"/>
                </a:solidFill>
              </a:rPr>
              <a:t>sdělování prožitků</a:t>
            </a: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b="1" dirty="0">
                <a:solidFill>
                  <a:schemeClr val="tx1"/>
                </a:solidFill>
              </a:rPr>
              <a:t>přemýšlení nahlas</a:t>
            </a: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b="1" dirty="0">
                <a:solidFill>
                  <a:schemeClr val="tx1"/>
                </a:solidFill>
              </a:rPr>
              <a:t>skákání do řeči</a:t>
            </a:r>
          </a:p>
          <a:p>
            <a:r>
              <a:rPr lang="cs-CZ" b="1" dirty="0">
                <a:solidFill>
                  <a:schemeClr val="tx1"/>
                </a:solidFill>
              </a:rPr>
              <a:t>- impulzivní</a:t>
            </a:r>
            <a:r>
              <a:rPr lang="cs-CZ" dirty="0">
                <a:solidFill>
                  <a:schemeClr val="tx1"/>
                </a:solidFill>
              </a:rPr>
              <a:t>, nestálí</a:t>
            </a:r>
          </a:p>
          <a:p>
            <a:r>
              <a:rPr lang="cs-CZ" dirty="0">
                <a:solidFill>
                  <a:schemeClr val="tx1"/>
                </a:solidFill>
              </a:rPr>
              <a:t>- kontakt s lidmi, střídání činností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X zaměňováno s komunikativností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Energie z vnějšího světa</a:t>
            </a:r>
          </a:p>
        </p:txBody>
      </p:sp>
    </p:spTree>
    <p:extLst>
      <p:ext uri="{BB962C8B-B14F-4D97-AF65-F5344CB8AC3E}">
        <p14:creationId xmlns:p14="http://schemas.microsoft.com/office/powerpoint/2010/main" val="30497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 x V</a:t>
            </a:r>
            <a:br>
              <a:rPr lang="cs-CZ" b="1" dirty="0"/>
            </a:br>
            <a:r>
              <a:rPr lang="cs-CZ" b="1" dirty="0"/>
              <a:t>Co potřebují ve škole?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940611"/>
              </p:ext>
            </p:extLst>
          </p:nvPr>
        </p:nvGraphicFramePr>
        <p:xfrm>
          <a:off x="1096963" y="1846263"/>
          <a:ext cx="10058400" cy="344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324">
                <a:tc>
                  <a:txBody>
                    <a:bodyPr/>
                    <a:lstStyle/>
                    <a:p>
                      <a:r>
                        <a:rPr lang="cs-CZ" dirty="0"/>
                        <a:t>Děti</a:t>
                      </a:r>
                      <a:r>
                        <a:rPr lang="cs-CZ" baseline="0" dirty="0"/>
                        <a:t> s převahou usuzování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Děti s převahou vnímání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084">
                <a:tc>
                  <a:txBody>
                    <a:bodyPr/>
                    <a:lstStyle/>
                    <a:p>
                      <a:r>
                        <a:rPr lang="cs-CZ" dirty="0"/>
                        <a:t>- </a:t>
                      </a:r>
                      <a:r>
                        <a:rPr lang="cs-CZ" sz="2400" dirty="0"/>
                        <a:t>rychle hotoví</a:t>
                      </a:r>
                    </a:p>
                    <a:p>
                      <a:r>
                        <a:rPr lang="cs-CZ" sz="2400" dirty="0"/>
                        <a:t>- brání se bádání</a:t>
                      </a:r>
                    </a:p>
                    <a:p>
                      <a:r>
                        <a:rPr lang="cs-CZ" sz="2400" dirty="0"/>
                        <a:t>- rozrušeni změnami v programu</a:t>
                      </a:r>
                    </a:p>
                    <a:p>
                      <a:r>
                        <a:rPr lang="cs-CZ" sz="2400" dirty="0"/>
                        <a:t>- naplánované postupy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</a:t>
                      </a:r>
                      <a:r>
                        <a:rPr lang="cs-CZ" sz="2400" dirty="0"/>
                        <a:t>chrlí nápady, bez závěru</a:t>
                      </a:r>
                    </a:p>
                    <a:p>
                      <a:r>
                        <a:rPr lang="cs-CZ" sz="2400" dirty="0"/>
                        <a:t>- neumí pracovat s časem</a:t>
                      </a:r>
                    </a:p>
                    <a:p>
                      <a:r>
                        <a:rPr lang="cs-CZ" sz="2400" dirty="0"/>
                        <a:t>- mají rádi změny</a:t>
                      </a:r>
                    </a:p>
                    <a:p>
                      <a:r>
                        <a:rPr lang="cs-CZ" sz="2400" dirty="0"/>
                        <a:t>- nedodržují termíny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6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097280" y="643944"/>
            <a:ext cx="10058400" cy="522515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Žáci - usuzování</a:t>
            </a:r>
          </a:p>
          <a:p>
            <a:pPr marL="578358" lvl="1" indent="-285750"/>
            <a:r>
              <a:rPr lang="cs-CZ" dirty="0"/>
              <a:t>Jasný cíl a plán, záměr</a:t>
            </a:r>
          </a:p>
          <a:p>
            <a:pPr marL="578358" lvl="1" indent="-285750"/>
            <a:r>
              <a:rPr lang="cs-CZ" dirty="0"/>
              <a:t>Prvně dokončit jeden úkol, pak až další</a:t>
            </a:r>
          </a:p>
          <a:p>
            <a:pPr marL="578358" lvl="1" indent="-285750"/>
            <a:r>
              <a:rPr lang="cs-CZ" dirty="0"/>
              <a:t>Potřebují kontrolu a hodnocení dle jasných kritérií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Žáci - vnímání</a:t>
            </a:r>
          </a:p>
          <a:p>
            <a:pPr marL="578358" lvl="1" indent="-285750"/>
            <a:r>
              <a:rPr lang="cs-CZ" dirty="0"/>
              <a:t>Bez plánu, struktury</a:t>
            </a:r>
          </a:p>
          <a:p>
            <a:pPr marL="578358" lvl="1" indent="-285750"/>
            <a:r>
              <a:rPr lang="cs-CZ" dirty="0"/>
              <a:t>Úkoly dle zaujetí, atraktivnosti, nečekané překážky</a:t>
            </a:r>
          </a:p>
          <a:p>
            <a:pPr marL="578358" lvl="1" indent="-285750"/>
            <a:r>
              <a:rPr lang="cs-CZ" dirty="0"/>
              <a:t>Dávat vybrat způsoby a cesty řešení</a:t>
            </a:r>
          </a:p>
          <a:p>
            <a:pPr marL="578358" lvl="1" indent="-285750"/>
            <a:r>
              <a:rPr lang="cs-CZ" dirty="0"/>
              <a:t>Nenásilné kontrolní body</a:t>
            </a:r>
          </a:p>
          <a:p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Dodržování pravidel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Žáci usuzování</a:t>
            </a:r>
          </a:p>
          <a:p>
            <a:pPr marL="749808" lvl="1" indent="-457200"/>
            <a:r>
              <a:rPr lang="cs-CZ" dirty="0"/>
              <a:t>Jasný názor, snadno se podřizují pravidlům</a:t>
            </a:r>
          </a:p>
          <a:p>
            <a:pPr marL="749808" lvl="1" indent="-457200"/>
            <a:r>
              <a:rPr lang="cs-CZ" dirty="0"/>
              <a:t>Vyžadují nápravu i po druhých </a:t>
            </a:r>
          </a:p>
          <a:p>
            <a:pPr marL="749808" lvl="1" indent="-457200"/>
            <a:r>
              <a:rPr lang="cs-CZ" dirty="0"/>
              <a:t>Tím, že upozorní – informují se, zda pravidlo stále platí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</a:rPr>
              <a:t>Žáci vnímání</a:t>
            </a:r>
          </a:p>
          <a:p>
            <a:pPr marL="578358" lvl="1" indent="-285750"/>
            <a:r>
              <a:rPr lang="cs-CZ" dirty="0"/>
              <a:t>Hranice a pravidla výzvou ke zkoumání</a:t>
            </a:r>
          </a:p>
        </p:txBody>
      </p:sp>
    </p:spTree>
    <p:extLst>
      <p:ext uri="{BB962C8B-B14F-4D97-AF65-F5344CB8AC3E}">
        <p14:creationId xmlns:p14="http://schemas.microsoft.com/office/powerpoint/2010/main" val="1001485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 osobnosti a porucha učení?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 zamyšlení</a:t>
            </a: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sz="2600" dirty="0"/>
              <a:t>ADHD má více žáků s převahou vnímání (P)</a:t>
            </a:r>
          </a:p>
          <a:p>
            <a:pPr lvl="1"/>
            <a:r>
              <a:rPr lang="cs-CZ" sz="2600" dirty="0"/>
              <a:t>Jedná se o projevy ADHD/ADD nebo jsou to normální projevy preference vnímání P?</a:t>
            </a:r>
          </a:p>
          <a:p>
            <a:pPr lvl="1"/>
            <a:r>
              <a:rPr lang="cs-CZ" sz="2600" dirty="0"/>
              <a:t>U některých dětí s ADHD/ADD není neurologický nález.</a:t>
            </a:r>
          </a:p>
        </p:txBody>
      </p:sp>
    </p:spTree>
    <p:extLst>
      <p:ext uri="{BB962C8B-B14F-4D97-AF65-F5344CB8AC3E}">
        <p14:creationId xmlns:p14="http://schemas.microsoft.com/office/powerpoint/2010/main" val="508876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13" y="103031"/>
            <a:ext cx="7460708" cy="6542468"/>
          </a:xfrm>
        </p:spPr>
      </p:pic>
    </p:spTree>
    <p:extLst>
      <p:ext uri="{BB962C8B-B14F-4D97-AF65-F5344CB8AC3E}">
        <p14:creationId xmlns:p14="http://schemas.microsoft.com/office/powerpoint/2010/main" val="3015260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28034" y="1262130"/>
            <a:ext cx="3979572" cy="3129565"/>
          </a:xfrm>
        </p:spPr>
        <p:txBody>
          <a:bodyPr>
            <a:normAutofit/>
          </a:bodyPr>
          <a:lstStyle/>
          <a:p>
            <a:r>
              <a:rPr lang="cs-CZ" b="1" dirty="0"/>
              <a:t>Temperamenty dětí dle klíčových charakteristik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2" y="0"/>
            <a:ext cx="4881093" cy="6923137"/>
          </a:xfrm>
        </p:spPr>
      </p:pic>
    </p:spTree>
    <p:extLst>
      <p:ext uri="{BB962C8B-B14F-4D97-AF65-F5344CB8AC3E}">
        <p14:creationId xmlns:p14="http://schemas.microsoft.com/office/powerpoint/2010/main" val="427869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INTROVERTI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 </a:t>
            </a:r>
            <a:r>
              <a:rPr lang="cs-CZ" dirty="0"/>
              <a:t>- </a:t>
            </a:r>
            <a:r>
              <a:rPr lang="cs-CZ" b="1" dirty="0">
                <a:solidFill>
                  <a:schemeClr val="tx1"/>
                </a:solidFill>
              </a:rPr>
              <a:t>čas na přemýšlení</a:t>
            </a:r>
          </a:p>
          <a:p>
            <a:r>
              <a:rPr lang="cs-CZ" dirty="0">
                <a:solidFill>
                  <a:schemeClr val="tx1"/>
                </a:solidFill>
              </a:rPr>
              <a:t>- ve fázi přemýšlení i představa sdělení informace – myslí si, že už odpověděl</a:t>
            </a: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b="1" dirty="0">
                <a:solidFill>
                  <a:schemeClr val="tx1"/>
                </a:solidFill>
              </a:rPr>
              <a:t>čas o samotě</a:t>
            </a:r>
          </a:p>
          <a:p>
            <a:r>
              <a:rPr lang="cs-CZ" b="1" dirty="0">
                <a:solidFill>
                  <a:schemeClr val="tx1"/>
                </a:solidFill>
              </a:rPr>
              <a:t>- iniciativa na druhých</a:t>
            </a:r>
          </a:p>
          <a:p>
            <a:r>
              <a:rPr lang="cs-CZ" dirty="0">
                <a:solidFill>
                  <a:schemeClr val="tx1"/>
                </a:solidFill>
              </a:rPr>
              <a:t>- naslouchání (</a:t>
            </a:r>
            <a:r>
              <a:rPr lang="cs-CZ" dirty="0" err="1">
                <a:solidFill>
                  <a:schemeClr val="tx1"/>
                </a:solidFill>
              </a:rPr>
              <a:t>neskáčí</a:t>
            </a:r>
            <a:r>
              <a:rPr lang="cs-CZ" dirty="0">
                <a:solidFill>
                  <a:schemeClr val="tx1"/>
                </a:solidFill>
              </a:rPr>
              <a:t> do řeči)</a:t>
            </a:r>
          </a:p>
          <a:p>
            <a:r>
              <a:rPr lang="cs-CZ" dirty="0">
                <a:solidFill>
                  <a:schemeClr val="tx1"/>
                </a:solidFill>
              </a:rPr>
              <a:t>- individuální činnosti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x zaměňováno s ostýchavostí</a:t>
            </a:r>
          </a:p>
          <a:p>
            <a:r>
              <a:rPr lang="cs-CZ" dirty="0"/>
              <a:t>                                                Energie z vnitřního světa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B69E06-1065-4986-A70D-F89FBBECC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29" y="3232083"/>
            <a:ext cx="4719484" cy="30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14115-F1BA-418B-8B1B-ECD55B14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E709F5F-B78D-41CD-A1EF-1E84F6448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0" y="205058"/>
            <a:ext cx="8518985" cy="397411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FDC7D40-CF0A-477B-A0EC-F0496FA118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42900" r="-576" b="-43630"/>
          <a:stretch/>
        </p:blipFill>
        <p:spPr>
          <a:xfrm>
            <a:off x="0" y="3974117"/>
            <a:ext cx="5855109" cy="378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A161DED-6C7E-4210-B720-B00432117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56920" r="-5289" b="54832"/>
          <a:stretch/>
        </p:blipFill>
        <p:spPr>
          <a:xfrm>
            <a:off x="5442154" y="-1004308"/>
            <a:ext cx="7020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6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Možné nedorozumění?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- </a:t>
            </a:r>
            <a:r>
              <a:rPr lang="cs-CZ" sz="2600" dirty="0">
                <a:solidFill>
                  <a:schemeClr val="tx1"/>
                </a:solidFill>
              </a:rPr>
              <a:t>E. mohou unavit své okolí</a:t>
            </a:r>
          </a:p>
          <a:p>
            <a:r>
              <a:rPr lang="cs-CZ" sz="2600" dirty="0">
                <a:solidFill>
                  <a:schemeClr val="tx1"/>
                </a:solidFill>
              </a:rPr>
              <a:t> - E. nechápou, že někdo „nic“ nedělá – chtějí zabavit</a:t>
            </a:r>
          </a:p>
          <a:p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- I. Nesdělují informace – nezájem?</a:t>
            </a:r>
          </a:p>
          <a:p>
            <a:r>
              <a:rPr lang="cs-CZ" sz="2600" dirty="0">
                <a:solidFill>
                  <a:schemeClr val="tx1"/>
                </a:solidFill>
              </a:rPr>
              <a:t>- I . Mohou E. vnímat jako sebestředné a nevychované</a:t>
            </a:r>
          </a:p>
        </p:txBody>
      </p:sp>
    </p:spTree>
    <p:extLst>
      <p:ext uri="{BB962C8B-B14F-4D97-AF65-F5344CB8AC3E}">
        <p14:creationId xmlns:p14="http://schemas.microsoft.com/office/powerpoint/2010/main" val="58445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 x E - 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http://www.ted.com/talks/susan_cain_the_power_of_introverts?language=cs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https://www.youtube.com/watch?v=oFhmyPENaCk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https://www.youtube.com/watch?v=pi1bDAPxoWY</a:t>
            </a:r>
            <a:endParaRPr lang="cs-CZ" dirty="0"/>
          </a:p>
          <a:p>
            <a:r>
              <a:rPr lang="cs-CZ" dirty="0">
                <a:hlinkClick r:id="rId5"/>
              </a:rPr>
              <a:t>https://www.youtube.com/watch?v=JtPcsFkrbSU</a:t>
            </a:r>
            <a:r>
              <a:rPr lang="cs-CZ" dirty="0"/>
              <a:t> (nepřesné titulky)</a:t>
            </a:r>
          </a:p>
          <a:p>
            <a:endParaRPr lang="cs-CZ" dirty="0"/>
          </a:p>
          <a:p>
            <a:r>
              <a:rPr lang="cs-CZ" dirty="0"/>
              <a:t>http://www.medicaldaily.com/brain-introvert-compared-extrovert-are-they-really-different-299064</a:t>
            </a:r>
          </a:p>
        </p:txBody>
      </p:sp>
    </p:spTree>
    <p:extLst>
      <p:ext uri="{BB962C8B-B14F-4D97-AF65-F5344CB8AC3E}">
        <p14:creationId xmlns:p14="http://schemas.microsoft.com/office/powerpoint/2010/main" val="18504854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741</TotalTime>
  <Words>3032</Words>
  <Application>Microsoft Office PowerPoint</Application>
  <PresentationFormat>Širokoúhlá obrazovka</PresentationFormat>
  <Paragraphs>442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Wingdings</vt:lpstr>
      <vt:lpstr>Retrospektiva</vt:lpstr>
      <vt:lpstr>Typologie osobnosti  u dětí (Miková, Stang)</vt:lpstr>
      <vt:lpstr>Typologie</vt:lpstr>
      <vt:lpstr>Využití MBTI</vt:lpstr>
      <vt:lpstr>Prezentace aplikace PowerPoint</vt:lpstr>
      <vt:lpstr>EXTRAVERTI</vt:lpstr>
      <vt:lpstr>INTROVERTI</vt:lpstr>
      <vt:lpstr>Prezentace aplikace PowerPoint</vt:lpstr>
      <vt:lpstr>Možné nedorozumění? </vt:lpstr>
      <vt:lpstr>I x E - videa</vt:lpstr>
      <vt:lpstr>Příjem informací - SMYSLY</vt:lpstr>
      <vt:lpstr>Příjem informací - INTUICE</vt:lpstr>
      <vt:lpstr>S x I - videa</vt:lpstr>
      <vt:lpstr>Rozhodování - MYŠLENÍ</vt:lpstr>
      <vt:lpstr>Rozhodování - CÍTĚNÍ</vt:lpstr>
      <vt:lpstr>M x C - video</vt:lpstr>
      <vt:lpstr>Uspořádání vnějšího světa - USUZOVÁNÍ</vt:lpstr>
      <vt:lpstr>Uspořádání vnějšího světa - VNÍMÁNÍ</vt:lpstr>
      <vt:lpstr>Dimenze osobnosti u dětí</vt:lpstr>
      <vt:lpstr>Extravertní děti</vt:lpstr>
      <vt:lpstr>Chyby ve výchově E. dětí</vt:lpstr>
      <vt:lpstr>Introvertní děti</vt:lpstr>
      <vt:lpstr>Chyby ve výchově dětí I.</vt:lpstr>
      <vt:lpstr>Smyslové dětí</vt:lpstr>
      <vt:lpstr>Chyby ve výchově S. dětí</vt:lpstr>
      <vt:lpstr>Intuitivní děti</vt:lpstr>
      <vt:lpstr>Chyby ve výchově I. dětí</vt:lpstr>
      <vt:lpstr>Myšlení u dětí</vt:lpstr>
      <vt:lpstr>Chyby ve výchově M. dětí</vt:lpstr>
      <vt:lpstr>Cítění u dětí</vt:lpstr>
      <vt:lpstr>Chyby ve výchově C. dětí</vt:lpstr>
      <vt:lpstr>Usuzování u dětí</vt:lpstr>
      <vt:lpstr>Chyby ve výchově U. dětí</vt:lpstr>
      <vt:lpstr>Vnímaní u dětí</vt:lpstr>
      <vt:lpstr>Chyby ve výchově V. dětí</vt:lpstr>
      <vt:lpstr>Podpora a využití dimenzí osobnosti dítěte ve výchově a vzdělávání (v intervenci)  Strategie, metody, techniky, řízení třídy a učení žáků dle dimenzí</vt:lpstr>
      <vt:lpstr>Extraverze x introverze Jak žáci získávají energii k učení?</vt:lpstr>
      <vt:lpstr>E x I Co potřebují ve škole? </vt:lpstr>
      <vt:lpstr>Extravertně zaměření žáci</vt:lpstr>
      <vt:lpstr>Introvertně zaměření žáci</vt:lpstr>
      <vt:lpstr>Prezentace aplikace PowerPoint</vt:lpstr>
      <vt:lpstr>Smysly a intuice Jaké informace žáci nejdříve přijímají?</vt:lpstr>
      <vt:lpstr>S x I Co potřebují ve škole?</vt:lpstr>
      <vt:lpstr>Prezentace aplikace PowerPoint</vt:lpstr>
      <vt:lpstr>Myšlení a cítění Jak se žáci rozhodují?</vt:lpstr>
      <vt:lpstr>M x C Co potřebují ve škole?</vt:lpstr>
      <vt:lpstr>Prezentace aplikace PowerPoint</vt:lpstr>
      <vt:lpstr>Plnění požadavků</vt:lpstr>
      <vt:lpstr>Vyjadřování názorů a respektování pravidel</vt:lpstr>
      <vt:lpstr>Usuzování a vnímání Jaký vztah mají žáci k učení, škole a životu obecně?</vt:lpstr>
      <vt:lpstr>U x V Co potřebují ve škole?</vt:lpstr>
      <vt:lpstr>Prezentace aplikace PowerPoint</vt:lpstr>
      <vt:lpstr>Typ osobnosti a porucha učení?</vt:lpstr>
      <vt:lpstr>Prezentace aplikace PowerPoint</vt:lpstr>
      <vt:lpstr>Temperamenty dětí dle klíčových charakteristik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Typologie osobnosti u dětí</dc:title>
  <dc:creator>uzivatel</dc:creator>
  <cp:lastModifiedBy>Peťa</cp:lastModifiedBy>
  <cp:revision>81</cp:revision>
  <dcterms:created xsi:type="dcterms:W3CDTF">2015-11-22T09:40:47Z</dcterms:created>
  <dcterms:modified xsi:type="dcterms:W3CDTF">2018-11-09T19:42:49Z</dcterms:modified>
</cp:coreProperties>
</file>