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9" r:id="rId4"/>
    <p:sldId id="303" r:id="rId5"/>
    <p:sldId id="281" r:id="rId6"/>
    <p:sldId id="260" r:id="rId7"/>
    <p:sldId id="284" r:id="rId8"/>
    <p:sldId id="296" r:id="rId9"/>
    <p:sldId id="285" r:id="rId10"/>
    <p:sldId id="286" r:id="rId11"/>
    <p:sldId id="287" r:id="rId12"/>
    <p:sldId id="288" r:id="rId13"/>
    <p:sldId id="298" r:id="rId14"/>
    <p:sldId id="289" r:id="rId15"/>
    <p:sldId id="290" r:id="rId16"/>
    <p:sldId id="299" r:id="rId17"/>
    <p:sldId id="291" r:id="rId18"/>
    <p:sldId id="282" r:id="rId19"/>
    <p:sldId id="283" r:id="rId20"/>
    <p:sldId id="292" r:id="rId21"/>
    <p:sldId id="293" r:id="rId22"/>
    <p:sldId id="294" r:id="rId23"/>
    <p:sldId id="300" r:id="rId24"/>
    <p:sldId id="301" r:id="rId25"/>
    <p:sldId id="295" r:id="rId26"/>
    <p:sldId id="306" r:id="rId27"/>
    <p:sldId id="307" r:id="rId28"/>
    <p:sldId id="308" r:id="rId29"/>
    <p:sldId id="302" r:id="rId30"/>
    <p:sldId id="309" r:id="rId31"/>
    <p:sldId id="310" r:id="rId32"/>
    <p:sldId id="311" r:id="rId33"/>
    <p:sldId id="304" r:id="rId34"/>
    <p:sldId id="280" r:id="rId35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94694"/>
  </p:normalViewPr>
  <p:slideViewPr>
    <p:cSldViewPr>
      <p:cViewPr varScale="1">
        <p:scale>
          <a:sx n="101" d="100"/>
          <a:sy n="101" d="100"/>
        </p:scale>
        <p:origin x="200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1026C-D47D-46A1-9FCC-7D0C7DD94BFA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65FAA-1BC8-4D7C-A336-119A67E383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211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0EAEE-C379-514A-8CB4-9EBE7F3B9821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C3317-C943-2E48-B2E3-5F7AECA2A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77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C3317-C943-2E48-B2E3-5F7AECA2A2AF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93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-30796" y="25909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>
              <a:defRPr sz="4400" b="1" cap="none" spc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224064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22406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224064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22406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  <a:lvl2pPr>
              <a:buClrTx/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 eaLnBrk="1" latinLnBrk="0" hangingPunct="1"/>
            <a:r>
              <a:rPr lang="cs-CZ" dirty="0"/>
              <a:t>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  <a:p>
            <a:pPr lvl="2" eaLnBrk="1" latinLnBrk="0" hangingPunct="1"/>
            <a:r>
              <a:rPr lang="cs-CZ" dirty="0"/>
              <a:t>Třetí úroveň</a:t>
            </a:r>
          </a:p>
          <a:p>
            <a:pPr lvl="3" eaLnBrk="1" latinLnBrk="0" hangingPunct="1"/>
            <a:r>
              <a:rPr lang="cs-CZ" dirty="0"/>
              <a:t>Čtvrtá úroveň</a:t>
            </a:r>
          </a:p>
          <a:p>
            <a:pPr lvl="4" eaLnBrk="1" latinLnBrk="0" hangingPunct="1"/>
            <a:r>
              <a:rPr lang="cs-CZ" dirty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224064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224064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>
              <a:buNone/>
              <a:defRPr sz="4300" b="1" cap="none" spc="0" baseline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dirty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224064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22406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224064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22406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224064"/>
          </a:xfrm>
          <a:prstGeom prst="rect">
            <a:avLst/>
          </a:prstGeom>
        </p:spPr>
        <p:txBody>
          <a:bodyPr rtlCol="0"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>
          <a:xfrm>
            <a:off x="5257800" y="612648"/>
            <a:ext cx="1325880" cy="224064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224064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22406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224064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22406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224064"/>
          </a:xfrm>
          <a:prstGeom prst="rect">
            <a:avLst/>
          </a:prstGeom>
        </p:spPr>
        <p:txBody>
          <a:bodyPr/>
          <a:lstStyle/>
          <a:p>
            <a:fld id="{6F173AE6-6A13-4E23-868A-095A4F7B8B11}" type="datetimeFigureOut">
              <a:rPr lang="cs-CZ" smtClean="0"/>
              <a:pPr/>
              <a:t>16.10.2020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22406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87372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eaLnBrk="1" latinLnBrk="0" hangingPunct="1"/>
            <a:r>
              <a:rPr kumimoji="0" lang="cs-CZ" dirty="0"/>
              <a:t>klepnutím lze upravit styly předlohy textu.</a:t>
            </a:r>
          </a:p>
          <a:p>
            <a:pPr lvl="1" eaLnBrk="1" latinLnBrk="0" hangingPunct="1"/>
            <a:r>
              <a:rPr kumimoji="0" lang="cs-CZ" dirty="0"/>
              <a:t>druhá úroveň</a:t>
            </a:r>
          </a:p>
          <a:p>
            <a:pPr lvl="2" eaLnBrk="1" latinLnBrk="0" hangingPunct="1"/>
            <a:r>
              <a:rPr kumimoji="0" lang="cs-CZ" dirty="0"/>
              <a:t>třetí úroveň</a:t>
            </a:r>
          </a:p>
          <a:p>
            <a:pPr lvl="3" eaLnBrk="1" latinLnBrk="0" hangingPunct="1"/>
            <a:r>
              <a:rPr kumimoji="0" lang="cs-CZ" dirty="0"/>
              <a:t>čtvrtá úroveň</a:t>
            </a:r>
          </a:p>
          <a:p>
            <a:pPr lvl="4" eaLnBrk="1" latinLnBrk="0" hangingPunct="1"/>
            <a:r>
              <a:rPr kumimoji="0" lang="cs-CZ" dirty="0"/>
              <a:t>pátá úroveň</a:t>
            </a:r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FEA274B-335C-4A4C-82A1-880AC7AF3F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strips dir="rd"/>
  </p:transition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rgbClr val="FFCC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600"/>
        </a:spcBef>
        <a:buClr>
          <a:schemeClr val="tx1"/>
        </a:buClr>
        <a:buFont typeface="Georgia"/>
        <a:buChar char="•"/>
        <a:defRPr kumimoji="0"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58368" indent="-246888" algn="l" rtl="0" eaLnBrk="1" latinLnBrk="0" hangingPunct="1">
        <a:spcBef>
          <a:spcPts val="600"/>
        </a:spcBef>
        <a:buClrTx/>
        <a:buFont typeface="Georgia"/>
        <a:buChar char="▫"/>
        <a:defRPr kumimoji="0" sz="2600" kern="1200">
          <a:solidFill>
            <a:schemeClr val="bg1"/>
          </a:solidFill>
          <a:latin typeface="+mj-lt"/>
          <a:ea typeface="+mn-ea"/>
          <a:cs typeface="+mn-cs"/>
        </a:defRPr>
      </a:lvl2pPr>
      <a:lvl3pPr marL="923544" indent="-219456" algn="l" rtl="0" eaLnBrk="1" latinLnBrk="0" hangingPunct="1">
        <a:spcBef>
          <a:spcPts val="600"/>
        </a:spcBef>
        <a:buClr>
          <a:srgbClr val="002060"/>
        </a:buClr>
        <a:buFont typeface="Wingdings 2"/>
        <a:buChar char=""/>
        <a:defRPr kumimoji="0" sz="2400" kern="1200">
          <a:solidFill>
            <a:srgbClr val="002060"/>
          </a:solidFill>
          <a:latin typeface="+mj-lt"/>
          <a:ea typeface="+mn-ea"/>
          <a:cs typeface="+mn-cs"/>
        </a:defRPr>
      </a:lvl3pPr>
      <a:lvl4pPr marL="1179576" indent="-201168" algn="l" rtl="0" eaLnBrk="1" latinLnBrk="0" hangingPunct="1">
        <a:spcBef>
          <a:spcPts val="6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tx1"/>
          </a:solidFill>
          <a:latin typeface="+mj-lt"/>
          <a:ea typeface="+mn-ea"/>
          <a:cs typeface="+mn-cs"/>
        </a:defRPr>
      </a:lvl4pPr>
      <a:lvl5pPr marL="1389888" indent="-182880" algn="l" rtl="0" eaLnBrk="1" latinLnBrk="0" hangingPunct="1">
        <a:spcBef>
          <a:spcPts val="6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6"/>
          </a:solidFill>
          <a:latin typeface="+mj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rmAutofit/>
          </a:bodyPr>
          <a:lstStyle/>
          <a:p>
            <a:r>
              <a:rPr lang="cs-CZ" b="1" dirty="0"/>
              <a:t>Diagnostika ve speciální pedagogice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Lenka Gajzlerová, Ph.D.</a:t>
            </a:r>
          </a:p>
          <a:p>
            <a:r>
              <a:rPr lang="cs-CZ" dirty="0"/>
              <a:t>podzim 2020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Lateralita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vyhraňuje se mezi 3. a 4. rokem</a:t>
            </a:r>
          </a:p>
          <a:p>
            <a:r>
              <a:rPr lang="cs-CZ" dirty="0"/>
              <a:t>je projevem </a:t>
            </a:r>
            <a:r>
              <a:rPr lang="cs-CZ" b="1" dirty="0"/>
              <a:t>dominance</a:t>
            </a:r>
            <a:r>
              <a:rPr lang="cs-CZ" dirty="0"/>
              <a:t> jedné z mozkových hemisfér</a:t>
            </a:r>
          </a:p>
          <a:p>
            <a:r>
              <a:rPr lang="cs-CZ" dirty="0"/>
              <a:t>je záležitostí centrální </a:t>
            </a:r>
            <a:r>
              <a:rPr lang="cs-CZ" dirty="0">
                <a:sym typeface="Wingdings" pitchFamily="2" charset="2"/>
              </a:rPr>
              <a:t> respektovat (</a:t>
            </a:r>
            <a:r>
              <a:rPr lang="cs-CZ" b="1" dirty="0">
                <a:sym typeface="Wingdings" pitchFamily="2" charset="2"/>
              </a:rPr>
              <a:t>NEPŘEUČOVAT!</a:t>
            </a:r>
            <a:r>
              <a:rPr lang="cs-CZ" dirty="0">
                <a:sym typeface="Wingdings" pitchFamily="2" charset="2"/>
              </a:rPr>
              <a:t>)</a:t>
            </a:r>
            <a:endParaRPr lang="cs-CZ" dirty="0"/>
          </a:p>
          <a:p>
            <a:r>
              <a:rPr lang="cs-CZ" dirty="0"/>
              <a:t>důležité před zahájením </a:t>
            </a:r>
            <a:r>
              <a:rPr lang="cs-CZ" dirty="0" err="1"/>
              <a:t>šk</a:t>
            </a:r>
            <a:r>
              <a:rPr lang="cs-CZ" dirty="0"/>
              <a:t>. docházky</a:t>
            </a:r>
          </a:p>
          <a:p>
            <a:r>
              <a:rPr lang="cs-CZ" dirty="0"/>
              <a:t>praváctví - převaha levé mozkové hem.</a:t>
            </a:r>
          </a:p>
          <a:p>
            <a:r>
              <a:rPr lang="cs-CZ" dirty="0"/>
              <a:t>leváctví – převaha pravé mozkové hem.</a:t>
            </a:r>
          </a:p>
          <a:p>
            <a:r>
              <a:rPr lang="cs-CZ" dirty="0"/>
              <a:t>nevyhraněnost – ambidextrie</a:t>
            </a:r>
          </a:p>
          <a:p>
            <a:r>
              <a:rPr lang="cs-CZ" dirty="0"/>
              <a:t>diagnostika </a:t>
            </a:r>
          </a:p>
          <a:p>
            <a:pPr lvl="1"/>
            <a:r>
              <a:rPr lang="cs-CZ" dirty="0"/>
              <a:t>úzce souvisí s motorikou</a:t>
            </a:r>
          </a:p>
          <a:p>
            <a:pPr lvl="1"/>
            <a:r>
              <a:rPr lang="cs-CZ" dirty="0"/>
              <a:t>lze využít pozorování, testy laterality (Z. Matějček a Z. Žlab)</a:t>
            </a:r>
          </a:p>
          <a:p>
            <a:r>
              <a:rPr lang="cs-CZ" dirty="0"/>
              <a:t>zvláštní případy </a:t>
            </a:r>
          </a:p>
          <a:p>
            <a:pPr lvl="1"/>
            <a:r>
              <a:rPr lang="cs-CZ" dirty="0"/>
              <a:t>změna laterality z nutnosti postižení (deformace, amputace,  MO – pravostranná hemiparéza)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D. sebeobslužných činností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50177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velký význam v diagnostice předškolního věku u jedinců s MP a TP</a:t>
            </a:r>
          </a:p>
          <a:p>
            <a:r>
              <a:rPr lang="cs-CZ" dirty="0"/>
              <a:t>svá specifika u osob s postižením zraku</a:t>
            </a:r>
          </a:p>
          <a:p>
            <a:r>
              <a:rPr lang="cs-CZ" b="1" dirty="0"/>
              <a:t>sebeobsluha </a:t>
            </a:r>
          </a:p>
          <a:p>
            <a:pPr lvl="1"/>
            <a:r>
              <a:rPr lang="cs-CZ" dirty="0"/>
              <a:t>stravování, hygiena, oblékání, obouvání, úprava zevnějšku</a:t>
            </a:r>
          </a:p>
          <a:p>
            <a:r>
              <a:rPr lang="cs-CZ" dirty="0"/>
              <a:t>opožďování – často vliv výchovy</a:t>
            </a:r>
          </a:p>
          <a:p>
            <a:pPr lvl="1"/>
            <a:r>
              <a:rPr lang="cs-CZ" dirty="0"/>
              <a:t>v pozdějším věku – negativní důsledky na sebehodnocení, identitu, až regrese</a:t>
            </a:r>
          </a:p>
          <a:p>
            <a:r>
              <a:rPr lang="cs-CZ" dirty="0"/>
              <a:t>zjišťování úrovně </a:t>
            </a:r>
          </a:p>
          <a:p>
            <a:pPr lvl="1"/>
            <a:r>
              <a:rPr lang="cs-CZ" dirty="0"/>
              <a:t>pomocí vývojových norem pro daný věk</a:t>
            </a:r>
          </a:p>
          <a:p>
            <a:r>
              <a:rPr lang="cs-CZ" b="1" dirty="0"/>
              <a:t>diagnostika</a:t>
            </a:r>
            <a:r>
              <a:rPr lang="cs-CZ" dirty="0"/>
              <a:t> – souvisí s lateralitou a motorikou</a:t>
            </a:r>
          </a:p>
          <a:p>
            <a:r>
              <a:rPr lang="cs-CZ" dirty="0"/>
              <a:t>diagnostické škály</a:t>
            </a:r>
          </a:p>
          <a:p>
            <a:pPr lvl="1"/>
            <a:r>
              <a:rPr lang="cs-CZ" dirty="0"/>
              <a:t>u jed. s mentální úrovní 3-9 let - </a:t>
            </a:r>
            <a:r>
              <a:rPr lang="cs-CZ" i="1" dirty="0" err="1"/>
              <a:t>Vinelandská</a:t>
            </a:r>
            <a:r>
              <a:rPr lang="cs-CZ" i="1" dirty="0"/>
              <a:t> škála sociální zralosti</a:t>
            </a:r>
          </a:p>
          <a:p>
            <a:pPr lvl="1"/>
            <a:r>
              <a:rPr lang="cs-CZ" dirty="0"/>
              <a:t>u jed. s postižením – </a:t>
            </a:r>
            <a:r>
              <a:rPr lang="cs-CZ" i="1" dirty="0" err="1"/>
              <a:t>Günsburgova</a:t>
            </a:r>
            <a:r>
              <a:rPr lang="cs-CZ" i="1" dirty="0"/>
              <a:t> škála</a:t>
            </a:r>
          </a:p>
          <a:p>
            <a:pPr lvl="1"/>
            <a:r>
              <a:rPr lang="cs-CZ" dirty="0"/>
              <a:t>u jed. s těžším ZP – </a:t>
            </a:r>
            <a:r>
              <a:rPr lang="cs-CZ" i="1" dirty="0"/>
              <a:t>škály funkční nezávislosti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D. socializačního a citového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sociabilita = </a:t>
            </a:r>
            <a:r>
              <a:rPr lang="cs-CZ" dirty="0"/>
              <a:t>obecně schopnost člověka utvářet a pěstovat mezilidské vztahy</a:t>
            </a:r>
          </a:p>
          <a:p>
            <a:pPr lvl="1"/>
            <a:r>
              <a:rPr lang="cs-CZ" dirty="0"/>
              <a:t>je podmínkou začlenění jedince do společnosti</a:t>
            </a:r>
          </a:p>
          <a:p>
            <a:pPr lvl="1"/>
            <a:r>
              <a:rPr lang="cs-CZ" dirty="0"/>
              <a:t>důležitá u v všech typů postižení</a:t>
            </a:r>
          </a:p>
          <a:p>
            <a:r>
              <a:rPr lang="cs-CZ" b="1" dirty="0"/>
              <a:t>sociální dimenze postižení </a:t>
            </a:r>
            <a:r>
              <a:rPr lang="cs-CZ" dirty="0"/>
              <a:t>= narušení rovnováhy  mezi jedincem s postižením a jeho sociálním prostředím</a:t>
            </a:r>
          </a:p>
          <a:p>
            <a:r>
              <a:rPr lang="cs-CZ" dirty="0"/>
              <a:t>při diagnostice využíváme</a:t>
            </a:r>
          </a:p>
          <a:p>
            <a:pPr lvl="1"/>
            <a:r>
              <a:rPr lang="cs-CZ" dirty="0"/>
              <a:t>pozorování, explorační metody, kazuistiku</a:t>
            </a:r>
          </a:p>
          <a:p>
            <a:pPr lvl="1"/>
            <a:r>
              <a:rPr lang="cs-CZ" dirty="0"/>
              <a:t>u dětí situaci – společní hry, spontánní a tematická kresba</a:t>
            </a:r>
          </a:p>
          <a:p>
            <a:r>
              <a:rPr lang="cs-CZ" dirty="0"/>
              <a:t>sociometrické metody – měří interpersonální vztahy</a:t>
            </a:r>
          </a:p>
          <a:p>
            <a:pPr lvl="1"/>
            <a:r>
              <a:rPr lang="cs-CZ" dirty="0"/>
              <a:t>sociabilita žáků ve škole, vlivu a postavení ve skupině, obliba ve skupině; příčiny kladných a záporných vztahů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D. citové oblasti – sledujeme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aktuální citové projevy - vyrovnanost, spontánnost</a:t>
            </a:r>
          </a:p>
          <a:p>
            <a:r>
              <a:rPr lang="cs-CZ" dirty="0"/>
              <a:t>převažující emoční ladění </a:t>
            </a:r>
          </a:p>
          <a:p>
            <a:pPr lvl="1"/>
            <a:r>
              <a:rPr lang="cs-CZ" dirty="0"/>
              <a:t>labilitu nálad, převažující nálada</a:t>
            </a:r>
          </a:p>
          <a:p>
            <a:r>
              <a:rPr lang="cs-CZ" dirty="0"/>
              <a:t>celkovou úroveň citového vývoje </a:t>
            </a:r>
          </a:p>
          <a:p>
            <a:pPr lvl="1"/>
            <a:r>
              <a:rPr lang="cs-CZ" dirty="0"/>
              <a:t>zralost, nezralost, odpovídá věku</a:t>
            </a:r>
          </a:p>
          <a:p>
            <a:r>
              <a:rPr lang="cs-CZ" dirty="0"/>
              <a:t>láska k prostředí a rodině (včetně kvality výchovných podmínek) </a:t>
            </a:r>
          </a:p>
          <a:p>
            <a:pPr lvl="1"/>
            <a:r>
              <a:rPr lang="cs-CZ" dirty="0"/>
              <a:t>přirozenost citů, strojenost, opravdovost, přehánění</a:t>
            </a:r>
          </a:p>
          <a:p>
            <a:r>
              <a:rPr lang="cs-CZ" dirty="0"/>
              <a:t>estetické cítění </a:t>
            </a:r>
          </a:p>
          <a:p>
            <a:pPr lvl="1"/>
            <a:r>
              <a:rPr lang="cs-CZ" dirty="0"/>
              <a:t>uspořádání a celková harmonie prostředí, vkus</a:t>
            </a:r>
          </a:p>
          <a:p>
            <a:r>
              <a:rPr lang="cs-CZ" dirty="0"/>
              <a:t>u TP – vliv problémů základního postižení, pobyty v nemocnici, internátní typy škol</a:t>
            </a:r>
          </a:p>
          <a:p>
            <a:r>
              <a:rPr lang="cs-CZ" dirty="0"/>
              <a:t>u MP – zvýšená, negativismus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D. rodinného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výchova v rodině a vliv rodičů </a:t>
            </a:r>
          </a:p>
          <a:p>
            <a:pPr lvl="1"/>
            <a:r>
              <a:rPr lang="cs-CZ" dirty="0"/>
              <a:t>důležitý faktor pro vývoj osobnosti dítěte</a:t>
            </a:r>
          </a:p>
          <a:p>
            <a:pPr lvl="1"/>
            <a:r>
              <a:rPr lang="cs-CZ" dirty="0"/>
              <a:t>modelem chování k ostatním</a:t>
            </a:r>
          </a:p>
          <a:p>
            <a:pPr>
              <a:buNone/>
            </a:pPr>
            <a:endParaRPr lang="cs-CZ" sz="1000" b="1" dirty="0"/>
          </a:p>
          <a:p>
            <a:pPr>
              <a:buNone/>
            </a:pPr>
            <a:r>
              <a:rPr lang="cs-CZ" b="1" dirty="0">
                <a:solidFill>
                  <a:schemeClr val="bg1"/>
                </a:solidFill>
              </a:rPr>
              <a:t>zaměření diagnostiky</a:t>
            </a:r>
          </a:p>
          <a:p>
            <a:r>
              <a:rPr lang="cs-CZ" dirty="0"/>
              <a:t>úplnost x neúplnost</a:t>
            </a:r>
          </a:p>
          <a:p>
            <a:r>
              <a:rPr lang="cs-CZ" dirty="0"/>
              <a:t>shoda a vztahy mezi rodiči a širší rodinou</a:t>
            </a:r>
          </a:p>
          <a:p>
            <a:r>
              <a:rPr lang="cs-CZ" dirty="0"/>
              <a:t>počet sourozenců a postavení dítěte mezi nimi</a:t>
            </a:r>
          </a:p>
          <a:p>
            <a:r>
              <a:rPr lang="cs-CZ" dirty="0"/>
              <a:t>typ a náročnost výchovy</a:t>
            </a:r>
          </a:p>
          <a:p>
            <a:r>
              <a:rPr lang="cs-CZ" dirty="0"/>
              <a:t>způsob trestání dítěte, projevy lásky, resp. zanedbávání dítěte</a:t>
            </a:r>
          </a:p>
          <a:p>
            <a:r>
              <a:rPr lang="cs-CZ" dirty="0"/>
              <a:t>agresivita vůči dítěte, týrání, prostředí rodiny</a:t>
            </a:r>
          </a:p>
          <a:p>
            <a:r>
              <a:rPr lang="cs-CZ" dirty="0"/>
              <a:t>materiální zajištění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D. rozumových schopností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sledování vývoje je velmi důležité </a:t>
            </a:r>
          </a:p>
          <a:p>
            <a:pPr lvl="1"/>
            <a:r>
              <a:rPr lang="cs-CZ" dirty="0"/>
              <a:t>vztah k formě základního vzdělávání, vliv na profesní orientaci</a:t>
            </a:r>
          </a:p>
          <a:p>
            <a:r>
              <a:rPr lang="cs-CZ" b="1" dirty="0"/>
              <a:t>diagnostiku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provádí odborný psycholog standardní testovou metodikou</a:t>
            </a:r>
          </a:p>
          <a:p>
            <a:r>
              <a:rPr lang="cs-CZ" dirty="0"/>
              <a:t>měření inteligence – od 3 let</a:t>
            </a:r>
          </a:p>
          <a:p>
            <a:pPr lvl="1"/>
            <a:r>
              <a:rPr lang="cs-CZ" dirty="0"/>
              <a:t>při mentální úrovni 0-3 – diagnostika pomocí vývojových škál</a:t>
            </a:r>
          </a:p>
          <a:p>
            <a:pPr lvl="1"/>
            <a:r>
              <a:rPr lang="cs-CZ" dirty="0"/>
              <a:t>u těžkého ZP – tzv. </a:t>
            </a:r>
            <a:r>
              <a:rPr lang="cs-CZ" i="1" dirty="0" err="1"/>
              <a:t>transdisciplinární</a:t>
            </a:r>
            <a:r>
              <a:rPr lang="cs-CZ" i="1" dirty="0"/>
              <a:t> herní diagnostika</a:t>
            </a:r>
          </a:p>
          <a:p>
            <a:r>
              <a:rPr lang="cs-CZ" dirty="0"/>
              <a:t>důležité údaje</a:t>
            </a:r>
          </a:p>
          <a:p>
            <a:pPr lvl="1"/>
            <a:r>
              <a:rPr lang="cs-CZ" dirty="0"/>
              <a:t>rodinná a osobní anamnéza</a:t>
            </a:r>
          </a:p>
          <a:p>
            <a:pPr lvl="1"/>
            <a:r>
              <a:rPr lang="cs-CZ" dirty="0"/>
              <a:t>průběh psychomotorického vývoje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D. rozumových schopností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úloha pedagoga</a:t>
            </a:r>
          </a:p>
          <a:p>
            <a:pPr lvl="1"/>
            <a:r>
              <a:rPr lang="cs-CZ" dirty="0"/>
              <a:t>sledování jedince</a:t>
            </a:r>
          </a:p>
          <a:p>
            <a:pPr lvl="1"/>
            <a:r>
              <a:rPr lang="cs-CZ" dirty="0"/>
              <a:t>postižení chyb ve výkonu žáka</a:t>
            </a:r>
          </a:p>
          <a:p>
            <a:pPr lvl="1"/>
            <a:r>
              <a:rPr lang="cs-CZ" dirty="0"/>
              <a:t>samostatnost při práci</a:t>
            </a:r>
          </a:p>
          <a:p>
            <a:pPr lvl="1"/>
            <a:r>
              <a:rPr lang="cs-CZ" dirty="0"/>
              <a:t>celkový čas potřebný k vypracování úkolu</a:t>
            </a:r>
          </a:p>
          <a:p>
            <a:pPr lvl="1"/>
            <a:r>
              <a:rPr lang="cs-CZ" dirty="0"/>
              <a:t>schopnost aplikace poznatků</a:t>
            </a:r>
          </a:p>
          <a:p>
            <a:r>
              <a:rPr lang="cs-CZ" dirty="0"/>
              <a:t>vhodné sledovat</a:t>
            </a:r>
          </a:p>
          <a:p>
            <a:pPr lvl="1"/>
            <a:r>
              <a:rPr lang="cs-CZ" dirty="0"/>
              <a:t>celkovou úroveň prospěchu = </a:t>
            </a:r>
            <a:r>
              <a:rPr lang="cs-CZ" dirty="0">
                <a:solidFill>
                  <a:schemeClr val="tx1"/>
                </a:solidFill>
              </a:rPr>
              <a:t>celkové rozložení známek</a:t>
            </a:r>
          </a:p>
          <a:p>
            <a:pPr lvl="1"/>
            <a:r>
              <a:rPr lang="cs-CZ" dirty="0"/>
              <a:t>rozložení známek v jednotlivých předmětech</a:t>
            </a:r>
          </a:p>
          <a:p>
            <a:pPr lvl="2"/>
            <a:r>
              <a:rPr lang="cs-CZ" dirty="0"/>
              <a:t>hlavně u SPU</a:t>
            </a:r>
          </a:p>
          <a:p>
            <a:pPr lvl="1"/>
            <a:r>
              <a:rPr lang="cs-CZ" dirty="0"/>
              <a:t>stabilita výkonu v čase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D. komunikačních schopností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narušenou komunikační schopnost – Logopedie</a:t>
            </a:r>
          </a:p>
          <a:p>
            <a:r>
              <a:rPr lang="cs-CZ" dirty="0"/>
              <a:t>sledování kvality řečového projevu</a:t>
            </a:r>
          </a:p>
          <a:p>
            <a:pPr lvl="1"/>
            <a:r>
              <a:rPr lang="cs-CZ" dirty="0"/>
              <a:t>v období fixace řeči – dětství (do 6-7 let)</a:t>
            </a:r>
          </a:p>
          <a:p>
            <a:pPr lvl="1"/>
            <a:r>
              <a:rPr lang="cs-CZ" dirty="0"/>
              <a:t>později – souvislost s zdravotním postižením, chorobami</a:t>
            </a:r>
          </a:p>
          <a:p>
            <a:r>
              <a:rPr lang="cs-CZ" dirty="0"/>
              <a:t>symptomatické poruchy řeči</a:t>
            </a:r>
          </a:p>
          <a:p>
            <a:r>
              <a:rPr lang="cs-CZ" dirty="0"/>
              <a:t>navázání vztahu s dítětem, získání důvěry</a:t>
            </a:r>
          </a:p>
          <a:p>
            <a:r>
              <a:rPr lang="cs-CZ" b="1" dirty="0"/>
              <a:t>metody</a:t>
            </a:r>
          </a:p>
          <a:p>
            <a:pPr lvl="1"/>
            <a:r>
              <a:rPr lang="cs-CZ" dirty="0"/>
              <a:t>rozhovor, pozorování, povídání na obrázkem, dramatizace příběhů</a:t>
            </a:r>
          </a:p>
          <a:p>
            <a:r>
              <a:rPr lang="cs-CZ" b="1" dirty="0"/>
              <a:t>oblasti diagnostiky </a:t>
            </a:r>
          </a:p>
          <a:p>
            <a:pPr lvl="1"/>
            <a:r>
              <a:rPr lang="cs-CZ" dirty="0"/>
              <a:t>aktivní i pasivní slovní zásoba, </a:t>
            </a:r>
          </a:p>
          <a:p>
            <a:pPr lvl="1"/>
            <a:r>
              <a:rPr lang="cs-CZ" dirty="0"/>
              <a:t>obsahová i formální složka, </a:t>
            </a:r>
          </a:p>
          <a:p>
            <a:pPr lvl="1"/>
            <a:r>
              <a:rPr lang="cs-CZ" dirty="0"/>
              <a:t>plynulost - tempo a rytmus</a:t>
            </a:r>
          </a:p>
          <a:p>
            <a:r>
              <a:rPr lang="cs-CZ" dirty="0"/>
              <a:t>důležité mluvit nejen na dítě, ale </a:t>
            </a:r>
            <a:r>
              <a:rPr lang="cs-CZ" b="1" dirty="0"/>
              <a:t>s dítětem</a:t>
            </a:r>
            <a:endParaRPr lang="cs-CZ" dirty="0"/>
          </a:p>
          <a:p>
            <a:r>
              <a:rPr lang="cs-CZ" dirty="0"/>
              <a:t>komunikační schopnost u vybraných druhů postižení - </a:t>
            </a:r>
            <a:r>
              <a:rPr lang="cs-CZ" dirty="0">
                <a:solidFill>
                  <a:srgbClr val="92D050"/>
                </a:solidFill>
              </a:rPr>
              <a:t>samostudium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diagnostické </a:t>
            </a:r>
            <a:r>
              <a:rPr lang="cs-CZ" dirty="0" err="1"/>
              <a:t>stiuace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Přehled vybraných diagnostických situací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hra jako diagnostická situace</a:t>
            </a:r>
          </a:p>
          <a:p>
            <a:r>
              <a:rPr lang="cs-CZ" dirty="0"/>
              <a:t>kresba jako diagnostická situace</a:t>
            </a:r>
          </a:p>
          <a:p>
            <a:r>
              <a:rPr lang="cs-CZ" dirty="0"/>
              <a:t>diagnostika školní zralosti a připravenosti pro školu</a:t>
            </a:r>
          </a:p>
          <a:p>
            <a:r>
              <a:rPr lang="cs-CZ" dirty="0"/>
              <a:t>diagnostika profesní orientace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terminologie</a:t>
            </a:r>
          </a:p>
          <a:p>
            <a:r>
              <a:rPr lang="cs-CZ" dirty="0"/>
              <a:t>hlavní oblasti speciálněpedagogické diagnostiky podle zaměření</a:t>
            </a:r>
          </a:p>
          <a:p>
            <a:r>
              <a:rPr lang="cs-CZ" dirty="0"/>
              <a:t>vybrané diagnostické situace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podrobnější zpracování </a:t>
            </a:r>
          </a:p>
          <a:p>
            <a:pPr lvl="1"/>
            <a:r>
              <a:rPr lang="cs-CZ" dirty="0"/>
              <a:t>PŘINOSILOVÁ, D. </a:t>
            </a:r>
            <a:r>
              <a:rPr lang="cs-CZ" i="1" dirty="0"/>
              <a:t>Diagnostika ve speciální pedagogice.</a:t>
            </a:r>
            <a:r>
              <a:rPr lang="cs-CZ" dirty="0"/>
              <a:t> Brno : Paido, 2007. ISBN 978-80-7315-157-7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Hra jako diagnostická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37321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hra – přirozenou aktivitou</a:t>
            </a:r>
          </a:p>
          <a:p>
            <a:r>
              <a:rPr lang="cs-CZ" dirty="0"/>
              <a:t>diagnostická situace hry vzniká</a:t>
            </a:r>
          </a:p>
          <a:p>
            <a:pPr lvl="1"/>
            <a:r>
              <a:rPr lang="cs-CZ" sz="2900" dirty="0"/>
              <a:t>náhodně, spontánně bez našeho ovlivnění</a:t>
            </a:r>
          </a:p>
          <a:p>
            <a:pPr lvl="1"/>
            <a:r>
              <a:rPr lang="cs-CZ" sz="2900" dirty="0"/>
              <a:t>záměrně, cíleně – ovlivňujeme průbě hry</a:t>
            </a:r>
          </a:p>
          <a:p>
            <a:pPr lvl="1"/>
            <a:r>
              <a:rPr lang="cs-CZ" sz="2900" dirty="0"/>
              <a:t>trvání 10 – 15 min.; opakovně</a:t>
            </a:r>
          </a:p>
          <a:p>
            <a:r>
              <a:rPr lang="cs-CZ" b="1" dirty="0"/>
              <a:t>využití hry</a:t>
            </a:r>
          </a:p>
          <a:p>
            <a:pPr lvl="1"/>
            <a:r>
              <a:rPr lang="cs-CZ" sz="2900" dirty="0"/>
              <a:t>celkový charakter hry – obsah a formu hrové činnosti</a:t>
            </a:r>
          </a:p>
          <a:p>
            <a:pPr lvl="1"/>
            <a:r>
              <a:rPr lang="cs-CZ" sz="2900" dirty="0"/>
              <a:t>hra jako obraz reality – jak hra odráží skutečnost</a:t>
            </a:r>
          </a:p>
          <a:p>
            <a:pPr lvl="1"/>
            <a:r>
              <a:rPr lang="cs-CZ" sz="2900" dirty="0"/>
              <a:t>úroveň pohybových schopností, lateralita, percepce – funkčnost smysl. orgánů</a:t>
            </a:r>
          </a:p>
          <a:p>
            <a:pPr lvl="1"/>
            <a:r>
              <a:rPr lang="cs-CZ" sz="2900" dirty="0"/>
              <a:t>úroveň komunikačních schopností</a:t>
            </a:r>
          </a:p>
          <a:p>
            <a:pPr lvl="1"/>
            <a:r>
              <a:rPr lang="cs-CZ" sz="2900" dirty="0"/>
              <a:t>kvalita pozornosti, emoční prožívání</a:t>
            </a:r>
          </a:p>
          <a:p>
            <a:pPr lvl="1"/>
            <a:r>
              <a:rPr lang="cs-CZ" sz="2900" dirty="0"/>
              <a:t>sociální chování – spolupráce, prosazení se</a:t>
            </a:r>
          </a:p>
          <a:p>
            <a:pPr lvl="1"/>
            <a:r>
              <a:rPr lang="cs-CZ" sz="2900" dirty="0"/>
              <a:t>oblast zájmů</a:t>
            </a:r>
          </a:p>
          <a:p>
            <a:r>
              <a:rPr lang="cs-CZ" dirty="0"/>
              <a:t>počítačové hry</a:t>
            </a:r>
          </a:p>
          <a:p>
            <a:r>
              <a:rPr lang="cs-CZ" dirty="0"/>
              <a:t>význam pro hospitalizované a nemocné – herní terapeut (herní specialista)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Kresba jako diagnostická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spontánně x záměrně</a:t>
            </a:r>
          </a:p>
          <a:p>
            <a:r>
              <a:rPr lang="cs-CZ" dirty="0"/>
              <a:t>zaměření diagnostiky</a:t>
            </a:r>
          </a:p>
          <a:p>
            <a:pPr lvl="1"/>
            <a:r>
              <a:rPr lang="cs-CZ" dirty="0"/>
              <a:t>téma, provedení, přiměřenost věku (vývojová stádia)</a:t>
            </a:r>
          </a:p>
          <a:p>
            <a:pPr lvl="1"/>
            <a:r>
              <a:rPr lang="cs-CZ" dirty="0"/>
              <a:t>využití plochy papíru, linie kresby (kostrbatost, síla přítlaku)</a:t>
            </a:r>
          </a:p>
          <a:p>
            <a:pPr lvl="1"/>
            <a:r>
              <a:rPr lang="cs-CZ" dirty="0"/>
              <a:t>figurální kompozice</a:t>
            </a:r>
          </a:p>
          <a:p>
            <a:pPr lvl="1"/>
            <a:r>
              <a:rPr lang="cs-CZ" dirty="0"/>
              <a:t>problémové momenty – nadměrné gumování, zesílení linií, stínování</a:t>
            </a:r>
          </a:p>
          <a:p>
            <a:pPr lvl="1"/>
            <a:r>
              <a:rPr lang="cs-CZ" dirty="0"/>
              <a:t>využití barev (kterým dává přednost)</a:t>
            </a:r>
          </a:p>
          <a:p>
            <a:pPr lvl="1"/>
            <a:r>
              <a:rPr lang="cs-CZ" dirty="0"/>
              <a:t>čas potřebný k provedení kresby</a:t>
            </a:r>
          </a:p>
          <a:p>
            <a:pPr lvl="1"/>
            <a:r>
              <a:rPr lang="cs-CZ" dirty="0"/>
              <a:t>kolektivní kresba (interakce ve skupině)</a:t>
            </a:r>
          </a:p>
          <a:p>
            <a:r>
              <a:rPr lang="cs-CZ" dirty="0"/>
              <a:t>hodnocení kresby – šetrné, motivující</a:t>
            </a:r>
          </a:p>
          <a:p>
            <a:r>
              <a:rPr lang="cs-CZ" dirty="0"/>
              <a:t>ukazatelem grafomotorických schopností a senzomotorické koordinace</a:t>
            </a:r>
          </a:p>
          <a:p>
            <a:r>
              <a:rPr lang="cs-CZ" dirty="0"/>
              <a:t>odráží dětské vnímání světa</a:t>
            </a:r>
          </a:p>
          <a:p>
            <a:r>
              <a:rPr lang="cs-CZ" dirty="0"/>
              <a:t>oblast psychodiagnostiky – </a:t>
            </a:r>
            <a:r>
              <a:rPr lang="cs-CZ" b="1" dirty="0"/>
              <a:t>provádí psycholog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D. školní zralosti a připravenosti pro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zaměřuje se na</a:t>
            </a:r>
          </a:p>
          <a:p>
            <a:r>
              <a:rPr lang="cs-CZ" dirty="0"/>
              <a:t>tělesnou zralost </a:t>
            </a:r>
          </a:p>
          <a:p>
            <a:pPr lvl="1"/>
            <a:r>
              <a:rPr lang="cs-CZ" dirty="0"/>
              <a:t>hmotnost, výška, zahájená výměna mléčného chrupu</a:t>
            </a:r>
          </a:p>
          <a:p>
            <a:r>
              <a:rPr lang="cs-CZ" dirty="0"/>
              <a:t>rozumovou zralost </a:t>
            </a:r>
          </a:p>
          <a:p>
            <a:pPr lvl="1"/>
            <a:r>
              <a:rPr lang="cs-CZ" dirty="0"/>
              <a:t>diferencované vnímání, koncentrace pozornosti, analytické myšlení,…</a:t>
            </a:r>
          </a:p>
          <a:p>
            <a:r>
              <a:rPr lang="cs-CZ" dirty="0"/>
              <a:t>citovou zralost </a:t>
            </a:r>
          </a:p>
          <a:p>
            <a:pPr lvl="1"/>
            <a:r>
              <a:rPr lang="cs-CZ" dirty="0"/>
              <a:t>emoční stabilita, schopnost potlačení impulzivity, motivace ke </a:t>
            </a:r>
            <a:r>
              <a:rPr lang="cs-CZ" dirty="0" err="1"/>
              <a:t>šk</a:t>
            </a:r>
            <a:r>
              <a:rPr lang="cs-CZ" dirty="0"/>
              <a:t>. práci,…</a:t>
            </a:r>
          </a:p>
          <a:p>
            <a:r>
              <a:rPr lang="cs-CZ" dirty="0"/>
              <a:t>sociální zralost</a:t>
            </a:r>
          </a:p>
          <a:p>
            <a:pPr lvl="1"/>
            <a:r>
              <a:rPr lang="cs-CZ" dirty="0"/>
              <a:t>schopnost začlenit se do kolektivu, přijmout autoritu učitele, odloučení od matky</a:t>
            </a:r>
          </a:p>
          <a:p>
            <a:r>
              <a:rPr lang="cs-CZ" dirty="0"/>
              <a:t>opírá se o dlouhodobé sledování dítěte</a:t>
            </a:r>
          </a:p>
          <a:p>
            <a:r>
              <a:rPr lang="cs-CZ" dirty="0"/>
              <a:t>v praxi ve 2 etapách </a:t>
            </a:r>
          </a:p>
          <a:p>
            <a:pPr lvl="1"/>
            <a:r>
              <a:rPr lang="cs-CZ" dirty="0"/>
              <a:t>učitelky v MŠ a učitelé při zápisu </a:t>
            </a:r>
          </a:p>
          <a:p>
            <a:r>
              <a:rPr lang="cs-CZ" dirty="0"/>
              <a:t>v případě pochybností o vhodnosti nástupu na ZŠ</a:t>
            </a:r>
          </a:p>
          <a:p>
            <a:pPr lvl="1"/>
            <a:r>
              <a:rPr lang="cs-CZ" dirty="0"/>
              <a:t>komplexní diagnostické vyšetření v příslušné PPP (u ZP v SPC)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D. školní zralosti u dětí se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musí být v souladu s mentálními možnostmi, druhem, stupněm a trváním postižení a je třeba, aby respektovala individuální zvláštnosti dítěte</a:t>
            </a:r>
          </a:p>
          <a:p>
            <a:r>
              <a:rPr lang="cs-CZ" b="1" dirty="0"/>
              <a:t>tělesné postižení</a:t>
            </a:r>
          </a:p>
          <a:p>
            <a:pPr lvl="1"/>
            <a:r>
              <a:rPr lang="cs-CZ" dirty="0"/>
              <a:t>sociální nezralost, závislost na rodině, nesamostatnost, chybí zkušenost s vrstevníky</a:t>
            </a:r>
          </a:p>
          <a:p>
            <a:pPr lvl="1"/>
            <a:r>
              <a:rPr lang="cs-CZ" dirty="0"/>
              <a:t>problémy s adaptací na školní prostředí</a:t>
            </a:r>
          </a:p>
          <a:p>
            <a:r>
              <a:rPr lang="cs-CZ" b="1" dirty="0"/>
              <a:t>zrakové postižení</a:t>
            </a:r>
          </a:p>
          <a:p>
            <a:pPr lvl="1"/>
            <a:r>
              <a:rPr lang="cs-CZ" dirty="0"/>
              <a:t>důležitá úroveň verbální komunikace</a:t>
            </a:r>
          </a:p>
          <a:p>
            <a:pPr lvl="1"/>
            <a:r>
              <a:rPr lang="cs-CZ" dirty="0"/>
              <a:t>vliv deprivace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D. školní zralosti u dětí se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sluchové postižení</a:t>
            </a:r>
          </a:p>
          <a:p>
            <a:pPr lvl="1"/>
            <a:r>
              <a:rPr lang="cs-CZ" dirty="0"/>
              <a:t>informace o dosavadním vývoji</a:t>
            </a:r>
          </a:p>
          <a:p>
            <a:pPr lvl="1"/>
            <a:r>
              <a:rPr lang="cs-CZ" dirty="0"/>
              <a:t>nutné alespoň orientační vyšetření inteligence</a:t>
            </a:r>
          </a:p>
          <a:p>
            <a:pPr lvl="1"/>
            <a:r>
              <a:rPr lang="cs-CZ" dirty="0"/>
              <a:t>odlišit výkon v oblasti neverbálních rozumových schopností a úrovně verbálních SCH</a:t>
            </a:r>
          </a:p>
          <a:p>
            <a:r>
              <a:rPr lang="cs-CZ" b="1" dirty="0"/>
              <a:t>mentální postižení</a:t>
            </a:r>
          </a:p>
          <a:p>
            <a:pPr lvl="1"/>
            <a:r>
              <a:rPr lang="cs-CZ" dirty="0"/>
              <a:t>důležité informace o </a:t>
            </a:r>
          </a:p>
          <a:p>
            <a:pPr lvl="2"/>
            <a:r>
              <a:rPr lang="cs-CZ" dirty="0"/>
              <a:t>příčině vzniku MP, závažnosti MP, </a:t>
            </a:r>
          </a:p>
          <a:p>
            <a:pPr lvl="2"/>
            <a:r>
              <a:rPr lang="cs-CZ" dirty="0"/>
              <a:t>současná další zdravotní postižení, dosavadní průběh vývoje, </a:t>
            </a:r>
          </a:p>
          <a:p>
            <a:pPr lvl="2"/>
            <a:r>
              <a:rPr lang="cs-CZ" dirty="0"/>
              <a:t>kvalitě osobního psychomotorického tempa, přístup k řešení úkolů…</a:t>
            </a:r>
          </a:p>
          <a:p>
            <a:pPr lvl="1"/>
            <a:r>
              <a:rPr lang="cs-CZ" dirty="0"/>
              <a:t>při diagnostice je důležité </a:t>
            </a:r>
          </a:p>
          <a:p>
            <a:pPr lvl="2"/>
            <a:r>
              <a:rPr lang="cs-CZ" dirty="0"/>
              <a:t>respektování individuálních možností a osobnostních zvláštností a na základě jejich poznání navrhnout pro dítě přiměřenou formu vzdělávání s optimálním vzdělávacím programem</a:t>
            </a:r>
          </a:p>
          <a:p>
            <a:r>
              <a:rPr lang="cs-CZ" dirty="0"/>
              <a:t>téměř vždy tvorba IVP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D. profesní orientace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txBody>
          <a:bodyPr>
            <a:normAutofit/>
          </a:bodyPr>
          <a:lstStyle/>
          <a:p>
            <a:r>
              <a:rPr lang="cs-CZ" dirty="0"/>
              <a:t>hlavně u ZP završena zvolením studijního zaměření, učebního oboru nebo orientaci na některou jednodušší činnost, kterou by jedinec mohl vykonávat vzhledem ke svému handicapu</a:t>
            </a:r>
          </a:p>
          <a:p>
            <a:r>
              <a:rPr lang="cs-CZ" dirty="0"/>
              <a:t>využití dlouhodobého pozorování a analýzy spontánních produktů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2736502"/>
            <a:ext cx="8496944" cy="13849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endParaRPr lang="cs-CZ" sz="2800" dirty="0">
              <a:latin typeface="+mj-lt"/>
            </a:endParaRPr>
          </a:p>
          <a:p>
            <a:pPr algn="ctr"/>
            <a:r>
              <a:rPr lang="cs-CZ" sz="2800" dirty="0">
                <a:latin typeface="+mj-lt"/>
              </a:rPr>
              <a:t>Kdy ji provádíme? </a:t>
            </a:r>
          </a:p>
          <a:p>
            <a:endParaRPr lang="cs-CZ" sz="280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orientace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mezník</a:t>
            </a:r>
          </a:p>
          <a:p>
            <a:r>
              <a:rPr lang="cs-CZ" dirty="0"/>
              <a:t>Uvolnění vazby na rodinu</a:t>
            </a:r>
          </a:p>
          <a:p>
            <a:r>
              <a:rPr lang="cs-CZ" dirty="0"/>
              <a:t>Budování nové identity</a:t>
            </a:r>
          </a:p>
          <a:p>
            <a:r>
              <a:rPr lang="cs-CZ" dirty="0"/>
              <a:t>Změna a nápadnost zevnějšku </a:t>
            </a:r>
          </a:p>
          <a:p>
            <a:pPr lvl="1"/>
            <a:r>
              <a:rPr lang="cs-CZ" dirty="0"/>
              <a:t>jak je vnímán, ale i jak vnímá sám sebe</a:t>
            </a:r>
          </a:p>
          <a:p>
            <a:pPr lvl="1"/>
            <a:r>
              <a:rPr lang="cs-CZ" dirty="0"/>
              <a:t>vyrovnání se s postižením</a:t>
            </a:r>
          </a:p>
          <a:p>
            <a:r>
              <a:rPr lang="cs-CZ" dirty="0"/>
              <a:t>Uvědomění si vlastního omezení</a:t>
            </a:r>
          </a:p>
        </p:txBody>
      </p:sp>
    </p:spTree>
    <p:extLst>
      <p:ext uri="{BB962C8B-B14F-4D97-AF65-F5344CB8AC3E}">
        <p14:creationId xmlns:p14="http://schemas.microsoft.com/office/powerpoint/2010/main" val="1956128569"/>
      </p:ext>
    </p:extLst>
  </p:cSld>
  <p:clrMapOvr>
    <a:masterClrMapping/>
  </p:clrMapOvr>
  <p:transition spd="med"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Budoucí profesní role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 ní souvisí? </a:t>
            </a:r>
          </a:p>
          <a:p>
            <a:pPr lvl="1"/>
            <a:r>
              <a:rPr lang="cs-CZ" dirty="0"/>
              <a:t>Prospěch</a:t>
            </a:r>
          </a:p>
          <a:p>
            <a:pPr lvl="1"/>
            <a:r>
              <a:rPr lang="cs-CZ" dirty="0"/>
              <a:t>Školní výkon</a:t>
            </a:r>
          </a:p>
          <a:p>
            <a:pPr lvl="1"/>
            <a:r>
              <a:rPr lang="cs-CZ" dirty="0"/>
              <a:t>Zájmy</a:t>
            </a:r>
          </a:p>
          <a:p>
            <a:pPr lvl="1"/>
            <a:r>
              <a:rPr lang="cs-CZ" dirty="0"/>
              <a:t>Představy žáků o profesi</a:t>
            </a:r>
          </a:p>
          <a:p>
            <a:pPr lvl="1"/>
            <a:r>
              <a:rPr lang="cs-CZ" dirty="0"/>
              <a:t>Reálnost představ</a:t>
            </a:r>
          </a:p>
          <a:p>
            <a:pPr lvl="1"/>
            <a:r>
              <a:rPr lang="cs-CZ" dirty="0"/>
              <a:t>Vliv a představy rodičů</a:t>
            </a:r>
          </a:p>
          <a:p>
            <a:pPr lvl="1"/>
            <a:r>
              <a:rPr lang="cs-CZ" dirty="0"/>
              <a:t>Reálné možnosti žáků</a:t>
            </a:r>
          </a:p>
        </p:txBody>
      </p:sp>
    </p:spTree>
    <p:extLst>
      <p:ext uri="{BB962C8B-B14F-4D97-AF65-F5344CB8AC3E}">
        <p14:creationId xmlns:p14="http://schemas.microsoft.com/office/powerpoint/2010/main" val="25645903"/>
      </p:ext>
    </p:extLst>
  </p:cSld>
  <p:clrMapOvr>
    <a:masterClrMapping/>
  </p:clrMapOvr>
  <p:transition spd="med">
    <p:strips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role + dopady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2530624" cy="1224136"/>
          </a:xfrm>
        </p:spPr>
        <p:txBody>
          <a:bodyPr/>
          <a:lstStyle/>
          <a:p>
            <a:r>
              <a:rPr lang="cs-CZ" dirty="0"/>
              <a:t>Kvalita života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1701201"/>
            <a:ext cx="2530624" cy="1224136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65760" indent="-256032" algn="l" rtl="0" eaLnBrk="1" latinLnBrk="0" hangingPunct="1">
              <a:spcBef>
                <a:spcPts val="600"/>
              </a:spcBef>
              <a:buClr>
                <a:schemeClr val="tx1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600"/>
              </a:spcBef>
              <a:buClrTx/>
              <a:buFont typeface="Georgia"/>
              <a:buChar char="▫"/>
              <a:defRPr kumimoji="0" sz="2600" kern="120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600"/>
              </a:spcBef>
              <a:buClr>
                <a:srgbClr val="002060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6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Ekonomický přínos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724128" y="1700808"/>
            <a:ext cx="2530624" cy="1224136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65760" indent="-256032" algn="l" rtl="0" eaLnBrk="1" latinLnBrk="0" hangingPunct="1">
              <a:spcBef>
                <a:spcPts val="600"/>
              </a:spcBef>
              <a:buClr>
                <a:schemeClr val="tx1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600"/>
              </a:spcBef>
              <a:buClrTx/>
              <a:buFont typeface="Georgia"/>
              <a:buChar char="▫"/>
              <a:defRPr kumimoji="0" sz="2600" kern="120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600"/>
              </a:spcBef>
              <a:buClr>
                <a:srgbClr val="002060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6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Vlastní užitečnost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393304" y="3307275"/>
            <a:ext cx="2530624" cy="1224136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65760" indent="-256032" algn="l" rtl="0" eaLnBrk="1" latinLnBrk="0" hangingPunct="1">
              <a:spcBef>
                <a:spcPts val="600"/>
              </a:spcBef>
              <a:buClr>
                <a:schemeClr val="tx1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600"/>
              </a:spcBef>
              <a:buClrTx/>
              <a:buFont typeface="Georgia"/>
              <a:buChar char="▫"/>
              <a:defRPr kumimoji="0" sz="2600" kern="120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600"/>
              </a:spcBef>
              <a:buClr>
                <a:srgbClr val="002060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6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Sociální kompetence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719231" y="3469247"/>
            <a:ext cx="2530624" cy="1224136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65760" indent="-256032" algn="l" rtl="0" eaLnBrk="1" latinLnBrk="0" hangingPunct="1">
              <a:spcBef>
                <a:spcPts val="600"/>
              </a:spcBef>
              <a:buClr>
                <a:schemeClr val="tx1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600"/>
              </a:spcBef>
              <a:buClrTx/>
              <a:buFont typeface="Georgia"/>
              <a:buChar char="▫"/>
              <a:defRPr kumimoji="0" sz="2600" kern="120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600"/>
              </a:spcBef>
              <a:buClr>
                <a:srgbClr val="002060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6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Sebevědomí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444171" y="5229200"/>
            <a:ext cx="2530624" cy="1224136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65760" indent="-256032" algn="l" rtl="0" eaLnBrk="1" latinLnBrk="0" hangingPunct="1">
              <a:spcBef>
                <a:spcPts val="600"/>
              </a:spcBef>
              <a:buClr>
                <a:schemeClr val="tx1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600"/>
              </a:spcBef>
              <a:buClrTx/>
              <a:buFont typeface="Georgia"/>
              <a:buChar char="▫"/>
              <a:defRPr kumimoji="0" sz="2600" kern="120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600"/>
              </a:spcBef>
              <a:buClr>
                <a:srgbClr val="002060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6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Sebeúcta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22796" y="4873600"/>
            <a:ext cx="2709044" cy="122413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600"/>
              </a:spcBef>
              <a:buClr>
                <a:schemeClr val="tx1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600"/>
              </a:spcBef>
              <a:buClrTx/>
              <a:buFont typeface="Georgia"/>
              <a:buChar char="▫"/>
              <a:defRPr kumimoji="0" sz="2600" kern="120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600"/>
              </a:spcBef>
              <a:buClr>
                <a:srgbClr val="002060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6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Potřeba seberealizace v povolání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107846" y="4886424"/>
            <a:ext cx="2712625" cy="1224136"/>
          </a:xfrm>
          <a:prstGeom prst="rect">
            <a:avLst/>
          </a:prstGeom>
        </p:spPr>
        <p:txBody>
          <a:bodyPr vert="horz" anchor="ctr">
            <a:normAutofit fontScale="92500"/>
          </a:bodyPr>
          <a:lstStyle>
            <a:lvl1pPr marL="365760" indent="-256032" algn="l" rtl="0" eaLnBrk="1" latinLnBrk="0" hangingPunct="1">
              <a:spcBef>
                <a:spcPts val="600"/>
              </a:spcBef>
              <a:buClr>
                <a:schemeClr val="tx1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600"/>
              </a:spcBef>
              <a:buClrTx/>
              <a:buFont typeface="Georgia"/>
              <a:buChar char="▫"/>
              <a:defRPr kumimoji="0" sz="2600" kern="120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600"/>
              </a:spcBef>
              <a:buClr>
                <a:srgbClr val="002060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6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Uplatnitelnost na trhu práce</a:t>
            </a:r>
          </a:p>
        </p:txBody>
      </p:sp>
    </p:spTree>
    <p:extLst>
      <p:ext uri="{BB962C8B-B14F-4D97-AF65-F5344CB8AC3E}">
        <p14:creationId xmlns:p14="http://schemas.microsoft.com/office/powerpoint/2010/main" val="267892733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D. v rámci pracovního vyučování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>
                <a:solidFill>
                  <a:schemeClr val="bg1"/>
                </a:solidFill>
              </a:rPr>
              <a:t>sledujeme</a:t>
            </a:r>
          </a:p>
          <a:p>
            <a:r>
              <a:rPr lang="cs-CZ" dirty="0"/>
              <a:t>profesní zájmy, jejich trvalost</a:t>
            </a:r>
          </a:p>
          <a:p>
            <a:r>
              <a:rPr lang="cs-CZ" dirty="0"/>
              <a:t>psychické předpoklady pro povolání</a:t>
            </a:r>
          </a:p>
          <a:p>
            <a:r>
              <a:rPr lang="cs-CZ" dirty="0"/>
              <a:t>úroveň požadovaných školských vědomostí, způsobilost a návyky pro zvolené povolání</a:t>
            </a:r>
          </a:p>
          <a:p>
            <a:r>
              <a:rPr lang="cs-CZ" dirty="0"/>
              <a:t>somatické předpoklady pro povolání</a:t>
            </a:r>
          </a:p>
          <a:p>
            <a:r>
              <a:rPr lang="cs-CZ" dirty="0"/>
              <a:t>úroveň zručnosti</a:t>
            </a:r>
          </a:p>
          <a:p>
            <a:r>
              <a:rPr lang="cs-CZ" dirty="0"/>
              <a:t>pracovní návyky a předpoklady</a:t>
            </a:r>
          </a:p>
          <a:p>
            <a:r>
              <a:rPr lang="cs-CZ" dirty="0"/>
              <a:t>pracovní tempo a vytrvalost</a:t>
            </a:r>
          </a:p>
          <a:p>
            <a:r>
              <a:rPr lang="cs-CZ" dirty="0"/>
              <a:t>unavitelnost a odolnost vůči zátěži</a:t>
            </a:r>
          </a:p>
          <a:p>
            <a:r>
              <a:rPr lang="cs-CZ" dirty="0"/>
              <a:t>schopnost dorozumět se a komunikovat, spolupráce</a:t>
            </a:r>
          </a:p>
          <a:p>
            <a:r>
              <a:rPr lang="cs-CZ" dirty="0"/>
              <a:t>samostatnost a nutná míra dopomoci</a:t>
            </a:r>
          </a:p>
          <a:p>
            <a:r>
              <a:rPr lang="cs-CZ" dirty="0"/>
              <a:t>možnosti uplatnění v praktické životě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 poznávacím procesem</a:t>
            </a:r>
          </a:p>
          <a:p>
            <a:r>
              <a:rPr lang="cs-CZ" dirty="0"/>
              <a:t>cílem je </a:t>
            </a:r>
          </a:p>
          <a:p>
            <a:pPr lvl="1"/>
            <a:r>
              <a:rPr lang="cs-CZ" dirty="0"/>
              <a:t>co nejdokonalejší poznání daného objektu ve všech jeho důležitých znaků a charakteristik jejich vzájemných vztahů a souvislostí</a:t>
            </a:r>
          </a:p>
          <a:p>
            <a:r>
              <a:rPr lang="cs-CZ" dirty="0"/>
              <a:t>výsledkem = </a:t>
            </a:r>
            <a:r>
              <a:rPr lang="cs-CZ" b="1" dirty="0"/>
              <a:t>diagnóza</a:t>
            </a:r>
          </a:p>
          <a:p>
            <a:r>
              <a:rPr lang="cs-CZ" dirty="0"/>
              <a:t>ve SP se zabývá</a:t>
            </a:r>
          </a:p>
          <a:p>
            <a:pPr lvl="1"/>
            <a:r>
              <a:rPr lang="cs-CZ" dirty="0"/>
              <a:t>průběhem dosavadního vývoje jedince </a:t>
            </a:r>
          </a:p>
          <a:p>
            <a:pPr lvl="1"/>
            <a:r>
              <a:rPr lang="cs-CZ" dirty="0"/>
              <a:t>zjištěním příčin možných vývojových odchylek s ohledem na další rozvoj osobnosti a uplatnění</a:t>
            </a:r>
          </a:p>
          <a:p>
            <a:r>
              <a:rPr lang="cs-CZ" b="1" dirty="0"/>
              <a:t>provádí ji </a:t>
            </a:r>
            <a:r>
              <a:rPr lang="cs-CZ" dirty="0"/>
              <a:t>odborná poradenská pracoviště</a:t>
            </a:r>
          </a:p>
          <a:p>
            <a:pPr lvl="1"/>
            <a:r>
              <a:rPr lang="cs-CZ" dirty="0"/>
              <a:t>speciálně pedagogická centra (SPC)</a:t>
            </a:r>
          </a:p>
          <a:p>
            <a:pPr lvl="1"/>
            <a:r>
              <a:rPr lang="cs-CZ" dirty="0"/>
              <a:t>pedagogicko-psychologické poradny (PPP)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nevhodné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Přecenění schopností</a:t>
            </a:r>
          </a:p>
          <a:p>
            <a:r>
              <a:rPr lang="cs-CZ" dirty="0"/>
              <a:t>Nedostatek informací vzhledem k volbě</a:t>
            </a:r>
          </a:p>
          <a:p>
            <a:r>
              <a:rPr lang="cs-CZ" dirty="0"/>
              <a:t>Jednostranné informace</a:t>
            </a:r>
          </a:p>
          <a:p>
            <a:r>
              <a:rPr lang="cs-CZ" dirty="0"/>
              <a:t>Podcenění kontraindikací povolání</a:t>
            </a:r>
          </a:p>
          <a:p>
            <a:r>
              <a:rPr lang="cs-CZ" dirty="0"/>
              <a:t>Nedostatek </a:t>
            </a:r>
            <a:r>
              <a:rPr lang="cs-CZ" dirty="0" err="1"/>
              <a:t>infomací</a:t>
            </a:r>
            <a:r>
              <a:rPr lang="cs-CZ" dirty="0"/>
              <a:t> o možnostech profesí</a:t>
            </a:r>
          </a:p>
        </p:txBody>
      </p:sp>
    </p:spTree>
    <p:extLst>
      <p:ext uri="{BB962C8B-B14F-4D97-AF65-F5344CB8AC3E}">
        <p14:creationId xmlns:p14="http://schemas.microsoft.com/office/powerpoint/2010/main" val="3167004080"/>
      </p:ext>
    </p:extLst>
  </p:cSld>
  <p:clrMapOvr>
    <a:masterClrMapping/>
  </p:clrMapOvr>
  <p:transition spd="med">
    <p:strips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D. profesní orientace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txBody>
          <a:bodyPr>
            <a:normAutofit/>
          </a:bodyPr>
          <a:lstStyle/>
          <a:p>
            <a:r>
              <a:rPr lang="cs-CZ" dirty="0"/>
              <a:t>hlavně u ZP završena zvolením studijního zaměření, učebního oboru nebo orientaci na některou jednodušší činnost, kterou by jedinec mohl vykonávat vzhledem ke svému handicapu</a:t>
            </a:r>
          </a:p>
          <a:p>
            <a:r>
              <a:rPr lang="cs-CZ" dirty="0"/>
              <a:t>využití dlouhodobého pozorování a analýzy spontánních produktů</a:t>
            </a:r>
          </a:p>
        </p:txBody>
      </p:sp>
    </p:spTree>
    <p:extLst>
      <p:ext uri="{BB962C8B-B14F-4D97-AF65-F5344CB8AC3E}">
        <p14:creationId xmlns:p14="http://schemas.microsoft.com/office/powerpoint/2010/main" val="412333869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Kde vzít informace v rámci diagnostického procesu?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Lékařská zpráva</a:t>
            </a:r>
          </a:p>
          <a:p>
            <a:r>
              <a:rPr lang="cs-CZ" dirty="0"/>
              <a:t>Zpráva a doporučení učitele</a:t>
            </a:r>
          </a:p>
          <a:p>
            <a:r>
              <a:rPr lang="cs-CZ" dirty="0"/>
              <a:t>Rozhovor s klientem</a:t>
            </a:r>
          </a:p>
          <a:p>
            <a:r>
              <a:rPr lang="cs-CZ" dirty="0"/>
              <a:t>Rozhovor s rodiči</a:t>
            </a:r>
          </a:p>
          <a:p>
            <a:r>
              <a:rPr lang="cs-CZ" dirty="0"/>
              <a:t>Psychologické vyšetření</a:t>
            </a:r>
          </a:p>
          <a:p>
            <a:pPr lvl="1"/>
            <a:r>
              <a:rPr lang="cs-CZ" dirty="0"/>
              <a:t>inteligence</a:t>
            </a:r>
          </a:p>
          <a:p>
            <a:pPr lvl="1"/>
            <a:r>
              <a:rPr lang="cs-CZ" dirty="0"/>
              <a:t>osobnost</a:t>
            </a:r>
          </a:p>
        </p:txBody>
      </p:sp>
      <p:sp>
        <p:nvSpPr>
          <p:cNvPr id="4" name="Obdélník 3"/>
          <p:cNvSpPr/>
          <p:nvPr/>
        </p:nvSpPr>
        <p:spPr>
          <a:xfrm>
            <a:off x="6012160" y="2348880"/>
            <a:ext cx="2520280" cy="29523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Co obsahuje, na co se zaměřuje, jaké informace podává?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u jednotlivých typů postižení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str. 85 -92</a:t>
            </a:r>
          </a:p>
        </p:txBody>
      </p:sp>
    </p:spTree>
    <p:extLst>
      <p:ext uri="{BB962C8B-B14F-4D97-AF65-F5344CB8AC3E}">
        <p14:creationId xmlns:p14="http://schemas.microsoft.com/office/powerpoint/2010/main" val="425443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sms.ora.cz/img/uploaded/diagnostika_predskola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3564396" cy="4752528"/>
          </a:xfrm>
          <a:prstGeom prst="rect">
            <a:avLst/>
          </a:prstGeom>
          <a:noFill/>
        </p:spPr>
      </p:pic>
      <p:pic>
        <p:nvPicPr>
          <p:cNvPr id="1028" name="Picture 4" descr="http://neoluxor.cz/files/6/97880251182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340768"/>
            <a:ext cx="2808312" cy="4109725"/>
          </a:xfrm>
          <a:prstGeom prst="rect">
            <a:avLst/>
          </a:prstGeom>
          <a:noFill/>
        </p:spPr>
      </p:pic>
      <p:pic>
        <p:nvPicPr>
          <p:cNvPr id="1030" name="Picture 6" descr="http://www.arara.cz/i/imgs/580/2985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83796"/>
            <a:ext cx="2693665" cy="3848093"/>
          </a:xfrm>
          <a:prstGeom prst="rect">
            <a:avLst/>
          </a:prstGeom>
          <a:noFill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/>
              <a:t>Další literatura</a:t>
            </a:r>
          </a:p>
        </p:txBody>
      </p:sp>
    </p:spTree>
  </p:cSld>
  <p:clrMapOvr>
    <a:masterClrMapping/>
  </p:clrMapOvr>
  <p:transition spd="med"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</p:cSld>
  <p:clrMapOvr>
    <a:masterClrMapping/>
  </p:clrMapOvr>
  <p:transition spd="med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Speciálně-pedagogická 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Zaměření</a:t>
            </a:r>
          </a:p>
          <a:p>
            <a:pPr lvl="1"/>
            <a:r>
              <a:rPr lang="cs-CZ" dirty="0"/>
              <a:t>zjištění úrovně vychovanosti a vzdělavatelnosti s ohledem na možnosti jeho dalšího vzdělávání</a:t>
            </a:r>
          </a:p>
          <a:p>
            <a:r>
              <a:rPr lang="cs-CZ" dirty="0"/>
              <a:t>Sleduje</a:t>
            </a:r>
          </a:p>
          <a:p>
            <a:pPr lvl="1"/>
            <a:r>
              <a:rPr lang="cs-CZ" dirty="0"/>
              <a:t>kompetence a jejich omezení vlivem postižení</a:t>
            </a:r>
          </a:p>
          <a:p>
            <a:pPr lvl="1"/>
            <a:r>
              <a:rPr lang="cs-CZ" dirty="0"/>
              <a:t>dovednosti které zůstaly nenarušeny</a:t>
            </a:r>
          </a:p>
          <a:p>
            <a:pPr lvl="1"/>
            <a:r>
              <a:rPr lang="cs-CZ" dirty="0"/>
              <a:t>úroveň a schopnosti </a:t>
            </a:r>
          </a:p>
          <a:p>
            <a:pPr lvl="2"/>
            <a:r>
              <a:rPr lang="cs-CZ" dirty="0" err="1"/>
              <a:t>JM</a:t>
            </a:r>
            <a:r>
              <a:rPr lang="cs-CZ" dirty="0"/>
              <a:t>, </a:t>
            </a:r>
            <a:r>
              <a:rPr lang="cs-CZ" dirty="0" err="1"/>
              <a:t>MH</a:t>
            </a:r>
            <a:r>
              <a:rPr lang="cs-CZ" dirty="0"/>
              <a:t>, grafomotoriky, </a:t>
            </a:r>
          </a:p>
          <a:p>
            <a:pPr lvl="2"/>
            <a:r>
              <a:rPr lang="cs-CZ" dirty="0"/>
              <a:t>kresby, laterality, </a:t>
            </a:r>
          </a:p>
          <a:p>
            <a:pPr lvl="2"/>
            <a:r>
              <a:rPr lang="cs-CZ" dirty="0"/>
              <a:t>sebeobsluhy, komunikační schopnosti, </a:t>
            </a:r>
          </a:p>
          <a:p>
            <a:pPr lvl="2"/>
            <a:r>
              <a:rPr lang="cs-CZ" dirty="0"/>
              <a:t>úroveň rozumových schopností, </a:t>
            </a:r>
          </a:p>
          <a:p>
            <a:pPr lvl="2"/>
            <a:r>
              <a:rPr lang="cs-CZ" dirty="0"/>
              <a:t>citové a sociální oblasti osobnosti</a:t>
            </a:r>
          </a:p>
          <a:p>
            <a:r>
              <a:rPr lang="cs-CZ" dirty="0"/>
              <a:t>východiskem pro koncipování a vytváření konkrétního stimulačního programu, </a:t>
            </a:r>
            <a:r>
              <a:rPr lang="cs-CZ" dirty="0" err="1"/>
              <a:t>IVP</a:t>
            </a:r>
            <a:r>
              <a:rPr lang="cs-CZ" dirty="0"/>
              <a:t>, speciální podpory v rámci </a:t>
            </a:r>
            <a:r>
              <a:rPr lang="cs-CZ" dirty="0" err="1"/>
              <a:t>speciálněpedagogické</a:t>
            </a:r>
            <a:r>
              <a:rPr lang="cs-CZ" dirty="0"/>
              <a:t> péče</a:t>
            </a:r>
          </a:p>
        </p:txBody>
      </p:sp>
    </p:spTree>
    <p:extLst>
      <p:ext uri="{BB962C8B-B14F-4D97-AF65-F5344CB8AC3E}">
        <p14:creationId xmlns:p14="http://schemas.microsoft.com/office/powerpoint/2010/main" val="2550224430"/>
      </p:ext>
    </p:extLst>
  </p:cSld>
  <p:clrMapOvr>
    <a:masterClrMapping/>
  </p:clrMapOvr>
  <p:transition spd="med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2383904"/>
          </a:xfrm>
        </p:spPr>
        <p:txBody>
          <a:bodyPr/>
          <a:lstStyle/>
          <a:p>
            <a:r>
              <a:rPr lang="cs-CZ" dirty="0"/>
              <a:t>Hlavní oblasti speciálněpedagogické diagnostiky podle zaměření</a:t>
            </a:r>
            <a:br>
              <a:rPr lang="cs-CZ" dirty="0"/>
            </a:br>
            <a:r>
              <a:rPr lang="cs-CZ" sz="2000" dirty="0"/>
              <a:t>(str. 73)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E8DD44C-5804-B045-B18D-EB50282ACEF8}"/>
              </a:ext>
            </a:extLst>
          </p:cNvPr>
          <p:cNvSpPr/>
          <p:nvPr/>
        </p:nvSpPr>
        <p:spPr>
          <a:xfrm>
            <a:off x="3923928" y="4797152"/>
            <a:ext cx="203613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err="1"/>
              <a:t>Slido.com</a:t>
            </a:r>
            <a:endParaRPr lang="cs-CZ" sz="2800" b="1" dirty="0"/>
          </a:p>
          <a:p>
            <a:r>
              <a:rPr lang="cs-CZ" sz="2800" b="1" dirty="0"/>
              <a:t>#54700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83575AD-5893-1F4F-BBD8-A438B42E8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348956"/>
            <a:ext cx="2273672" cy="2273672"/>
          </a:xfrm>
          <a:prstGeom prst="rect">
            <a:avLst/>
          </a:prstGeom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Nejdůležitější oblasti SP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hrubá a jemná motorika</a:t>
            </a:r>
          </a:p>
          <a:p>
            <a:pPr lvl="0"/>
            <a:r>
              <a:rPr lang="cs-CZ" dirty="0"/>
              <a:t>grafomotorika a kresba</a:t>
            </a:r>
          </a:p>
          <a:p>
            <a:pPr lvl="0"/>
            <a:r>
              <a:rPr lang="cs-CZ" dirty="0"/>
              <a:t>lateralita</a:t>
            </a:r>
          </a:p>
          <a:p>
            <a:pPr lvl="0"/>
            <a:r>
              <a:rPr lang="cs-CZ" dirty="0"/>
              <a:t>diagnostika sebeobslužných činností</a:t>
            </a:r>
          </a:p>
          <a:p>
            <a:pPr lvl="0"/>
            <a:r>
              <a:rPr lang="cs-CZ" dirty="0"/>
              <a:t>diagnostika socializačního a citového vývoje</a:t>
            </a:r>
          </a:p>
          <a:p>
            <a:pPr lvl="0"/>
            <a:r>
              <a:rPr lang="cs-CZ" dirty="0"/>
              <a:t>diagnostika rodinného prostředí</a:t>
            </a:r>
          </a:p>
          <a:p>
            <a:pPr lvl="0"/>
            <a:r>
              <a:rPr lang="cs-CZ" dirty="0"/>
              <a:t>diagnostika rozumových schopností</a:t>
            </a:r>
          </a:p>
          <a:p>
            <a:pPr lvl="0"/>
            <a:r>
              <a:rPr lang="cs-CZ" dirty="0"/>
              <a:t>diagnostika komunikačních schopností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Hrubá a jemná motorika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hrubá motorika</a:t>
            </a:r>
          </a:p>
          <a:p>
            <a:pPr lvl="1"/>
            <a:r>
              <a:rPr lang="cs-CZ" dirty="0"/>
              <a:t>pohyby celého těla</a:t>
            </a:r>
          </a:p>
          <a:p>
            <a:r>
              <a:rPr lang="cs-CZ" dirty="0"/>
              <a:t>jemná motorika </a:t>
            </a:r>
          </a:p>
          <a:p>
            <a:pPr lvl="1"/>
            <a:r>
              <a:rPr lang="cs-CZ" dirty="0"/>
              <a:t>motorika ruky a malých svalových skupin</a:t>
            </a:r>
          </a:p>
          <a:p>
            <a:r>
              <a:rPr lang="cs-CZ" dirty="0"/>
              <a:t>důležitou oblastí pro stanovení vývojové úrovně jedince</a:t>
            </a:r>
          </a:p>
          <a:p>
            <a:pPr lvl="1"/>
            <a:r>
              <a:rPr lang="cs-CZ" dirty="0"/>
              <a:t>vztah k organickým poruchám CNS – hlavně MO a LMD</a:t>
            </a:r>
          </a:p>
          <a:p>
            <a:r>
              <a:rPr lang="cs-CZ" dirty="0"/>
              <a:t>klíčové pohybové dovednosti</a:t>
            </a:r>
          </a:p>
          <a:p>
            <a:pPr lvl="1"/>
            <a:r>
              <a:rPr lang="cs-CZ" dirty="0"/>
              <a:t>posazování, udržení v sedu, stoj, </a:t>
            </a:r>
            <a:r>
              <a:rPr lang="cs-CZ" dirty="0" err="1"/>
              <a:t>kvadrupedální</a:t>
            </a:r>
            <a:r>
              <a:rPr lang="cs-CZ" dirty="0"/>
              <a:t> lokomoce, samostatná chůze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Jemná motorika - zjišťujeme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manuální zručnost</a:t>
            </a:r>
          </a:p>
          <a:p>
            <a:pPr lvl="1"/>
            <a:r>
              <a:rPr lang="cs-CZ" dirty="0"/>
              <a:t>konstrukce z kostek a různých skládaček (lego, puzzle)</a:t>
            </a:r>
          </a:p>
          <a:p>
            <a:pPr lvl="1"/>
            <a:r>
              <a:rPr lang="cs-CZ" dirty="0"/>
              <a:t>práce s drobným materiálem – korálky</a:t>
            </a:r>
          </a:p>
          <a:p>
            <a:r>
              <a:rPr lang="cs-CZ" dirty="0"/>
              <a:t>koordinaci a rychlost pohybu HK</a:t>
            </a:r>
          </a:p>
          <a:p>
            <a:pPr lvl="1">
              <a:buNone/>
            </a:pPr>
            <a:endParaRPr lang="cs-CZ" sz="1000" dirty="0"/>
          </a:p>
          <a:p>
            <a:pPr>
              <a:buNone/>
            </a:pPr>
            <a:r>
              <a:rPr lang="cs-CZ" b="1" dirty="0">
                <a:solidFill>
                  <a:schemeClr val="bg1"/>
                </a:solidFill>
              </a:rPr>
              <a:t>hodnotíme</a:t>
            </a:r>
          </a:p>
          <a:p>
            <a:r>
              <a:rPr lang="cs-CZ" dirty="0"/>
              <a:t>co dovede postavit</a:t>
            </a:r>
          </a:p>
          <a:p>
            <a:r>
              <a:rPr lang="cs-CZ" dirty="0"/>
              <a:t>způsob provedení</a:t>
            </a:r>
          </a:p>
          <a:p>
            <a:r>
              <a:rPr lang="cs-CZ" dirty="0"/>
              <a:t>souhyby, spolupráce obou rukou</a:t>
            </a:r>
          </a:p>
          <a:p>
            <a:r>
              <a:rPr lang="cs-CZ" dirty="0"/>
              <a:t>lateralitu</a:t>
            </a:r>
          </a:p>
          <a:p>
            <a:r>
              <a:rPr lang="cs-CZ" dirty="0"/>
              <a:t>kvalitu a dokonalost úchopů</a:t>
            </a:r>
          </a:p>
          <a:p>
            <a:r>
              <a:rPr lang="cs-CZ" dirty="0"/>
              <a:t>přesnost cílených pohybů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Grafomotorika a kresba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>
                <a:solidFill>
                  <a:schemeClr val="bg1"/>
                </a:solidFill>
              </a:rPr>
              <a:t>kresba</a:t>
            </a:r>
          </a:p>
          <a:p>
            <a:r>
              <a:rPr lang="cs-CZ" dirty="0"/>
              <a:t>zvláštní druh činnosti</a:t>
            </a:r>
          </a:p>
          <a:p>
            <a:r>
              <a:rPr lang="cs-CZ" dirty="0"/>
              <a:t>zastoupeny herní i pracovní návyky</a:t>
            </a:r>
          </a:p>
          <a:p>
            <a:r>
              <a:rPr lang="cs-CZ" dirty="0"/>
              <a:t>vyjádření myšlenek, citů a přání</a:t>
            </a:r>
          </a:p>
          <a:p>
            <a:r>
              <a:rPr lang="cs-CZ" dirty="0"/>
              <a:t>důležitá znalost jejího přirozeného vývoje</a:t>
            </a:r>
          </a:p>
          <a:p>
            <a:pPr lvl="1"/>
            <a:r>
              <a:rPr lang="cs-CZ" dirty="0"/>
              <a:t>podmíněny psychickými vlastnostmi dítěte a vnějšími podmínkami</a:t>
            </a:r>
          </a:p>
          <a:p>
            <a:r>
              <a:rPr lang="cs-CZ" dirty="0"/>
              <a:t>zkoušky obkreslování - test obkreslování Z. Matějček</a:t>
            </a:r>
          </a:p>
          <a:p>
            <a:pPr lvl="1"/>
            <a:r>
              <a:rPr lang="cs-CZ" dirty="0"/>
              <a:t>problémy ve zrakovém vnímání, schopnost napodobit určitý obraz – zralost nervového systému a zkušenosti</a:t>
            </a:r>
          </a:p>
          <a:p>
            <a:r>
              <a:rPr lang="cs-CZ" dirty="0"/>
              <a:t>vliv rozvoje motoriky, zrakového vnímání, senzomotorické koordinace</a:t>
            </a:r>
          </a:p>
          <a:p>
            <a:r>
              <a:rPr lang="cs-CZ" dirty="0" err="1"/>
              <a:t>grafomotorický</a:t>
            </a:r>
            <a:r>
              <a:rPr lang="cs-CZ" dirty="0"/>
              <a:t> projev </a:t>
            </a:r>
          </a:p>
          <a:p>
            <a:pPr lvl="1"/>
            <a:r>
              <a:rPr lang="cs-CZ" dirty="0"/>
              <a:t>využití při posuzování školní zralosti</a:t>
            </a:r>
          </a:p>
          <a:p>
            <a:r>
              <a:rPr lang="cs-CZ" dirty="0"/>
              <a:t>u TP – závislý vývoj kresby na úrovni JM</a:t>
            </a:r>
          </a:p>
          <a:p>
            <a:r>
              <a:rPr lang="cs-CZ" dirty="0"/>
              <a:t>s MP – velmi dlouho setrvávají na stále stejné úrovni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opatrilova_03">
      <a:dk1>
        <a:sysClr val="windowText" lastClr="000000"/>
      </a:dk1>
      <a:lt1>
        <a:sysClr val="window" lastClr="FFFFFF"/>
      </a:lt1>
      <a:dk2>
        <a:srgbClr val="B85B22"/>
      </a:dk2>
      <a:lt2>
        <a:srgbClr val="FBE1A1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345D7E"/>
      </a:hlink>
      <a:folHlink>
        <a:srgbClr val="00206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708</TotalTime>
  <Words>1765</Words>
  <Application>Microsoft Macintosh PowerPoint</Application>
  <PresentationFormat>Předvádění na obrazovce (4:3)</PresentationFormat>
  <Paragraphs>321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Calibri</vt:lpstr>
      <vt:lpstr>Georgia</vt:lpstr>
      <vt:lpstr>Trebuchet MS</vt:lpstr>
      <vt:lpstr>Wingdings 2</vt:lpstr>
      <vt:lpstr>Urbanistický</vt:lpstr>
      <vt:lpstr>Diagnostika ve speciální pedagogice</vt:lpstr>
      <vt:lpstr>Obsah</vt:lpstr>
      <vt:lpstr>Diagnostika</vt:lpstr>
      <vt:lpstr>Speciálně-pedagogická diagnostika</vt:lpstr>
      <vt:lpstr>Hlavní oblasti speciálněpedagogické diagnostiky podle zaměření (str. 73)</vt:lpstr>
      <vt:lpstr>Nejdůležitější oblasti SP diagnostiky</vt:lpstr>
      <vt:lpstr>Hrubá a jemná motorika</vt:lpstr>
      <vt:lpstr>Jemná motorika - zjišťujeme</vt:lpstr>
      <vt:lpstr>Grafomotorika a kresba</vt:lpstr>
      <vt:lpstr>Lateralita</vt:lpstr>
      <vt:lpstr>D. sebeobslužných činností</vt:lpstr>
      <vt:lpstr>D. socializačního a citového vývoje</vt:lpstr>
      <vt:lpstr>D. citové oblasti – sledujeme</vt:lpstr>
      <vt:lpstr>D. rodinného prostředí</vt:lpstr>
      <vt:lpstr>D. rozumových schopností</vt:lpstr>
      <vt:lpstr>D. rozumových schopností</vt:lpstr>
      <vt:lpstr>D. komunikačních schopností</vt:lpstr>
      <vt:lpstr>Vybrané diagnostické stiuace</vt:lpstr>
      <vt:lpstr>Přehled vybraných diagnostických situací</vt:lpstr>
      <vt:lpstr>Hra jako diagnostická situace</vt:lpstr>
      <vt:lpstr>Kresba jako diagnostická situace</vt:lpstr>
      <vt:lpstr>D. školní zralosti a připravenosti pro školu</vt:lpstr>
      <vt:lpstr>D. školní zralosti u dětí se ZP</vt:lpstr>
      <vt:lpstr>D. školní zralosti u dětí se ZP</vt:lpstr>
      <vt:lpstr>D. profesní orientace</vt:lpstr>
      <vt:lpstr>Profesní orientace</vt:lpstr>
      <vt:lpstr>Budoucí profesní role</vt:lpstr>
      <vt:lpstr>Profesní role + dopady</vt:lpstr>
      <vt:lpstr>D. v rámci pracovního vyučování</vt:lpstr>
      <vt:lpstr>Příčiny nevhodné volby</vt:lpstr>
      <vt:lpstr>D. profesní orientace</vt:lpstr>
      <vt:lpstr>Kde vzít informace v rámci diagnostického procesu? </vt:lpstr>
      <vt:lpstr>Další literatura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profesní orientace u jedinců se speciálními vzdělávacími potřebami</dc:title>
  <dc:creator>Kúťa</dc:creator>
  <cp:lastModifiedBy>Lenka Gajzlerová</cp:lastModifiedBy>
  <cp:revision>78</cp:revision>
  <dcterms:created xsi:type="dcterms:W3CDTF">2010-11-19T22:05:24Z</dcterms:created>
  <dcterms:modified xsi:type="dcterms:W3CDTF">2020-10-16T18:11:03Z</dcterms:modified>
</cp:coreProperties>
</file>